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3" r:id="rId2"/>
    <p:sldId id="298" r:id="rId3"/>
    <p:sldId id="278" r:id="rId4"/>
    <p:sldId id="279" r:id="rId5"/>
    <p:sldId id="299" r:id="rId6"/>
    <p:sldId id="301" r:id="rId7"/>
    <p:sldId id="300" r:id="rId8"/>
    <p:sldId id="288" r:id="rId9"/>
    <p:sldId id="303" r:id="rId10"/>
    <p:sldId id="302" r:id="rId11"/>
    <p:sldId id="304" r:id="rId12"/>
    <p:sldId id="272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F4DECA-8D83-426B-B15B-EA690C18EA8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F38885-EF7B-456E-B45B-D61E86B0594A}">
      <dgm:prSet phldrT="[Текст]" custT="1"/>
      <dgm:spPr/>
      <dgm:t>
        <a:bodyPr/>
        <a:lstStyle/>
        <a:p>
          <a:r>
            <a:rPr lang="ru-RU" sz="2800" dirty="0" smtClean="0"/>
            <a:t>Сословия </a:t>
          </a:r>
          <a:endParaRPr lang="ru-RU" sz="2800" dirty="0"/>
        </a:p>
      </dgm:t>
    </dgm:pt>
    <dgm:pt modelId="{53A2587C-54A6-41FC-9F51-D9E260D8B7E8}" type="parTrans" cxnId="{F7975A3C-030E-4CD2-9D95-D59EB3636141}">
      <dgm:prSet/>
      <dgm:spPr/>
      <dgm:t>
        <a:bodyPr/>
        <a:lstStyle/>
        <a:p>
          <a:endParaRPr lang="ru-RU"/>
        </a:p>
      </dgm:t>
    </dgm:pt>
    <dgm:pt modelId="{F3041FB3-A46A-433B-812D-BCD7E71049D6}" type="sibTrans" cxnId="{F7975A3C-030E-4CD2-9D95-D59EB3636141}">
      <dgm:prSet/>
      <dgm:spPr/>
      <dgm:t>
        <a:bodyPr/>
        <a:lstStyle/>
        <a:p>
          <a:endParaRPr lang="ru-RU"/>
        </a:p>
      </dgm:t>
    </dgm:pt>
    <dgm:pt modelId="{4A51DB10-2642-4B7C-8A7C-2857F5F37D9E}">
      <dgm:prSet phldrT="[Текст]"/>
      <dgm:spPr/>
      <dgm:t>
        <a:bodyPr/>
        <a:lstStyle/>
        <a:p>
          <a:r>
            <a:rPr lang="ru-RU" dirty="0" smtClean="0"/>
            <a:t>Непривилегированные</a:t>
          </a:r>
        </a:p>
        <a:p>
          <a:r>
            <a:rPr lang="ru-RU" dirty="0" smtClean="0"/>
            <a:t>(платили налоги)</a:t>
          </a:r>
          <a:endParaRPr lang="ru-RU" dirty="0"/>
        </a:p>
      </dgm:t>
    </dgm:pt>
    <dgm:pt modelId="{0529817C-4D2C-4594-A51C-9D09C0A7DF17}" type="parTrans" cxnId="{01AC3E26-D910-4C35-B633-465090C96B6E}">
      <dgm:prSet/>
      <dgm:spPr/>
      <dgm:t>
        <a:bodyPr/>
        <a:lstStyle/>
        <a:p>
          <a:endParaRPr lang="ru-RU"/>
        </a:p>
      </dgm:t>
    </dgm:pt>
    <dgm:pt modelId="{4420A43C-7E0C-46AB-B907-3FFE1A8B33DC}" type="sibTrans" cxnId="{01AC3E26-D910-4C35-B633-465090C96B6E}">
      <dgm:prSet/>
      <dgm:spPr/>
      <dgm:t>
        <a:bodyPr/>
        <a:lstStyle/>
        <a:p>
          <a:endParaRPr lang="ru-RU"/>
        </a:p>
      </dgm:t>
    </dgm:pt>
    <dgm:pt modelId="{F0BFC53E-26FC-4119-8508-08CF17A6719A}">
      <dgm:prSet phldrT="[Текст]" custT="1"/>
      <dgm:spPr/>
      <dgm:t>
        <a:bodyPr/>
        <a:lstStyle/>
        <a:p>
          <a:r>
            <a:rPr lang="ru-RU" sz="2000" dirty="0" smtClean="0"/>
            <a:t>Крестьяне, купцы, горожане</a:t>
          </a:r>
          <a:endParaRPr lang="ru-RU" sz="2000" dirty="0"/>
        </a:p>
      </dgm:t>
    </dgm:pt>
    <dgm:pt modelId="{DFC08223-3301-43E2-85DE-2C097987DD2F}" type="parTrans" cxnId="{D7C510B6-8FA0-47CC-9463-18299CF7E6BF}">
      <dgm:prSet/>
      <dgm:spPr/>
      <dgm:t>
        <a:bodyPr/>
        <a:lstStyle/>
        <a:p>
          <a:endParaRPr lang="ru-RU"/>
        </a:p>
      </dgm:t>
    </dgm:pt>
    <dgm:pt modelId="{1A6A5836-1AB3-47FD-A8B4-23935AC5E765}" type="sibTrans" cxnId="{D7C510B6-8FA0-47CC-9463-18299CF7E6BF}">
      <dgm:prSet/>
      <dgm:spPr/>
      <dgm:t>
        <a:bodyPr/>
        <a:lstStyle/>
        <a:p>
          <a:endParaRPr lang="ru-RU"/>
        </a:p>
      </dgm:t>
    </dgm:pt>
    <dgm:pt modelId="{B5F5B278-5DC5-45E8-AE0A-C33F423D1B9D}">
      <dgm:prSet phldrT="[Текст]"/>
      <dgm:spPr/>
      <dgm:t>
        <a:bodyPr/>
        <a:lstStyle/>
        <a:p>
          <a:r>
            <a:rPr lang="ru-RU" dirty="0" smtClean="0"/>
            <a:t>Привилегированные</a:t>
          </a:r>
        </a:p>
        <a:p>
          <a:r>
            <a:rPr lang="ru-RU" dirty="0" smtClean="0"/>
            <a:t>(не платили налоги) </a:t>
          </a:r>
          <a:endParaRPr lang="ru-RU" dirty="0"/>
        </a:p>
      </dgm:t>
    </dgm:pt>
    <dgm:pt modelId="{B8AC08E7-A872-4630-8841-4B105A18DB40}" type="parTrans" cxnId="{2A85EB0B-10A8-454E-992D-944272E6B193}">
      <dgm:prSet/>
      <dgm:spPr/>
      <dgm:t>
        <a:bodyPr/>
        <a:lstStyle/>
        <a:p>
          <a:endParaRPr lang="ru-RU"/>
        </a:p>
      </dgm:t>
    </dgm:pt>
    <dgm:pt modelId="{F5657F36-BA39-47B7-9961-EBE82FEF0D0C}" type="sibTrans" cxnId="{2A85EB0B-10A8-454E-992D-944272E6B193}">
      <dgm:prSet/>
      <dgm:spPr/>
      <dgm:t>
        <a:bodyPr/>
        <a:lstStyle/>
        <a:p>
          <a:endParaRPr lang="ru-RU"/>
        </a:p>
      </dgm:t>
    </dgm:pt>
    <dgm:pt modelId="{92C6E365-B055-4FE0-BB9A-64AAF191FD5F}">
      <dgm:prSet phldrT="[Текст]" custT="1"/>
      <dgm:spPr/>
      <dgm:t>
        <a:bodyPr/>
        <a:lstStyle/>
        <a:p>
          <a:r>
            <a:rPr lang="ru-RU" sz="1600" b="1" dirty="0" smtClean="0"/>
            <a:t>Духовенство, </a:t>
          </a:r>
        </a:p>
        <a:p>
          <a:r>
            <a:rPr lang="ru-RU" sz="1600" b="1" dirty="0" smtClean="0"/>
            <a:t>Феодалы </a:t>
          </a:r>
        </a:p>
        <a:p>
          <a:r>
            <a:rPr lang="ru-RU" sz="1600" b="1" dirty="0" smtClean="0"/>
            <a:t>(бояре, дворяне)</a:t>
          </a:r>
        </a:p>
        <a:p>
          <a:endParaRPr lang="ru-RU" sz="1400" dirty="0"/>
        </a:p>
      </dgm:t>
    </dgm:pt>
    <dgm:pt modelId="{BB92B9DB-AC54-461F-9744-CE80B1748D1C}" type="parTrans" cxnId="{E1C8C067-C7DB-4C71-80EF-32A9CBD88668}">
      <dgm:prSet/>
      <dgm:spPr/>
      <dgm:t>
        <a:bodyPr/>
        <a:lstStyle/>
        <a:p>
          <a:endParaRPr lang="ru-RU"/>
        </a:p>
      </dgm:t>
    </dgm:pt>
    <dgm:pt modelId="{1B21958D-3F95-434B-B255-E5AD564E91B7}" type="sibTrans" cxnId="{E1C8C067-C7DB-4C71-80EF-32A9CBD88668}">
      <dgm:prSet/>
      <dgm:spPr/>
      <dgm:t>
        <a:bodyPr/>
        <a:lstStyle/>
        <a:p>
          <a:endParaRPr lang="ru-RU"/>
        </a:p>
      </dgm:t>
    </dgm:pt>
    <dgm:pt modelId="{0ADBE48C-8B9F-4CC0-B753-CE7460BB8C97}" type="pres">
      <dgm:prSet presAssocID="{56F4DECA-8D83-426B-B15B-EA690C18EA8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AD99FF6-8C01-4E72-B29E-05CE8F263AAE}" type="pres">
      <dgm:prSet presAssocID="{C5F38885-EF7B-456E-B45B-D61E86B0594A}" presName="root1" presStyleCnt="0"/>
      <dgm:spPr/>
    </dgm:pt>
    <dgm:pt modelId="{792E8DB4-D9E2-4B12-BBE2-AA3771F3484E}" type="pres">
      <dgm:prSet presAssocID="{C5F38885-EF7B-456E-B45B-D61E86B0594A}" presName="LevelOneTextNode" presStyleLbl="node0" presStyleIdx="0" presStyleCnt="1">
        <dgm:presLayoutVars>
          <dgm:chPref val="3"/>
        </dgm:presLayoutVars>
      </dgm:prSet>
      <dgm:spPr/>
    </dgm:pt>
    <dgm:pt modelId="{991475D0-BA99-40E1-BBD7-B88E61B3F169}" type="pres">
      <dgm:prSet presAssocID="{C5F38885-EF7B-456E-B45B-D61E86B0594A}" presName="level2hierChild" presStyleCnt="0"/>
      <dgm:spPr/>
    </dgm:pt>
    <dgm:pt modelId="{57746339-E443-4BDE-9E65-DB9CC8D21FF4}" type="pres">
      <dgm:prSet presAssocID="{0529817C-4D2C-4594-A51C-9D09C0A7DF17}" presName="conn2-1" presStyleLbl="parChTrans1D2" presStyleIdx="0" presStyleCnt="2"/>
      <dgm:spPr/>
    </dgm:pt>
    <dgm:pt modelId="{2936321F-60E9-4044-A8A2-190F710B2A65}" type="pres">
      <dgm:prSet presAssocID="{0529817C-4D2C-4594-A51C-9D09C0A7DF17}" presName="connTx" presStyleLbl="parChTrans1D2" presStyleIdx="0" presStyleCnt="2"/>
      <dgm:spPr/>
    </dgm:pt>
    <dgm:pt modelId="{6512212D-CAC7-497E-8D67-4A7E93D092F6}" type="pres">
      <dgm:prSet presAssocID="{4A51DB10-2642-4B7C-8A7C-2857F5F37D9E}" presName="root2" presStyleCnt="0"/>
      <dgm:spPr/>
    </dgm:pt>
    <dgm:pt modelId="{1D2F8EA2-0E74-47FA-8A7A-D442702FAABB}" type="pres">
      <dgm:prSet presAssocID="{4A51DB10-2642-4B7C-8A7C-2857F5F37D9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110784-347C-4F7A-9D5E-953B89F45A7A}" type="pres">
      <dgm:prSet presAssocID="{4A51DB10-2642-4B7C-8A7C-2857F5F37D9E}" presName="level3hierChild" presStyleCnt="0"/>
      <dgm:spPr/>
    </dgm:pt>
    <dgm:pt modelId="{F0C6E952-9216-429C-B890-76756A8E99BF}" type="pres">
      <dgm:prSet presAssocID="{DFC08223-3301-43E2-85DE-2C097987DD2F}" presName="conn2-1" presStyleLbl="parChTrans1D3" presStyleIdx="0" presStyleCnt="2"/>
      <dgm:spPr/>
    </dgm:pt>
    <dgm:pt modelId="{D97BB0F8-0AC4-4FE3-8833-42CEA5F7C395}" type="pres">
      <dgm:prSet presAssocID="{DFC08223-3301-43E2-85DE-2C097987DD2F}" presName="connTx" presStyleLbl="parChTrans1D3" presStyleIdx="0" presStyleCnt="2"/>
      <dgm:spPr/>
    </dgm:pt>
    <dgm:pt modelId="{B32570B1-958D-4ABD-A7F1-32A4ADE08123}" type="pres">
      <dgm:prSet presAssocID="{F0BFC53E-26FC-4119-8508-08CF17A6719A}" presName="root2" presStyleCnt="0"/>
      <dgm:spPr/>
    </dgm:pt>
    <dgm:pt modelId="{E9EE3545-2DC3-499B-BAC3-17F5AA81BFF7}" type="pres">
      <dgm:prSet presAssocID="{F0BFC53E-26FC-4119-8508-08CF17A6719A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57874F-7026-4D3C-8967-928728EC60A0}" type="pres">
      <dgm:prSet presAssocID="{F0BFC53E-26FC-4119-8508-08CF17A6719A}" presName="level3hierChild" presStyleCnt="0"/>
      <dgm:spPr/>
    </dgm:pt>
    <dgm:pt modelId="{A2104ACD-2C97-4A1B-A7CF-44649E688E98}" type="pres">
      <dgm:prSet presAssocID="{B8AC08E7-A872-4630-8841-4B105A18DB40}" presName="conn2-1" presStyleLbl="parChTrans1D2" presStyleIdx="1" presStyleCnt="2"/>
      <dgm:spPr/>
    </dgm:pt>
    <dgm:pt modelId="{7176B895-8DF5-4CD2-A15F-9AC8C3C6783F}" type="pres">
      <dgm:prSet presAssocID="{B8AC08E7-A872-4630-8841-4B105A18DB40}" presName="connTx" presStyleLbl="parChTrans1D2" presStyleIdx="1" presStyleCnt="2"/>
      <dgm:spPr/>
    </dgm:pt>
    <dgm:pt modelId="{9A659F5D-EED1-4D5D-8BED-D8E34774332F}" type="pres">
      <dgm:prSet presAssocID="{B5F5B278-5DC5-45E8-AE0A-C33F423D1B9D}" presName="root2" presStyleCnt="0"/>
      <dgm:spPr/>
    </dgm:pt>
    <dgm:pt modelId="{8CE4A0EC-D654-45C0-96CB-789967B3E04F}" type="pres">
      <dgm:prSet presAssocID="{B5F5B278-5DC5-45E8-AE0A-C33F423D1B9D}" presName="LevelTwoTextNode" presStyleLbl="node2" presStyleIdx="1" presStyleCnt="2">
        <dgm:presLayoutVars>
          <dgm:chPref val="3"/>
        </dgm:presLayoutVars>
      </dgm:prSet>
      <dgm:spPr/>
    </dgm:pt>
    <dgm:pt modelId="{D5F23551-F011-4295-9ED1-4367A911C38C}" type="pres">
      <dgm:prSet presAssocID="{B5F5B278-5DC5-45E8-AE0A-C33F423D1B9D}" presName="level3hierChild" presStyleCnt="0"/>
      <dgm:spPr/>
    </dgm:pt>
    <dgm:pt modelId="{C09D666B-BDFD-41AE-9A03-6C410CFE3642}" type="pres">
      <dgm:prSet presAssocID="{BB92B9DB-AC54-461F-9744-CE80B1748D1C}" presName="conn2-1" presStyleLbl="parChTrans1D3" presStyleIdx="1" presStyleCnt="2"/>
      <dgm:spPr/>
    </dgm:pt>
    <dgm:pt modelId="{F8291AFB-94A3-4B4E-A926-7545BD53C26F}" type="pres">
      <dgm:prSet presAssocID="{BB92B9DB-AC54-461F-9744-CE80B1748D1C}" presName="connTx" presStyleLbl="parChTrans1D3" presStyleIdx="1" presStyleCnt="2"/>
      <dgm:spPr/>
    </dgm:pt>
    <dgm:pt modelId="{48514AD2-1938-4E32-9A78-F36C3E5647C1}" type="pres">
      <dgm:prSet presAssocID="{92C6E365-B055-4FE0-BB9A-64AAF191FD5F}" presName="root2" presStyleCnt="0"/>
      <dgm:spPr/>
    </dgm:pt>
    <dgm:pt modelId="{E142A0DA-7430-440B-AF6E-FF7B6AFD10B6}" type="pres">
      <dgm:prSet presAssocID="{92C6E365-B055-4FE0-BB9A-64AAF191FD5F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93B164-9376-4865-A48A-46D6A99B6DE7}" type="pres">
      <dgm:prSet presAssocID="{92C6E365-B055-4FE0-BB9A-64AAF191FD5F}" presName="level3hierChild" presStyleCnt="0"/>
      <dgm:spPr/>
    </dgm:pt>
  </dgm:ptLst>
  <dgm:cxnLst>
    <dgm:cxn modelId="{39CE885A-1061-4D1D-A47E-E81A856C8983}" type="presOf" srcId="{B8AC08E7-A872-4630-8841-4B105A18DB40}" destId="{A2104ACD-2C97-4A1B-A7CF-44649E688E98}" srcOrd="0" destOrd="0" presId="urn:microsoft.com/office/officeart/2005/8/layout/hierarchy2"/>
    <dgm:cxn modelId="{0D314BE1-3678-495F-8CBF-E86DB55975D0}" type="presOf" srcId="{0529817C-4D2C-4594-A51C-9D09C0A7DF17}" destId="{57746339-E443-4BDE-9E65-DB9CC8D21FF4}" srcOrd="0" destOrd="0" presId="urn:microsoft.com/office/officeart/2005/8/layout/hierarchy2"/>
    <dgm:cxn modelId="{D70325E1-35FA-4D93-9CD5-42C452AAB75F}" type="presOf" srcId="{BB92B9DB-AC54-461F-9744-CE80B1748D1C}" destId="{F8291AFB-94A3-4B4E-A926-7545BD53C26F}" srcOrd="1" destOrd="0" presId="urn:microsoft.com/office/officeart/2005/8/layout/hierarchy2"/>
    <dgm:cxn modelId="{E1C8C067-C7DB-4C71-80EF-32A9CBD88668}" srcId="{B5F5B278-5DC5-45E8-AE0A-C33F423D1B9D}" destId="{92C6E365-B055-4FE0-BB9A-64AAF191FD5F}" srcOrd="0" destOrd="0" parTransId="{BB92B9DB-AC54-461F-9744-CE80B1748D1C}" sibTransId="{1B21958D-3F95-434B-B255-E5AD564E91B7}"/>
    <dgm:cxn modelId="{76D44011-69A5-4457-9FD9-B783F92B69AD}" type="presOf" srcId="{F0BFC53E-26FC-4119-8508-08CF17A6719A}" destId="{E9EE3545-2DC3-499B-BAC3-17F5AA81BFF7}" srcOrd="0" destOrd="0" presId="urn:microsoft.com/office/officeart/2005/8/layout/hierarchy2"/>
    <dgm:cxn modelId="{29739096-5C0B-45CC-8F9D-3ED8E063C5C9}" type="presOf" srcId="{DFC08223-3301-43E2-85DE-2C097987DD2F}" destId="{D97BB0F8-0AC4-4FE3-8833-42CEA5F7C395}" srcOrd="1" destOrd="0" presId="urn:microsoft.com/office/officeart/2005/8/layout/hierarchy2"/>
    <dgm:cxn modelId="{01AC3E26-D910-4C35-B633-465090C96B6E}" srcId="{C5F38885-EF7B-456E-B45B-D61E86B0594A}" destId="{4A51DB10-2642-4B7C-8A7C-2857F5F37D9E}" srcOrd="0" destOrd="0" parTransId="{0529817C-4D2C-4594-A51C-9D09C0A7DF17}" sibTransId="{4420A43C-7E0C-46AB-B907-3FFE1A8B33DC}"/>
    <dgm:cxn modelId="{F86D64C7-707F-4D95-B159-71C6F81D7564}" type="presOf" srcId="{92C6E365-B055-4FE0-BB9A-64AAF191FD5F}" destId="{E142A0DA-7430-440B-AF6E-FF7B6AFD10B6}" srcOrd="0" destOrd="0" presId="urn:microsoft.com/office/officeart/2005/8/layout/hierarchy2"/>
    <dgm:cxn modelId="{2A85EB0B-10A8-454E-992D-944272E6B193}" srcId="{C5F38885-EF7B-456E-B45B-D61E86B0594A}" destId="{B5F5B278-5DC5-45E8-AE0A-C33F423D1B9D}" srcOrd="1" destOrd="0" parTransId="{B8AC08E7-A872-4630-8841-4B105A18DB40}" sibTransId="{F5657F36-BA39-47B7-9961-EBE82FEF0D0C}"/>
    <dgm:cxn modelId="{99271497-8CCA-4D36-9F30-4B37BDAE7890}" type="presOf" srcId="{4A51DB10-2642-4B7C-8A7C-2857F5F37D9E}" destId="{1D2F8EA2-0E74-47FA-8A7A-D442702FAABB}" srcOrd="0" destOrd="0" presId="urn:microsoft.com/office/officeart/2005/8/layout/hierarchy2"/>
    <dgm:cxn modelId="{52D2E85C-14A2-4242-8204-B109DE729192}" type="presOf" srcId="{C5F38885-EF7B-456E-B45B-D61E86B0594A}" destId="{792E8DB4-D9E2-4B12-BBE2-AA3771F3484E}" srcOrd="0" destOrd="0" presId="urn:microsoft.com/office/officeart/2005/8/layout/hierarchy2"/>
    <dgm:cxn modelId="{88AF9B73-2D3C-499B-8D67-4AC18987AB72}" type="presOf" srcId="{0529817C-4D2C-4594-A51C-9D09C0A7DF17}" destId="{2936321F-60E9-4044-A8A2-190F710B2A65}" srcOrd="1" destOrd="0" presId="urn:microsoft.com/office/officeart/2005/8/layout/hierarchy2"/>
    <dgm:cxn modelId="{D7C510B6-8FA0-47CC-9463-18299CF7E6BF}" srcId="{4A51DB10-2642-4B7C-8A7C-2857F5F37D9E}" destId="{F0BFC53E-26FC-4119-8508-08CF17A6719A}" srcOrd="0" destOrd="0" parTransId="{DFC08223-3301-43E2-85DE-2C097987DD2F}" sibTransId="{1A6A5836-1AB3-47FD-A8B4-23935AC5E765}"/>
    <dgm:cxn modelId="{DD38434B-A646-47D5-AC30-CD6B4A5B5140}" type="presOf" srcId="{56F4DECA-8D83-426B-B15B-EA690C18EA87}" destId="{0ADBE48C-8B9F-4CC0-B753-CE7460BB8C97}" srcOrd="0" destOrd="0" presId="urn:microsoft.com/office/officeart/2005/8/layout/hierarchy2"/>
    <dgm:cxn modelId="{F7975A3C-030E-4CD2-9D95-D59EB3636141}" srcId="{56F4DECA-8D83-426B-B15B-EA690C18EA87}" destId="{C5F38885-EF7B-456E-B45B-D61E86B0594A}" srcOrd="0" destOrd="0" parTransId="{53A2587C-54A6-41FC-9F51-D9E260D8B7E8}" sibTransId="{F3041FB3-A46A-433B-812D-BCD7E71049D6}"/>
    <dgm:cxn modelId="{7EEBFBA1-5413-4BAC-9582-AF2713E35208}" type="presOf" srcId="{BB92B9DB-AC54-461F-9744-CE80B1748D1C}" destId="{C09D666B-BDFD-41AE-9A03-6C410CFE3642}" srcOrd="0" destOrd="0" presId="urn:microsoft.com/office/officeart/2005/8/layout/hierarchy2"/>
    <dgm:cxn modelId="{CF035B33-1CBE-4092-A653-3910757217E8}" type="presOf" srcId="{DFC08223-3301-43E2-85DE-2C097987DD2F}" destId="{F0C6E952-9216-429C-B890-76756A8E99BF}" srcOrd="0" destOrd="0" presId="urn:microsoft.com/office/officeart/2005/8/layout/hierarchy2"/>
    <dgm:cxn modelId="{1CC1574D-CDCB-4963-B7AA-DCFEEAB7161E}" type="presOf" srcId="{B5F5B278-5DC5-45E8-AE0A-C33F423D1B9D}" destId="{8CE4A0EC-D654-45C0-96CB-789967B3E04F}" srcOrd="0" destOrd="0" presId="urn:microsoft.com/office/officeart/2005/8/layout/hierarchy2"/>
    <dgm:cxn modelId="{538CBD95-9AF3-48CF-B19B-E0784450CB4D}" type="presOf" srcId="{B8AC08E7-A872-4630-8841-4B105A18DB40}" destId="{7176B895-8DF5-4CD2-A15F-9AC8C3C6783F}" srcOrd="1" destOrd="0" presId="urn:microsoft.com/office/officeart/2005/8/layout/hierarchy2"/>
    <dgm:cxn modelId="{B0094DA5-710F-4B76-A23B-D63A26E61D9C}" type="presParOf" srcId="{0ADBE48C-8B9F-4CC0-B753-CE7460BB8C97}" destId="{7AD99FF6-8C01-4E72-B29E-05CE8F263AAE}" srcOrd="0" destOrd="0" presId="urn:microsoft.com/office/officeart/2005/8/layout/hierarchy2"/>
    <dgm:cxn modelId="{E75B76E7-D9F3-47F5-A4B6-E09DCD66F3C3}" type="presParOf" srcId="{7AD99FF6-8C01-4E72-B29E-05CE8F263AAE}" destId="{792E8DB4-D9E2-4B12-BBE2-AA3771F3484E}" srcOrd="0" destOrd="0" presId="urn:microsoft.com/office/officeart/2005/8/layout/hierarchy2"/>
    <dgm:cxn modelId="{A48D962C-681E-4392-AFC4-E237CA9F2178}" type="presParOf" srcId="{7AD99FF6-8C01-4E72-B29E-05CE8F263AAE}" destId="{991475D0-BA99-40E1-BBD7-B88E61B3F169}" srcOrd="1" destOrd="0" presId="urn:microsoft.com/office/officeart/2005/8/layout/hierarchy2"/>
    <dgm:cxn modelId="{4005E757-BFD0-4955-B2E0-5F77BBB6EF77}" type="presParOf" srcId="{991475D0-BA99-40E1-BBD7-B88E61B3F169}" destId="{57746339-E443-4BDE-9E65-DB9CC8D21FF4}" srcOrd="0" destOrd="0" presId="urn:microsoft.com/office/officeart/2005/8/layout/hierarchy2"/>
    <dgm:cxn modelId="{20BE9A40-2509-4906-83FB-19552BCEAC62}" type="presParOf" srcId="{57746339-E443-4BDE-9E65-DB9CC8D21FF4}" destId="{2936321F-60E9-4044-A8A2-190F710B2A65}" srcOrd="0" destOrd="0" presId="urn:microsoft.com/office/officeart/2005/8/layout/hierarchy2"/>
    <dgm:cxn modelId="{A5D9CB3B-E4D5-4B92-A92A-33EAC070AC05}" type="presParOf" srcId="{991475D0-BA99-40E1-BBD7-B88E61B3F169}" destId="{6512212D-CAC7-497E-8D67-4A7E93D092F6}" srcOrd="1" destOrd="0" presId="urn:microsoft.com/office/officeart/2005/8/layout/hierarchy2"/>
    <dgm:cxn modelId="{F3339072-5837-44BF-9F4B-E2D8579F225B}" type="presParOf" srcId="{6512212D-CAC7-497E-8D67-4A7E93D092F6}" destId="{1D2F8EA2-0E74-47FA-8A7A-D442702FAABB}" srcOrd="0" destOrd="0" presId="urn:microsoft.com/office/officeart/2005/8/layout/hierarchy2"/>
    <dgm:cxn modelId="{D3B94659-D4A2-431A-9DE8-01F247044C38}" type="presParOf" srcId="{6512212D-CAC7-497E-8D67-4A7E93D092F6}" destId="{1D110784-347C-4F7A-9D5E-953B89F45A7A}" srcOrd="1" destOrd="0" presId="urn:microsoft.com/office/officeart/2005/8/layout/hierarchy2"/>
    <dgm:cxn modelId="{CB800E5D-A2A5-4FF6-8978-D5536FEC0CE8}" type="presParOf" srcId="{1D110784-347C-4F7A-9D5E-953B89F45A7A}" destId="{F0C6E952-9216-429C-B890-76756A8E99BF}" srcOrd="0" destOrd="0" presId="urn:microsoft.com/office/officeart/2005/8/layout/hierarchy2"/>
    <dgm:cxn modelId="{92E0B26E-95B8-4897-BC4E-4F059B5CF3AB}" type="presParOf" srcId="{F0C6E952-9216-429C-B890-76756A8E99BF}" destId="{D97BB0F8-0AC4-4FE3-8833-42CEA5F7C395}" srcOrd="0" destOrd="0" presId="urn:microsoft.com/office/officeart/2005/8/layout/hierarchy2"/>
    <dgm:cxn modelId="{4B61F3EE-29F2-4987-B920-F45497E3DDB1}" type="presParOf" srcId="{1D110784-347C-4F7A-9D5E-953B89F45A7A}" destId="{B32570B1-958D-4ABD-A7F1-32A4ADE08123}" srcOrd="1" destOrd="0" presId="urn:microsoft.com/office/officeart/2005/8/layout/hierarchy2"/>
    <dgm:cxn modelId="{93F72D69-B423-477B-997B-10854447F560}" type="presParOf" srcId="{B32570B1-958D-4ABD-A7F1-32A4ADE08123}" destId="{E9EE3545-2DC3-499B-BAC3-17F5AA81BFF7}" srcOrd="0" destOrd="0" presId="urn:microsoft.com/office/officeart/2005/8/layout/hierarchy2"/>
    <dgm:cxn modelId="{621EA4C8-6191-4CAD-9DD9-12008D4ABCB0}" type="presParOf" srcId="{B32570B1-958D-4ABD-A7F1-32A4ADE08123}" destId="{7857874F-7026-4D3C-8967-928728EC60A0}" srcOrd="1" destOrd="0" presId="urn:microsoft.com/office/officeart/2005/8/layout/hierarchy2"/>
    <dgm:cxn modelId="{D848348F-E12A-4583-BE00-B936695D7DB5}" type="presParOf" srcId="{991475D0-BA99-40E1-BBD7-B88E61B3F169}" destId="{A2104ACD-2C97-4A1B-A7CF-44649E688E98}" srcOrd="2" destOrd="0" presId="urn:microsoft.com/office/officeart/2005/8/layout/hierarchy2"/>
    <dgm:cxn modelId="{75734112-F0C0-4FC5-B2C5-51CA87C87DBB}" type="presParOf" srcId="{A2104ACD-2C97-4A1B-A7CF-44649E688E98}" destId="{7176B895-8DF5-4CD2-A15F-9AC8C3C6783F}" srcOrd="0" destOrd="0" presId="urn:microsoft.com/office/officeart/2005/8/layout/hierarchy2"/>
    <dgm:cxn modelId="{10757C7C-6DD7-461E-9687-25E441E56AED}" type="presParOf" srcId="{991475D0-BA99-40E1-BBD7-B88E61B3F169}" destId="{9A659F5D-EED1-4D5D-8BED-D8E34774332F}" srcOrd="3" destOrd="0" presId="urn:microsoft.com/office/officeart/2005/8/layout/hierarchy2"/>
    <dgm:cxn modelId="{008057C5-A5F0-47B3-98BB-E5901F30B8C7}" type="presParOf" srcId="{9A659F5D-EED1-4D5D-8BED-D8E34774332F}" destId="{8CE4A0EC-D654-45C0-96CB-789967B3E04F}" srcOrd="0" destOrd="0" presId="urn:microsoft.com/office/officeart/2005/8/layout/hierarchy2"/>
    <dgm:cxn modelId="{197FFB59-8066-485C-89B8-B358BEE713AE}" type="presParOf" srcId="{9A659F5D-EED1-4D5D-8BED-D8E34774332F}" destId="{D5F23551-F011-4295-9ED1-4367A911C38C}" srcOrd="1" destOrd="0" presId="urn:microsoft.com/office/officeart/2005/8/layout/hierarchy2"/>
    <dgm:cxn modelId="{B030CFA8-B18F-4CDA-B516-0E6BF56B1338}" type="presParOf" srcId="{D5F23551-F011-4295-9ED1-4367A911C38C}" destId="{C09D666B-BDFD-41AE-9A03-6C410CFE3642}" srcOrd="0" destOrd="0" presId="urn:microsoft.com/office/officeart/2005/8/layout/hierarchy2"/>
    <dgm:cxn modelId="{B714CEEF-0920-4872-8C0E-76897D21F0F3}" type="presParOf" srcId="{C09D666B-BDFD-41AE-9A03-6C410CFE3642}" destId="{F8291AFB-94A3-4B4E-A926-7545BD53C26F}" srcOrd="0" destOrd="0" presId="urn:microsoft.com/office/officeart/2005/8/layout/hierarchy2"/>
    <dgm:cxn modelId="{603D0185-11A9-4B04-9C39-6DAC7F5DAFC1}" type="presParOf" srcId="{D5F23551-F011-4295-9ED1-4367A911C38C}" destId="{48514AD2-1938-4E32-9A78-F36C3E5647C1}" srcOrd="1" destOrd="0" presId="urn:microsoft.com/office/officeart/2005/8/layout/hierarchy2"/>
    <dgm:cxn modelId="{AE0A43C5-BD1E-471E-A199-2DA6B73B700F}" type="presParOf" srcId="{48514AD2-1938-4E32-9A78-F36C3E5647C1}" destId="{E142A0DA-7430-440B-AF6E-FF7B6AFD10B6}" srcOrd="0" destOrd="0" presId="urn:microsoft.com/office/officeart/2005/8/layout/hierarchy2"/>
    <dgm:cxn modelId="{B75D3DC3-8A13-432F-BBAA-3F05F12C6AE3}" type="presParOf" srcId="{48514AD2-1938-4E32-9A78-F36C3E5647C1}" destId="{CF93B164-9376-4865-A48A-46D6A99B6DE7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90115-9EFF-43F0-853D-8D2B72265BD5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6EC21E-01F5-4A2B-8690-4336A7A42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00034" y="500042"/>
            <a:ext cx="8215370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Сословный строй </a:t>
            </a:r>
            <a:r>
              <a:rPr lang="ru-RU" dirty="0" smtClean="0"/>
              <a:t>России </a:t>
            </a:r>
            <a:r>
              <a:rPr lang="en-US" dirty="0" smtClean="0"/>
              <a:t>XVII </a:t>
            </a:r>
            <a:r>
              <a:rPr lang="ru-RU" dirty="0" smtClean="0"/>
              <a:t>века</a:t>
            </a:r>
            <a:endParaRPr lang="ru-RU" dirty="0"/>
          </a:p>
        </p:txBody>
      </p:sp>
      <p:pic>
        <p:nvPicPr>
          <p:cNvPr id="5" name="Рисунок 4" descr="0007-007-Sotsialnoe-ustrojstvo-Rossii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99CC03"/>
              </a:clrFrom>
              <a:clrTo>
                <a:srgbClr val="99CC03">
                  <a:alpha val="0"/>
                </a:srgbClr>
              </a:clrTo>
            </a:clrChange>
          </a:blip>
          <a:srcRect t="9028"/>
          <a:stretch>
            <a:fillRect/>
          </a:stretch>
        </p:blipFill>
        <p:spPr>
          <a:xfrm>
            <a:off x="928662" y="1500174"/>
            <a:ext cx="7215238" cy="49228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В. </a:t>
            </a:r>
            <a:r>
              <a:rPr lang="ru-RU" b="1" dirty="0" err="1" smtClean="0"/>
              <a:t>Полупривилегированное</a:t>
            </a:r>
            <a:r>
              <a:rPr lang="ru-RU" b="1" dirty="0" smtClean="0"/>
              <a:t> сословие</a:t>
            </a:r>
            <a:r>
              <a:rPr lang="ru-RU" b="1" dirty="0" smtClean="0"/>
              <a:t>: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428736"/>
          <a:ext cx="5357850" cy="3786213"/>
        </p:xfrm>
        <a:graphic>
          <a:graphicData uri="http://schemas.openxmlformats.org/drawingml/2006/table">
            <a:tbl>
              <a:tblPr/>
              <a:tblGrid>
                <a:gridCol w="1714512"/>
                <a:gridCol w="3643338"/>
              </a:tblGrid>
              <a:tr h="10352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Название 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Казаки 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5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 Права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Самоуправление 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0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Обязанности  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Служба государю – обязательная и общая воинская повинность, охрана границ.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Рисунок 4" descr="kazak-poh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94233" y="1428736"/>
            <a:ext cx="3649767" cy="3714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842248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Творческое  </a:t>
            </a:r>
            <a:r>
              <a:rPr lang="ru-RU" dirty="0" smtClean="0"/>
              <a:t>задание - представить </a:t>
            </a:r>
            <a:r>
              <a:rPr lang="ru-RU" dirty="0" smtClean="0"/>
              <a:t>человека </a:t>
            </a:r>
            <a:r>
              <a:rPr lang="ru-RU" dirty="0" smtClean="0"/>
              <a:t>из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а</a:t>
            </a:r>
            <a:r>
              <a:rPr lang="ru-RU" dirty="0" smtClean="0"/>
              <a:t>)	крестьянства;</a:t>
            </a:r>
          </a:p>
          <a:p>
            <a:r>
              <a:rPr lang="ru-RU" dirty="0" smtClean="0"/>
              <a:t>б)	посадского населения: купца или богатого ремесленника;</a:t>
            </a:r>
          </a:p>
          <a:p>
            <a:r>
              <a:rPr lang="ru-RU" dirty="0" smtClean="0"/>
              <a:t>в)	</a:t>
            </a:r>
            <a:r>
              <a:rPr lang="ru-RU" dirty="0" smtClean="0"/>
              <a:t>феодалов</a:t>
            </a:r>
            <a:endParaRPr lang="ru-RU" dirty="0" smtClean="0"/>
          </a:p>
          <a:p>
            <a:r>
              <a:rPr lang="ru-RU" dirty="0" smtClean="0"/>
              <a:t>г)	</a:t>
            </a:r>
            <a:r>
              <a:rPr lang="ru-RU" dirty="0" smtClean="0"/>
              <a:t>духовенства;</a:t>
            </a:r>
            <a:endParaRPr lang="ru-RU" dirty="0" smtClean="0"/>
          </a:p>
          <a:p>
            <a:r>
              <a:rPr lang="ru-RU" dirty="0" err="1" smtClean="0"/>
              <a:t>д</a:t>
            </a:r>
            <a:r>
              <a:rPr lang="ru-RU" dirty="0" smtClean="0"/>
              <a:t>)	казачества;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§ 5. вопросы ,задания ,  записи в тетради, новые слова, документы.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mtClean="0"/>
              <a:t>- Сегодня </a:t>
            </a:r>
            <a:r>
              <a:rPr lang="ru-RU" dirty="0" smtClean="0"/>
              <a:t>на уроке я…</a:t>
            </a:r>
          </a:p>
          <a:p>
            <a:r>
              <a:rPr lang="ru-RU" dirty="0" smtClean="0"/>
              <a:t>- Самым полезным и интересным для меня было…</a:t>
            </a:r>
          </a:p>
          <a:p>
            <a:r>
              <a:rPr lang="ru-RU" dirty="0" smtClean="0"/>
              <a:t>- Я встретился с трудностью при…</a:t>
            </a:r>
          </a:p>
          <a:p>
            <a:r>
              <a:rPr lang="ru-RU" dirty="0" smtClean="0"/>
              <a:t>- У меня хорошо получилось…</a:t>
            </a:r>
          </a:p>
          <a:p>
            <a:r>
              <a:rPr lang="ru-RU" dirty="0" smtClean="0"/>
              <a:t>- Мне это необходимо для...</a:t>
            </a:r>
          </a:p>
          <a:p>
            <a:r>
              <a:rPr lang="ru-RU" dirty="0" smtClean="0"/>
              <a:t>- Строки самому себе…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Сословный строй России глазами иностранца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«Рабами и крепостными являются все они (русские)….» </a:t>
            </a:r>
            <a:endParaRPr lang="ru-RU" dirty="0" smtClean="0"/>
          </a:p>
          <a:p>
            <a:pPr algn="r">
              <a:buNone/>
            </a:pPr>
            <a:r>
              <a:rPr lang="ru-RU" dirty="0" smtClean="0"/>
              <a:t>А</a:t>
            </a:r>
            <a:r>
              <a:rPr lang="ru-RU" dirty="0" smtClean="0"/>
              <a:t>. </a:t>
            </a:r>
            <a:r>
              <a:rPr lang="ru-RU" dirty="0" err="1" smtClean="0"/>
              <a:t>Олеарий</a:t>
            </a:r>
            <a:r>
              <a:rPr lang="ru-RU" dirty="0" smtClean="0"/>
              <a:t>.</a:t>
            </a:r>
          </a:p>
          <a:p>
            <a:pPr algn="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Стр. 52 учебника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Первое сословие</a:t>
            </a:r>
          </a:p>
          <a:p>
            <a:r>
              <a:rPr lang="ru-RU" dirty="0" smtClean="0"/>
              <a:t>Крестьяне </a:t>
            </a:r>
          </a:p>
          <a:p>
            <a:r>
              <a:rPr lang="ru-RU" dirty="0" smtClean="0"/>
              <a:t>Городское население</a:t>
            </a:r>
          </a:p>
          <a:p>
            <a:r>
              <a:rPr lang="ru-RU" dirty="0" smtClean="0"/>
              <a:t>Духовенство </a:t>
            </a:r>
          </a:p>
          <a:p>
            <a:r>
              <a:rPr lang="ru-RU" dirty="0" smtClean="0"/>
              <a:t>Казачество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3300"/>
                </a:solidFill>
              </a:rPr>
              <a:t>Сословие -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i="1" dirty="0" smtClean="0"/>
              <a:t>Большая группа людей, обладающих правами и обязанностями , передающимися по наследству.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642910" y="2071678"/>
          <a:ext cx="7929618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А. Привилегированные сословия </a:t>
            </a:r>
            <a:r>
              <a:rPr lang="ru-RU" b="1" dirty="0" smtClean="0"/>
              <a:t>: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357298"/>
          <a:ext cx="8572561" cy="4870477"/>
        </p:xfrm>
        <a:graphic>
          <a:graphicData uri="http://schemas.openxmlformats.org/drawingml/2006/table">
            <a:tbl>
              <a:tblPr/>
              <a:tblGrid>
                <a:gridCol w="2286016"/>
                <a:gridCol w="3003829"/>
                <a:gridCol w="3282716"/>
              </a:tblGrid>
              <a:tr h="34258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Название </a:t>
                      </a:r>
                    </a:p>
                  </a:txBody>
                  <a:tcPr marL="59015" marR="59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Феодалы 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015" marR="59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76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Бояре </a:t>
                      </a:r>
                    </a:p>
                  </a:txBody>
                  <a:tcPr marL="59015" marR="59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Дворяне </a:t>
                      </a:r>
                    </a:p>
                  </a:txBody>
                  <a:tcPr marL="59015" marR="59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59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Права, уравнены в 1682г.</a:t>
                      </a:r>
                    </a:p>
                  </a:txBody>
                  <a:tcPr marL="59015" marR="59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Вотчина</a:t>
                      </a: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– наследственное </a:t>
                      </a:r>
                      <a:r>
                        <a:rPr lang="ru-RU" sz="2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земельное владение.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(владение землёй и людьми)</a:t>
                      </a:r>
                    </a:p>
                  </a:txBody>
                  <a:tcPr marL="59015" marR="59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Поместье </a:t>
                      </a: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земельное владение данное за службу.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владение землёй и людьми)</a:t>
                      </a:r>
                    </a:p>
                  </a:txBody>
                  <a:tcPr marL="59015" marR="59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0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Обязанности  </a:t>
                      </a:r>
                    </a:p>
                  </a:txBody>
                  <a:tcPr marL="59015" marR="59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Служба государю</a:t>
                      </a:r>
                    </a:p>
                  </a:txBody>
                  <a:tcPr marL="59015" marR="59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Служба государю</a:t>
                      </a:r>
                    </a:p>
                  </a:txBody>
                  <a:tcPr marL="59015" marR="59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А. Привилегированные сословия </a:t>
            </a:r>
            <a:r>
              <a:rPr lang="ru-RU" b="1" dirty="0" smtClean="0"/>
              <a:t>: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1357298"/>
          <a:ext cx="8501121" cy="5120640"/>
        </p:xfrm>
        <a:graphic>
          <a:graphicData uri="http://schemas.openxmlformats.org/drawingml/2006/table">
            <a:tbl>
              <a:tblPr/>
              <a:tblGrid>
                <a:gridCol w="3130582"/>
                <a:gridCol w="3130582"/>
                <a:gridCol w="2239957"/>
              </a:tblGrid>
              <a:tr h="381003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Название </a:t>
                      </a:r>
                    </a:p>
                  </a:txBody>
                  <a:tcPr marL="62875" marR="62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Духовенство</a:t>
                      </a:r>
                    </a:p>
                  </a:txBody>
                  <a:tcPr marL="62875" marR="62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0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Белое </a:t>
                      </a:r>
                    </a:p>
                  </a:txBody>
                  <a:tcPr marL="62875" marR="62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Черное</a:t>
                      </a:r>
                    </a:p>
                  </a:txBody>
                  <a:tcPr marL="62875" marR="62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Представители </a:t>
                      </a:r>
                    </a:p>
                  </a:txBody>
                  <a:tcPr marL="62875" marR="62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Приходские священники,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Епископы,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Архиепископы,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Митрополиты,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Патриарх </a:t>
                      </a:r>
                    </a:p>
                  </a:txBody>
                  <a:tcPr marL="62875" marR="62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Монахи </a:t>
                      </a:r>
                    </a:p>
                  </a:txBody>
                  <a:tcPr marL="62875" marR="62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Права</a:t>
                      </a:r>
                    </a:p>
                  </a:txBody>
                  <a:tcPr marL="62875" marR="62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Право на владение  землей,  частично функции суда</a:t>
                      </a:r>
                    </a:p>
                  </a:txBody>
                  <a:tcPr marL="62875" marR="62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2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Обязанности  </a:t>
                      </a:r>
                    </a:p>
                  </a:txBody>
                  <a:tcPr marL="62875" marR="62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2875" marR="62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Б. Непривилегированные сословия</a:t>
            </a:r>
            <a:r>
              <a:rPr lang="ru-RU" b="1" dirty="0" smtClean="0"/>
              <a:t>: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1" y="1357298"/>
          <a:ext cx="8858279" cy="5077790"/>
        </p:xfrm>
        <a:graphic>
          <a:graphicData uri="http://schemas.openxmlformats.org/drawingml/2006/table">
            <a:tbl>
              <a:tblPr/>
              <a:tblGrid>
                <a:gridCol w="2223884"/>
                <a:gridCol w="2263801"/>
                <a:gridCol w="2658490"/>
                <a:gridCol w="1712104"/>
              </a:tblGrid>
              <a:tr h="35719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Название </a:t>
                      </a:r>
                    </a:p>
                  </a:txBody>
                  <a:tcPr marL="65929" marR="65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Крестьяне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929" marR="65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8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Владельческие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(дворцовые, помощичьи, церковные)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929" marR="65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Черносошные (государственные)</a:t>
                      </a:r>
                    </a:p>
                  </a:txBody>
                  <a:tcPr marL="65929" marR="65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Холопы </a:t>
                      </a:r>
                      <a:endParaRPr lang="ru-RU" sz="2400" smtClean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(перешли</a:t>
                      </a:r>
                      <a:r>
                        <a:rPr lang="ru-RU" sz="16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 категорию крепостных</a:t>
                      </a:r>
                      <a:r>
                        <a:rPr lang="ru-RU" sz="16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929" marR="65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Характеристика </a:t>
                      </a:r>
                    </a:p>
                  </a:txBody>
                  <a:tcPr marL="65929" marR="65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Лично несвободные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(крепостные)</a:t>
                      </a:r>
                    </a:p>
                  </a:txBody>
                  <a:tcPr marL="65929" marR="65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Лично свободные</a:t>
                      </a:r>
                    </a:p>
                  </a:txBody>
                  <a:tcPr marL="65929" marR="65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Прислуга </a:t>
                      </a:r>
                    </a:p>
                  </a:txBody>
                  <a:tcPr marL="65929" marR="65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Права</a:t>
                      </a:r>
                    </a:p>
                  </a:txBody>
                  <a:tcPr marL="65929" marR="65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5929" marR="65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5929" marR="65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5929" marR="65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Обязанности  </a:t>
                      </a:r>
                    </a:p>
                  </a:txBody>
                  <a:tcPr marL="65929" marR="65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Повинности (барщина, </a:t>
                      </a: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оброк)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Платить подати</a:t>
                      </a:r>
                    </a:p>
                  </a:txBody>
                  <a:tcPr marL="65929" marR="65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Платить подати</a:t>
                      </a:r>
                    </a:p>
                  </a:txBody>
                  <a:tcPr marL="65929" marR="65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Платить подати</a:t>
                      </a:r>
                    </a:p>
                  </a:txBody>
                  <a:tcPr marL="65929" marR="65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Соборное уложение 1649 г.</a:t>
            </a:r>
          </a:p>
        </p:txBody>
      </p:sp>
      <p:pic>
        <p:nvPicPr>
          <p:cNvPr id="4" name="Рисунок 3" descr="Krestja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2428868"/>
            <a:ext cx="5786478" cy="4144028"/>
          </a:xfrm>
          <a:prstGeom prst="rect">
            <a:avLst/>
          </a:prstGeom>
        </p:spPr>
      </p:pic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752" y="1527048"/>
            <a:ext cx="8503920" cy="161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 11 глава Соборного уложения – 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«Суд о крестьянах»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/>
              <a:t>- вводила бессрочный сыск беглых крестьян.</a:t>
            </a:r>
          </a:p>
          <a:p>
            <a:pPr algn="ctr">
              <a:buFont typeface="Wingdings" pitchFamily="2" charset="2"/>
              <a:buNone/>
            </a:pPr>
            <a:r>
              <a:rPr lang="ru-RU" b="1" dirty="0" smtClean="0">
                <a:solidFill>
                  <a:srgbClr val="C00000"/>
                </a:solidFill>
              </a:rPr>
              <a:t>Установление  крепостного </a:t>
            </a:r>
            <a:r>
              <a:rPr lang="ru-RU" b="1" dirty="0">
                <a:solidFill>
                  <a:srgbClr val="C00000"/>
                </a:solidFill>
              </a:rPr>
              <a:t>права.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Б. Непривилегированные сословия</a:t>
            </a:r>
            <a:r>
              <a:rPr lang="ru-RU" b="1" dirty="0" smtClean="0"/>
              <a:t>: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1428736"/>
          <a:ext cx="8501122" cy="4786346"/>
        </p:xfrm>
        <a:graphic>
          <a:graphicData uri="http://schemas.openxmlformats.org/drawingml/2006/table">
            <a:tbl>
              <a:tblPr/>
              <a:tblGrid>
                <a:gridCol w="2976937"/>
                <a:gridCol w="2976937"/>
                <a:gridCol w="2547248"/>
              </a:tblGrid>
              <a:tr h="95726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Название 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21" marR="66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Городское население  (посадское)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21" marR="66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59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Богатые торговцы и ремесленники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21" marR="66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Мелкие ремесленники и торговцы 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21" marR="66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6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 Права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21" marR="66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Белые слободы – часть территории города освобожденная от уплаты налога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21" marR="66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21" marR="66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5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Обязанности  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21" marR="66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Платить подати 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21" marR="66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</TotalTime>
  <Words>360</Words>
  <PresentationFormat>Экран (4:3)</PresentationFormat>
  <Paragraphs>111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Официальная</vt:lpstr>
      <vt:lpstr>Сословный строй России XVII века</vt:lpstr>
      <vt:lpstr>Сословный строй России глазами иностранца</vt:lpstr>
      <vt:lpstr>План </vt:lpstr>
      <vt:lpstr>Сословие -</vt:lpstr>
      <vt:lpstr>А. Привилегированные сословия :</vt:lpstr>
      <vt:lpstr>А. Привилегированные сословия :</vt:lpstr>
      <vt:lpstr>Б. Непривилегированные сословия:</vt:lpstr>
      <vt:lpstr>Соборное уложение 1649 г.</vt:lpstr>
      <vt:lpstr>Б. Непривилегированные сословия:</vt:lpstr>
      <vt:lpstr>В. Полупривилегированное сословие:</vt:lpstr>
      <vt:lpstr>Творческое  задание - представить человека из:</vt:lpstr>
      <vt:lpstr>Домашнее задание 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России в XVI – XVIII вв. </dc:title>
  <dc:creator>Наташа</dc:creator>
  <cp:lastModifiedBy>Наташа</cp:lastModifiedBy>
  <cp:revision>96</cp:revision>
  <dcterms:created xsi:type="dcterms:W3CDTF">2014-04-28T10:59:51Z</dcterms:created>
  <dcterms:modified xsi:type="dcterms:W3CDTF">2014-05-03T13:11:35Z</dcterms:modified>
</cp:coreProperties>
</file>