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73DF5123-FCA9-43A4-AB6B-30058529D4A7}">
          <p14:sldIdLst>
            <p14:sldId id="256"/>
          </p14:sldIdLst>
        </p14:section>
        <p14:section name="Раздел без заголовка" id="{CFE5D707-6712-42A0-873C-129826175048}">
          <p14:sldIdLst>
            <p14:sldId id="258"/>
            <p14:sldId id="259"/>
            <p14:sldId id="260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Евгений Бинчуров" initials="ЕБ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462" autoAdjust="0"/>
  </p:normalViewPr>
  <p:slideViewPr>
    <p:cSldViewPr>
      <p:cViewPr varScale="1">
        <p:scale>
          <a:sx n="89" d="100"/>
          <a:sy n="89" d="100"/>
        </p:scale>
        <p:origin x="-15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1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7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6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1535113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1" y="2362201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362201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1" y="1524001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6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6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6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hyperlink" Target="http://yandex.ru/images/search?source=wiz&amp;img_url=http://www.koipkro.kostroma.ru/BuyR/ChBor/ych/13/ucheniki_w450_h468.jpg&amp;uinfo=sw-1366-sh-768-ww-1349-wh-651-pd-1-wp-16x9_1366x768-lt-7006&amp;text=%D0%BA%D0%B0%D1%80%D1%82%D0%B8%D0%BD%D0%BA%D0%B8%20%D1%83%D1%87%D0%B5%D0%BD%D0%B8%D0%BA%D0%B8%20%D0%BD%D0%B0%20%D1%83%D1%80%D0%BE%D0%BA%D0%B5%20%D0%B8%D1%81%D1%82%D0%BE%D1%80%D0%B8%D0%B8&amp;noreask=1&amp;pos=7&amp;lr=63&amp;rpt=simage&amp;pin=1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andex.ru/images/search?source=wiz&amp;img_url=http://www.clipartguide.com/_named_clipart_images/0511-0708-0214-0506_Boy_Doing_Homework_clipart_image.jpg&amp;uinfo=sw-1366-sh-768-ww-1349-wh-651-pd-1-wp-16x9_1366x768&amp;_=1408339960739&amp;p=1&amp;text=%D0%BA%D0%B0%D1%80%D1%82%D0%B8%D0%BD%D0%BA%D0%B8%20%D1%83%D1%87%D0%B5%D0%BD%D0%B8%D0%BA%D0%BE%D0%B2%20%D0%BD%D0%B0%20%D1%83%D1%80%D0%BE%D0%BA%D0%B5&amp;noreask=1&amp;pos=39&amp;rpt=simage&amp;lr=63&amp;pin=1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6;&#1072;&#1073;&#1086;&#1095;&#1080;&#1081;%20&#1089;&#1090;&#1086;&#1083;\&#1050;&#1089;&#1077;&#1085;&#1080;&#1103;\Giovanni-Marradi-Melodiya-prirody(muztune.com).mp3" TargetMode="Externa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6;&#1072;&#1073;&#1086;&#1095;&#1080;&#1081;%20&#1089;&#1090;&#1086;&#1083;\&#1050;&#1089;&#1077;&#1085;&#1080;&#1103;\odinokiy-pastuh-Melodiya-prirody(muztune.com)%20(1).mp3" TargetMode="Externa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yandex.ru/images/search?source=wiz&amp;text=%D0%BF%D0%BE%D1%80%D1%82%D1%80%D0%B5%D1%82%20%D0%BB%D0%B6%D0%B5%D0%B4%D0%BC%D0%B8%D1%82%D1%80%D0%B8%D1%8F%20%D0%BF%D0%B5%D1%80%D0%B2%D0%BE%D0%B3%D0%BE&amp;noreask=1&amp;img_url=http://www.vokrugsveta.ru/img/cmn/2012/11/15/006.jpg&amp;pos=29&amp;rpt=simage&amp;lr=63&amp;pin=1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jpeg"/><Relationship Id="rId4" Type="http://schemas.openxmlformats.org/officeDocument/2006/relationships/hyperlink" Target="http://yandex.ru/images/search?source=wiz&amp;text=%D0%9F%D0%9E%D0%A0%D0%A2%D0%A0%D0%95%D0%A2%20%D0%9A%D0%A3%D0%97%D0%AC%D0%9C%D0%AB%20%D0%9C%D0%98%D0%9D%D0%98%D0%9D%D0%90&amp;noreask=1&amp;img_url=http://cs319229.vk.me/u179266876/e_cce773ae.jpg&amp;pos=0&amp;rpt=simage&amp;lr=63&amp;pin=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yandex.ru/images/search?source=wiz&amp;img_url=http://borisovna.rusedu.net/gallery/4998/uchitel_i_ucheniki.jpg&amp;uinfo=sw-1366-sh-768-ww-1349-wh-651-pd-1-wp-16x9_1366x768&amp;_=1408339960739&amp;p=1&amp;text=%D0%BA%D0%B0%D1%80%D1%82%D0%B8%D0%BD%D0%BA%D0%B8%20%D1%83%D1%87%D0%B5%D0%BD%D0%B8%D0%BA%D0%BE%D0%B2%20%D0%BD%D0%B0%20%D1%83%D1%80%D0%BE%D0%BA%D0%B5&amp;noreask=1&amp;pos=47&amp;rpt=simage&amp;lr=63&amp;pin=1" TargetMode="Externa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712968" cy="1899592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ОПРЕДЕЛЕНИЕ </a:t>
            </a:r>
            <a:r>
              <a:rPr lang="ru-RU" dirty="0" err="1" smtClean="0">
                <a:solidFill>
                  <a:srgbClr val="C00000"/>
                </a:solidFill>
              </a:rPr>
              <a:t>ОДАРЁНнЫХ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ДЕТЕЙ ПО ИСТОРИИ.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40152" y="6168827"/>
            <a:ext cx="3096344" cy="689173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pPr algn="l"/>
            <a:r>
              <a:rPr lang="ru-RU" sz="1400" b="1" dirty="0" smtClean="0">
                <a:solidFill>
                  <a:srgbClr val="FF0000"/>
                </a:solidFill>
              </a:rPr>
              <a:t>АВТОР: ВЕЛИЧКО К.А. УЧИТЕЛЬ ИСТОРИИ И ОБЩЕСТВОЗНАНИЯ</a:t>
            </a:r>
          </a:p>
          <a:p>
            <a:pPr algn="l"/>
            <a:r>
              <a:rPr lang="ru-RU" sz="1400" b="1" dirty="0" smtClean="0">
                <a:solidFill>
                  <a:srgbClr val="FF0000"/>
                </a:solidFill>
              </a:rPr>
              <a:t>МБОУ СОШ №2.</a:t>
            </a:r>
            <a:endParaRPr lang="ru-RU" sz="14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http://im1-tub-ru.yandex.net/i?id=fd7dea0877f3ea8da9991802ad1681b7-55-144&amp;n=21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280203"/>
            <a:ext cx="6264696" cy="38067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582859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79512" y="116632"/>
            <a:ext cx="8712968" cy="720080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ru-RU" sz="3600" dirty="0"/>
              <a:t>Задание №6 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79512" y="888129"/>
            <a:ext cx="8712968" cy="5853239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just"/>
            <a:r>
              <a:rPr lang="ru-RU" sz="3200" dirty="0" smtClean="0"/>
              <a:t>  В </a:t>
            </a:r>
            <a:r>
              <a:rPr lang="ru-RU" sz="3200" dirty="0"/>
              <a:t>5 -7 классах вполне по силам провести и проанализировать данные социологического мини - исследования. </a:t>
            </a:r>
            <a:endParaRPr lang="ru-RU" sz="3200" dirty="0" smtClean="0"/>
          </a:p>
          <a:p>
            <a:pPr algn="just"/>
            <a:r>
              <a:rPr lang="ru-RU" sz="3200" dirty="0" smtClean="0"/>
              <a:t>Например</a:t>
            </a:r>
            <a:r>
              <a:rPr lang="ru-RU" sz="3200" dirty="0"/>
              <a:t>: выявить уровень знаний сверстников, по какому - либо историческому периоду и использовать полученный результат при организации внеурочного мероприятия</a:t>
            </a:r>
            <a:r>
              <a:rPr lang="ru-RU" sz="3200" dirty="0" smtClean="0"/>
              <a:t>.</a:t>
            </a:r>
          </a:p>
          <a:p>
            <a:pPr algn="just"/>
            <a:r>
              <a:rPr lang="ru-RU" sz="3200" dirty="0"/>
              <a:t> </a:t>
            </a:r>
            <a:r>
              <a:rPr lang="ru-RU" sz="3200" dirty="0" smtClean="0"/>
              <a:t>                                                        </a:t>
            </a:r>
            <a:endParaRPr lang="ru-RU" sz="3200" dirty="0"/>
          </a:p>
          <a:p>
            <a:pPr algn="just"/>
            <a:endParaRPr lang="ru-RU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437112"/>
            <a:ext cx="2808311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46442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C00000"/>
                </a:solidFill>
                <a:latin typeface="+mn-lt"/>
              </a:rPr>
              <a:t>Задание </a:t>
            </a:r>
            <a:r>
              <a:rPr lang="en-US" sz="3200" dirty="0">
                <a:solidFill>
                  <a:srgbClr val="C00000"/>
                </a:solidFill>
                <a:latin typeface="+mn-lt"/>
              </a:rPr>
              <a:t>N° 7 </a:t>
            </a:r>
            <a:endParaRPr lang="ru-RU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2500"/>
          </a:bodyPr>
          <a:lstStyle/>
          <a:p>
            <a:pPr marL="137160" indent="0">
              <a:buNone/>
            </a:pPr>
            <a:r>
              <a:rPr lang="ru-RU" dirty="0" smtClean="0"/>
              <a:t>Составление </a:t>
            </a:r>
            <a:r>
              <a:rPr lang="ru-RU" dirty="0"/>
              <a:t>различных презентаций, сайтов по темам.</a:t>
            </a:r>
          </a:p>
          <a:p>
            <a:r>
              <a:rPr lang="ru-RU" dirty="0"/>
              <a:t>Например: «Важнейшие сражения Гражданской войны»; «Белые и красные герои»; Брестский мир»; «Судьба Учредительного собрания»; «Первая советская Конституция».</a:t>
            </a:r>
          </a:p>
          <a:p>
            <a:r>
              <a:rPr lang="ru-RU" dirty="0"/>
              <a:t>Творческие задания: газетные публикации, интервью, листовки, прокламации, проводить пресс - конференции и учебные суд. Учащиеся выступают в роли исследователей самостоятельно добывающих знания, использующих разнообразные источники и материалы.</a:t>
            </a:r>
          </a:p>
        </p:txBody>
      </p:sp>
    </p:spTree>
    <p:extLst>
      <p:ext uri="{BB962C8B-B14F-4D97-AF65-F5344CB8AC3E}">
        <p14:creationId xmlns:p14="http://schemas.microsoft.com/office/powerpoint/2010/main" xmlns="" val="2853084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784976" cy="936104"/>
          </a:xfrm>
          <a:solidFill>
            <a:srgbClr val="0070C0"/>
          </a:solidFill>
        </p:spPr>
        <p:txBody>
          <a:bodyPr/>
          <a:lstStyle/>
          <a:p>
            <a:pPr algn="ctr"/>
            <a:r>
              <a:rPr lang="ru-RU" sz="3200" dirty="0">
                <a:solidFill>
                  <a:srgbClr val="FFFF00"/>
                </a:solidFill>
              </a:rPr>
              <a:t>Задание № </a:t>
            </a:r>
            <a:r>
              <a:rPr lang="ru-RU" sz="3200" dirty="0" smtClean="0">
                <a:solidFill>
                  <a:srgbClr val="FFFF00"/>
                </a:solidFill>
              </a:rPr>
              <a:t>8. </a:t>
            </a:r>
            <a:r>
              <a:rPr lang="ru-RU" sz="3200" dirty="0">
                <a:solidFill>
                  <a:srgbClr val="FFFF00"/>
                </a:solidFill>
              </a:rPr>
              <a:t>Творческое задание.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268760"/>
            <a:ext cx="8712968" cy="525658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3200" dirty="0" smtClean="0"/>
              <a:t>Написание </a:t>
            </a:r>
            <a:r>
              <a:rPr lang="ru-RU" sz="3200" dirty="0"/>
              <a:t>эссе и защита эссе - размышление на предложенные темы «Подумай над высказыванием». Свои размышления учащемуся следует начинать с того, согласен ли он с высказыванием и почему, подыскивая аргументы на основе изученного материала</a:t>
            </a:r>
            <a:r>
              <a:rPr lang="ru-RU" sz="3200" dirty="0" smtClean="0"/>
              <a:t>.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                                                              </a:t>
            </a:r>
            <a:endParaRPr lang="ru-RU" sz="3200" dirty="0"/>
          </a:p>
          <a:p>
            <a:endParaRPr lang="ru-RU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257468"/>
            <a:ext cx="2592288" cy="226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10984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Определение способностей у учащихся по истории.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752528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r>
              <a:rPr lang="ru-RU" sz="3200" dirty="0">
                <a:solidFill>
                  <a:srgbClr val="002060"/>
                </a:solidFill>
                <a:cs typeface="Aharoni" panose="02010803020104030203" pitchFamily="2" charset="-79"/>
              </a:rPr>
              <a:t>Уже в 5 классе необходимо определить, чьи способности превышают среднестатистические. Для этого можно привлечь психолога (это, конечно, идеал). Ели такой возможности нет, то классу предлагается выполнение определенного типа заданий. Для 5-7 классов можно предложить следующие.</a:t>
            </a:r>
          </a:p>
        </p:txBody>
      </p:sp>
    </p:spTree>
    <p:extLst>
      <p:ext uri="{BB962C8B-B14F-4D97-AF65-F5344CB8AC3E}">
        <p14:creationId xmlns:p14="http://schemas.microsoft.com/office/powerpoint/2010/main" xmlns="" val="2410138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1"/>
            <a:ext cx="8928992" cy="93610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Задание № 1. «Историки пишут правильно</a:t>
            </a:r>
            <a:r>
              <a:rPr lang="ru-RU" sz="2800" dirty="0" smtClean="0">
                <a:solidFill>
                  <a:srgbClr val="C00000"/>
                </a:solidFill>
              </a:rPr>
              <a:t>»: 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96372"/>
            <a:ext cx="8856984" cy="5733256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 ученику </a:t>
            </a:r>
            <a:r>
              <a:rPr lang="ru-RU" dirty="0">
                <a:solidFill>
                  <a:schemeClr val="bg1"/>
                </a:solidFill>
              </a:rPr>
              <a:t>предлагается термин с пропущенными буквами, которые необходимо вставить. Его можно использовать следующими способами: как одно из заданий при проверке знаний, более сложный вариант - самостоятельно найти в предложенном справочнике написание слова по его определению. Третий вариант для высокомотивированных и заинтересованных детей - найти не только правильное написание, но и определение слова и поделиться результатом с классом. Использование этого задания продолжается вплоть до 11 класса. Например: А..тис..</a:t>
            </a:r>
            <a:r>
              <a:rPr lang="ru-RU" dirty="0" err="1">
                <a:solidFill>
                  <a:schemeClr val="bg1"/>
                </a:solidFill>
              </a:rPr>
              <a:t>митизм</a:t>
            </a:r>
            <a:r>
              <a:rPr lang="ru-RU" dirty="0">
                <a:solidFill>
                  <a:schemeClr val="bg1"/>
                </a:solidFill>
              </a:rPr>
              <a:t> (антисемитизм);</a:t>
            </a:r>
          </a:p>
        </p:txBody>
      </p:sp>
    </p:spTree>
    <p:extLst>
      <p:ext uri="{BB962C8B-B14F-4D97-AF65-F5344CB8AC3E}">
        <p14:creationId xmlns:p14="http://schemas.microsoft.com/office/powerpoint/2010/main" xmlns="" val="1086563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3631"/>
            <a:ext cx="8640960" cy="5688632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l"/>
            <a:r>
              <a:rPr lang="ru-RU" sz="4400" dirty="0">
                <a:solidFill>
                  <a:srgbClr val="FF0000"/>
                </a:solidFill>
              </a:rPr>
              <a:t>Идеология и политика нетерпимости по отношению к евреям (антисемитизм).</a:t>
            </a:r>
          </a:p>
        </p:txBody>
      </p:sp>
      <p:pic>
        <p:nvPicPr>
          <p:cNvPr id="3" name="Рисунок 2" descr="http://im0-tub-ru.yandex.net/i?id=69f72bed7c532eca815610b2496eac3d-01-144&amp;n=21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90177" y="4077072"/>
            <a:ext cx="1872208" cy="1869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900490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Задание №2. «Угадай кто» 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124744"/>
            <a:ext cx="8363272" cy="5616624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Учащиеся 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должны по предложенным признакам определить, о ком идет речь. При изучении каждого исторического персонажа особое внимание уделяется не только его внутренней и внешней политике, но и характеристикам, данным современниками и потомками. Например:	задание по историческим персоналиям конца 16 - первой</a:t>
            </a:r>
          </a:p>
          <a:p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половины 17в. «Узнай кто это» (10 класс.)</a:t>
            </a:r>
          </a:p>
        </p:txBody>
      </p:sp>
    </p:spTree>
    <p:extLst>
      <p:ext uri="{BB962C8B-B14F-4D97-AF65-F5344CB8AC3E}">
        <p14:creationId xmlns:p14="http://schemas.microsoft.com/office/powerpoint/2010/main" xmlns="" val="1997080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68952" cy="792088"/>
          </a:xfrm>
          <a:solidFill>
            <a:schemeClr val="accent4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2800" dirty="0"/>
              <a:t>ПОРТРЕТ №1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7" y="980728"/>
            <a:ext cx="8562895" cy="5760640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 fontScale="70000" lnSpcReduction="20000"/>
          </a:bodyPr>
          <a:lstStyle/>
          <a:p>
            <a:r>
              <a:rPr lang="ru-RU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1</a:t>
            </a:r>
            <a:r>
              <a:rPr lang="ru-RU" sz="3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	 </a:t>
            </a:r>
            <a:r>
              <a:rPr lang="ru-RU" sz="3200" b="1" i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Волевой, энергичный человек.</a:t>
            </a:r>
          </a:p>
          <a:p>
            <a:r>
              <a:rPr lang="ru-RU" sz="3200" b="1" i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2.	 Уважаем был за честность и «мудрый смысл»</a:t>
            </a:r>
          </a:p>
          <a:p>
            <a:r>
              <a:rPr lang="ru-RU" sz="3200" b="1" i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3.	похоронен в Спасо - Преображенском соборе в Нижнем Новгороде.</a:t>
            </a:r>
          </a:p>
          <a:p>
            <a:r>
              <a:rPr lang="ru-RU" sz="3200" b="1" i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4.	 В боях за Москву им были проявлены высокие качества военного организатора и личная храбрость.</a:t>
            </a:r>
          </a:p>
          <a:p>
            <a:r>
              <a:rPr lang="ru-RU" sz="3200" b="1" i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5.	 В 1613г. с присвоением чина думного дворянина был введен с состав Боярской думы. А.С. Пушкин о нем писал, что он «никогда не бывал боярином: он в думе заседал как думный дворянин; в 1616г. их было всего два».</a:t>
            </a:r>
          </a:p>
          <a:p>
            <a:r>
              <a:rPr lang="ru-RU" sz="3200" b="1" i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6.	 Его отчество совпадает с фамилией.</a:t>
            </a:r>
          </a:p>
          <a:p>
            <a:r>
              <a:rPr lang="ru-RU" sz="3200" b="1" i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7.	Ремеслом он был «говядарь».</a:t>
            </a:r>
          </a:p>
          <a:p>
            <a:r>
              <a:rPr lang="ru-RU" sz="3200" b="1" i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8.	 Посадские люди его избрали земским старостой.</a:t>
            </a:r>
          </a:p>
          <a:p>
            <a:r>
              <a:rPr lang="ru-RU" sz="3200" b="1" i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9</a:t>
            </a:r>
            <a:r>
              <a:rPr lang="ru-RU" sz="3200" b="1" i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.  0н </a:t>
            </a:r>
            <a:r>
              <a:rPr lang="ru-RU" sz="3200" b="1" i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подал пример людям, пожертвовав всем свои сбережения на создание ополчения.</a:t>
            </a:r>
          </a:p>
          <a:p>
            <a:r>
              <a:rPr lang="ru-RU" sz="3200" b="1" i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10</a:t>
            </a:r>
            <a:r>
              <a:rPr lang="ru-RU" sz="3200" b="1" i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.  </a:t>
            </a:r>
            <a:r>
              <a:rPr lang="ru-RU" sz="3200" b="1" i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На Красной площади в Москве ему и его сподвижнику </a:t>
            </a:r>
            <a:r>
              <a:rPr lang="ru-RU" sz="3200" b="1" i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установлен </a:t>
            </a:r>
            <a:r>
              <a:rPr lang="ru-RU" sz="3200" b="1" i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памятник.</a:t>
            </a:r>
          </a:p>
          <a:p>
            <a:endParaRPr lang="ru-RU" dirty="0"/>
          </a:p>
        </p:txBody>
      </p:sp>
      <p:pic>
        <p:nvPicPr>
          <p:cNvPr id="4" name="Giovanni-Marradi-Melodiya-prirody(muztune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683568" y="404664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777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064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ru-RU" sz="3200" dirty="0"/>
              <a:t>ПОРТРЕТ №2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9"/>
            <a:ext cx="8229600" cy="5760640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 fontScale="70000" lnSpcReduction="20000"/>
          </a:bodyPr>
          <a:lstStyle/>
          <a:p>
            <a:r>
              <a:rPr lang="ru-RU" b="1" i="1" dirty="0" smtClean="0">
                <a:solidFill>
                  <a:srgbClr val="FFFF00"/>
                </a:solidFill>
              </a:rPr>
              <a:t>1</a:t>
            </a:r>
            <a:r>
              <a:rPr lang="ru-RU" b="1" i="1" dirty="0">
                <a:solidFill>
                  <a:srgbClr val="FFFF00"/>
                </a:solidFill>
              </a:rPr>
              <a:t>.	 Он впервые в истории России принял императорский титул, </a:t>
            </a:r>
            <a:r>
              <a:rPr lang="ru-RU" b="1" i="1" dirty="0">
                <a:solidFill>
                  <a:srgbClr val="FFFF00"/>
                </a:solidFill>
                <a:cs typeface="Aharoni" panose="02010803020104030203" pitchFamily="2" charset="-79"/>
              </a:rPr>
              <a:t>именуя себя следующим образом: «Мы, непобедимейший монарх, божьей милостью император и великий князь всея России, и многих земель государь, и царь самодержец, и прочая, и прочая, и прочая».</a:t>
            </a:r>
          </a:p>
          <a:p>
            <a:r>
              <a:rPr lang="ru-RU" b="1" i="1" dirty="0">
                <a:solidFill>
                  <a:srgbClr val="FFFF00"/>
                </a:solidFill>
                <a:cs typeface="Aharoni" panose="02010803020104030203" pitchFamily="2" charset="-79"/>
              </a:rPr>
              <a:t>2.	 Выделялся блестящими способностями, все схватывал на лету, владел каллиграфическим письмом, был «зело грамоте горвзд».</a:t>
            </a:r>
          </a:p>
          <a:p>
            <a:r>
              <a:rPr lang="ru-RU" b="1" i="1" dirty="0">
                <a:solidFill>
                  <a:srgbClr val="FFFF00"/>
                </a:solidFill>
                <a:cs typeface="Aharoni" panose="02010803020104030203" pitchFamily="2" charset="-79"/>
              </a:rPr>
              <a:t>3.	 В подмосковном селе Тайнинском он впервые встретился с «матерью».</a:t>
            </a:r>
          </a:p>
          <a:p>
            <a:r>
              <a:rPr lang="ru-RU" b="1" i="1" dirty="0">
                <a:solidFill>
                  <a:srgbClr val="FFFF00"/>
                </a:solidFill>
                <a:cs typeface="Aharoni" panose="02010803020104030203" pitchFamily="2" charset="-79"/>
              </a:rPr>
              <a:t>4.	 Он приказал короновать себя дважды: вначале в Успенском, а затем в архангельском соборах.</a:t>
            </a:r>
          </a:p>
          <a:p>
            <a:r>
              <a:rPr lang="ru-RU" b="1" i="1" dirty="0">
                <a:solidFill>
                  <a:srgbClr val="FFFF00"/>
                </a:solidFill>
                <a:cs typeface="Aharoni" panose="02010803020104030203" pitchFamily="2" charset="-79"/>
              </a:rPr>
              <a:t>5.	 Став царем, по средам и субботам он принимал челобитные у населения на Красном крыльце Кремля.</a:t>
            </a:r>
          </a:p>
          <a:p>
            <a:r>
              <a:rPr lang="ru-RU" b="1" i="1" dirty="0">
                <a:solidFill>
                  <a:srgbClr val="FFFF00"/>
                </a:solidFill>
                <a:cs typeface="Aharoni" panose="02010803020104030203" pitchFamily="2" charset="-79"/>
              </a:rPr>
              <a:t>6.	В.О. Ключевский о нем писал, что он «был только испечен в польской печке, а заквашен в Москве»</a:t>
            </a:r>
          </a:p>
          <a:p>
            <a:r>
              <a:rPr lang="ru-RU" b="1" i="1" dirty="0">
                <a:solidFill>
                  <a:srgbClr val="FFFF00"/>
                </a:solidFill>
                <a:cs typeface="Aharoni" panose="02010803020104030203" pitchFamily="2" charset="-79"/>
              </a:rPr>
              <a:t>7.	 Чтобы выглядеть повыше ростом, он носил непомерно высокие меховые шапки и сапоги на огромных каблуках.</a:t>
            </a:r>
          </a:p>
          <a:p>
            <a:r>
              <a:rPr lang="ru-RU" b="1" i="1" dirty="0">
                <a:solidFill>
                  <a:srgbClr val="FFFF00"/>
                </a:solidFill>
                <a:cs typeface="Aharoni" panose="02010803020104030203" pitchFamily="2" charset="-79"/>
              </a:rPr>
              <a:t>8.	 Он служил у Романовых и их родственников - Черкасских.</a:t>
            </a:r>
          </a:p>
          <a:p>
            <a:r>
              <a:rPr lang="ru-RU" b="1" i="1" dirty="0">
                <a:solidFill>
                  <a:srgbClr val="FFFF00"/>
                </a:solidFill>
                <a:cs typeface="Aharoni" panose="02010803020104030203" pitchFamily="2" charset="-79"/>
              </a:rPr>
              <a:t>10. Его прахом зарядили пушку и выстрелили из нее в том направлении, откуда он пришел</a:t>
            </a:r>
            <a:r>
              <a:rPr lang="ru-RU" i="1" dirty="0">
                <a:solidFill>
                  <a:srgbClr val="FFFF00"/>
                </a:solidFill>
                <a:cs typeface="Aharoni" panose="02010803020104030203" pitchFamily="2" charset="-79"/>
              </a:rPr>
              <a:t>.</a:t>
            </a:r>
          </a:p>
        </p:txBody>
      </p:sp>
      <p:pic>
        <p:nvPicPr>
          <p:cNvPr id="4" name="odinokiy-pastuh-Melodiya-prirody(muztune.com) (1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99592" y="54868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54359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270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</a:t>
            </a:r>
            <a:endParaRPr lang="ru-RU" dirty="0"/>
          </a:p>
        </p:txBody>
      </p:sp>
      <p:pic>
        <p:nvPicPr>
          <p:cNvPr id="8" name="Объект 7" descr="http://im2-tub-ru.yandex.net/i?id=fc70cef495a145be22892d58b819c9ff-60-144&amp;n=21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412776"/>
            <a:ext cx="3960440" cy="4752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Объект 8" descr="http://im0-tub-ru.yandex.net/i?id=1ca6123cdb07ff9580c83db3c9351890-140-144&amp;n=21">
            <a:hlinkClick r:id="rId4"/>
          </p:cNvPr>
          <p:cNvPicPr>
            <a:picLocks noGrp="1"/>
          </p:cNvPicPr>
          <p:nvPr>
            <p:ph sz="half"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2776"/>
            <a:ext cx="4176464" cy="48245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311124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6741368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l"/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Задание №3. </a:t>
            </a:r>
            <a:r>
              <a:rPr lang="ru-RU" sz="2400" dirty="0">
                <a:solidFill>
                  <a:srgbClr val="C00000"/>
                </a:solidFill>
                <a:latin typeface="+mn-lt"/>
              </a:rPr>
              <a:t>«Определи термин» - из предложенных слов составить определение понятия, и назвать его. По мере усложнения материала задание усложняется, необходимо не только составить определение, но и найти термин в энциклопедии или словаре.</a:t>
            </a:r>
            <a:br>
              <a:rPr lang="ru-RU" sz="2400" dirty="0">
                <a:solidFill>
                  <a:srgbClr val="C00000"/>
                </a:solidFill>
                <a:latin typeface="+mn-lt"/>
              </a:rPr>
            </a:b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Задание № 4. </a:t>
            </a:r>
            <a:r>
              <a:rPr lang="ru-RU" sz="2400" dirty="0">
                <a:solidFill>
                  <a:srgbClr val="C00000"/>
                </a:solidFill>
                <a:latin typeface="+mn-lt"/>
              </a:rPr>
              <a:t>«Найди ошибку» - найти в тексте ошибки и исправить их. </a:t>
            </a:r>
            <a:br>
              <a:rPr lang="ru-RU" sz="2400" dirty="0">
                <a:solidFill>
                  <a:srgbClr val="C00000"/>
                </a:solidFill>
                <a:latin typeface="+mn-lt"/>
              </a:rPr>
            </a:br>
            <a:r>
              <a:rPr lang="ru-RU" sz="2400" dirty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</a:rPr>
              <a:t>Задание № 5. </a:t>
            </a:r>
            <a:r>
              <a:rPr lang="ru-RU" sz="2400" dirty="0">
                <a:solidFill>
                  <a:srgbClr val="C00000"/>
                </a:solidFill>
                <a:latin typeface="+mn-lt"/>
              </a:rPr>
              <a:t>«Заполни пропуски» - в тексте пропущены слова и даты. Они даются после текста их необходимо поставить в логическом порядке. Данное задание позволяет развивать логическое мышление и научиться выстраивать </a:t>
            </a:r>
            <a:r>
              <a:rPr lang="ru-RU" sz="2400" dirty="0" smtClean="0">
                <a:solidFill>
                  <a:srgbClr val="C00000"/>
                </a:solidFill>
                <a:latin typeface="+mn-lt"/>
              </a:rPr>
              <a:t>причинно </a:t>
            </a:r>
            <a:r>
              <a:rPr lang="ru-RU" sz="2400" dirty="0">
                <a:solidFill>
                  <a:srgbClr val="C00000"/>
                </a:solidFill>
                <a:latin typeface="+mn-lt"/>
              </a:rPr>
              <a:t>- следственные связи.</a:t>
            </a:r>
          </a:p>
        </p:txBody>
      </p:sp>
      <p:pic>
        <p:nvPicPr>
          <p:cNvPr id="3" name="Рисунок 2" descr="http://im0-tub-ru.yandex.net/i?id=564fc3125026df2a1c4cbd45433f4c39-16-144&amp;n=21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77724" y="5373216"/>
            <a:ext cx="2258772" cy="14847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749612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165</TotalTime>
  <Words>434</Words>
  <Application>Microsoft Office PowerPoint</Application>
  <PresentationFormat>Экран (4:3)</PresentationFormat>
  <Paragraphs>45</Paragraphs>
  <Slides>12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ОПРЕДЕЛЕНИЕ ОДАРЁНнЫХ  ДЕТЕЙ ПО ИСТОРИИ.</vt:lpstr>
      <vt:lpstr>Определение способностей у учащихся по истории.</vt:lpstr>
      <vt:lpstr>Задание № 1. «Историки пишут правильно»: </vt:lpstr>
      <vt:lpstr>Идеология и политика нетерпимости по отношению к евреям (антисемитизм).</vt:lpstr>
      <vt:lpstr>Задание №2. «Угадай кто» </vt:lpstr>
      <vt:lpstr>ПОРТРЕТ №1 </vt:lpstr>
      <vt:lpstr>ПОРТРЕТ №2</vt:lpstr>
      <vt:lpstr>ОТВЕТ</vt:lpstr>
      <vt:lpstr>Задание №3. «Определи термин» - из предложенных слов составить определение понятия, и назвать его. По мере усложнения материала задание усложняется, необходимо не только составить определение, но и найти термин в энциклопедии или словаре. Задание № 4. «Найди ошибку» - найти в тексте ошибки и исправить их.  Задание № 5. «Заполни пропуски» - в тексте пропущены слова и даты. Они даются после текста их необходимо поставить в логическом порядке. Данное задание позволяет развивать логическое мышление и научиться выстраивать причинно - следственные связи.</vt:lpstr>
      <vt:lpstr>Задание №6 </vt:lpstr>
      <vt:lpstr>Задание N° 7 </vt:lpstr>
      <vt:lpstr>Задание № 8. Творческое задание.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ОПРЕДЕЛЕНИЕ ОДАРЁНЫХ  ДЕТЕЙ ПО ИСТОРИИ.</dc:title>
  <dc:creator>Ксения</dc:creator>
  <cp:lastModifiedBy>Admin</cp:lastModifiedBy>
  <cp:revision>38</cp:revision>
  <dcterms:created xsi:type="dcterms:W3CDTF">2014-08-16T12:00:17Z</dcterms:created>
  <dcterms:modified xsi:type="dcterms:W3CDTF">2014-08-20T23:27:48Z</dcterms:modified>
</cp:coreProperties>
</file>