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8" r:id="rId12"/>
    <p:sldId id="267" r:id="rId13"/>
    <p:sldId id="258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FC9FF"/>
    <a:srgbClr val="33CC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6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B8344F54-3EB3-4926-AE92-FF256702F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CC08B51-1E32-4DF5-811A-B4FB66DF141F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798594B-4084-42F0-A86F-11E9EFD00BE0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E3265-0FB4-4B12-A816-E616A506B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35AD-21F2-4E76-93D7-2EE6151A0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7B34-9729-41DC-B499-05D8656E8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5075-4C25-4603-8736-9EE4CE94E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4A42-EED3-4077-974F-C4038346A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DB131-723E-4ECE-BA26-0C1CBA5F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3FB4-C347-4F57-9AC2-B08286FB3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DBBD-59BA-462E-A3DD-88646C58F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5EBC3-CF1C-440D-AF9B-EE32A07F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C2B7-AE18-4A54-A11D-BAB35F2CC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79C6-1FE4-438B-95FE-E1BA0A4DD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38B12150-326E-4B9E-8B2D-B8095A45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647700" y="827088"/>
            <a:ext cx="8567738" cy="3457575"/>
          </a:xfrm>
        </p:spPr>
        <p:txBody>
          <a:bodyPr/>
          <a:lstStyle/>
          <a:p>
            <a:pPr algn="ctr" eaLnBrk="1"/>
            <a:r>
              <a:rPr lang="ru-RU" sz="4800" cap="none" smtClean="0">
                <a:latin typeface="Cambria Math" pitchFamily="18" charset="0"/>
              </a:rPr>
              <a:t>ПУТЕШЕСТВИЕ </a:t>
            </a:r>
            <a:br>
              <a:rPr lang="ru-RU" sz="4800" cap="none" smtClean="0">
                <a:latin typeface="Cambria Math" pitchFamily="18" charset="0"/>
              </a:rPr>
            </a:br>
            <a:r>
              <a:rPr lang="ru-RU" sz="4800" cap="none" smtClean="0">
                <a:latin typeface="Cambria Math" pitchFamily="18" charset="0"/>
              </a:rPr>
              <a:t>В ГЕОМЕТРИЮ</a:t>
            </a:r>
            <a:br>
              <a:rPr lang="ru-RU" sz="4800" cap="none" smtClean="0">
                <a:latin typeface="Cambria Math" pitchFamily="18" charset="0"/>
              </a:rPr>
            </a:br>
            <a:endParaRPr lang="ru-RU" sz="4800" cap="none" smtClean="0">
              <a:latin typeface="Cambria Math" pitchFamily="18" charset="0"/>
            </a:endParaRPr>
          </a:p>
        </p:txBody>
      </p:sp>
      <p:sp>
        <p:nvSpPr>
          <p:cNvPr id="2051" name="Текст 4"/>
          <p:cNvSpPr>
            <a:spLocks noGrp="1"/>
          </p:cNvSpPr>
          <p:nvPr>
            <p:ph type="body" idx="1"/>
          </p:nvPr>
        </p:nvSpPr>
        <p:spPr>
          <a:xfrm>
            <a:off x="3311525" y="3203575"/>
            <a:ext cx="4176713" cy="1654175"/>
          </a:xfrm>
        </p:spPr>
        <p:txBody>
          <a:bodyPr/>
          <a:lstStyle/>
          <a:p>
            <a:pPr algn="r" eaLnBrk="1"/>
            <a:r>
              <a:rPr lang="ru-RU" b="1" smtClean="0">
                <a:latin typeface="Cambria Math" pitchFamily="18" charset="0"/>
              </a:rPr>
              <a:t>МОБУ «Кузнецовская СОШ» </a:t>
            </a:r>
          </a:p>
          <a:p>
            <a:pPr algn="r" eaLnBrk="1"/>
            <a:r>
              <a:rPr lang="ru-RU" b="1" smtClean="0">
                <a:latin typeface="Cambria Math" pitchFamily="18" charset="0"/>
              </a:rPr>
              <a:t>Кропанева А.Н.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96925" y="539750"/>
            <a:ext cx="8567738" cy="1727200"/>
          </a:xfrm>
        </p:spPr>
        <p:txBody>
          <a:bodyPr/>
          <a:lstStyle/>
          <a:p>
            <a:pPr algn="ctr"/>
            <a:r>
              <a:rPr lang="ru-RU" sz="4800" cap="none" smtClean="0">
                <a:latin typeface="Cambria Math" pitchFamily="18" charset="0"/>
              </a:rPr>
              <a:t>5 ЭТАП </a:t>
            </a:r>
            <a:br>
              <a:rPr lang="ru-RU" sz="4800" cap="none" smtClean="0">
                <a:latin typeface="Cambria Math" pitchFamily="18" charset="0"/>
              </a:rPr>
            </a:br>
            <a:r>
              <a:rPr lang="ru-RU" sz="4800" cap="none" smtClean="0">
                <a:latin typeface="Cambria Math" pitchFamily="18" charset="0"/>
              </a:rPr>
              <a:t>«ШАГ ЗА ШАГОМ»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796925" y="2124075"/>
            <a:ext cx="8567738" cy="1871663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Cambria Math" pitchFamily="18" charset="0"/>
              </a:rPr>
              <a:t>	На каждый шаг к доске надо говорить слово, связанное с фигурой своего города: виды , элементы, части.</a:t>
            </a:r>
          </a:p>
          <a:p>
            <a:endParaRPr lang="ru-RU" smtClean="0"/>
          </a:p>
        </p:txBody>
      </p:sp>
      <p:pic>
        <p:nvPicPr>
          <p:cNvPr id="11268" name="Picture 7" descr="черепах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288" y="4572000"/>
            <a:ext cx="418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Cambria Math" pitchFamily="18" charset="0"/>
              </a:rPr>
              <a:t>6 ЭТАП</a:t>
            </a:r>
            <a:br>
              <a:rPr lang="ru-RU" b="1" smtClean="0">
                <a:latin typeface="Cambria Math" pitchFamily="18" charset="0"/>
              </a:rPr>
            </a:br>
            <a:r>
              <a:rPr lang="ru-RU" b="1" smtClean="0">
                <a:latin typeface="Cambria Math" pitchFamily="18" charset="0"/>
              </a:rPr>
              <a:t> «ПЛОЩАДЬ ГОРОДА»</a:t>
            </a:r>
          </a:p>
        </p:txBody>
      </p:sp>
      <p:sp>
        <p:nvSpPr>
          <p:cNvPr id="12291" name="Прямоугольный треугольник 2"/>
          <p:cNvSpPr>
            <a:spLocks noChangeArrowheads="1"/>
          </p:cNvSpPr>
          <p:nvPr/>
        </p:nvSpPr>
        <p:spPr bwMode="auto">
          <a:xfrm>
            <a:off x="936625" y="1258888"/>
            <a:ext cx="2016125" cy="1655762"/>
          </a:xfrm>
          <a:prstGeom prst="rtTriangl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936625" y="3492500"/>
            <a:ext cx="1728788" cy="15113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Овал 4"/>
          <p:cNvSpPr>
            <a:spLocks noChangeArrowheads="1"/>
          </p:cNvSpPr>
          <p:nvPr/>
        </p:nvSpPr>
        <p:spPr bwMode="auto">
          <a:xfrm>
            <a:off x="863600" y="5364163"/>
            <a:ext cx="1706563" cy="1728787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095625" y="1908175"/>
            <a:ext cx="4462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mbria Math" pitchFamily="18" charset="0"/>
              </a:rPr>
              <a:t>(4,5 ∙23) : 2 = 51,75 км²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095625" y="3779838"/>
            <a:ext cx="488156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mbria Math" pitchFamily="18" charset="0"/>
              </a:rPr>
              <a:t>6,7² = 6,7 ∙ 6,7 = 44,89 км²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095625" y="5940425"/>
            <a:ext cx="4937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mbria Math" pitchFamily="18" charset="0"/>
              </a:rPr>
              <a:t>3,1 ∙ (8,6 : 2)² = 57,319 км²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96925" y="466725"/>
            <a:ext cx="8567738" cy="1657350"/>
          </a:xfrm>
        </p:spPr>
        <p:txBody>
          <a:bodyPr/>
          <a:lstStyle/>
          <a:p>
            <a:pPr algn="ctr"/>
            <a:r>
              <a:rPr lang="ru-RU" sz="4800" cap="none" smtClean="0">
                <a:latin typeface="Cambria Math" pitchFamily="18" charset="0"/>
              </a:rPr>
              <a:t>7 ЭТАП</a:t>
            </a:r>
            <a:br>
              <a:rPr lang="ru-RU" sz="4800" cap="none" smtClean="0">
                <a:latin typeface="Cambria Math" pitchFamily="18" charset="0"/>
              </a:rPr>
            </a:br>
            <a:r>
              <a:rPr lang="ru-RU" sz="4800" cap="none" smtClean="0">
                <a:latin typeface="Cambria Math" pitchFamily="18" charset="0"/>
              </a:rPr>
              <a:t> «СИНКВЕЙН»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647700" y="2374900"/>
            <a:ext cx="8567738" cy="5184775"/>
          </a:xfrm>
        </p:spPr>
        <p:txBody>
          <a:bodyPr/>
          <a:lstStyle/>
          <a:p>
            <a:endParaRPr lang="ru-RU" sz="3200" b="1" smtClean="0">
              <a:solidFill>
                <a:srgbClr val="FF0000"/>
              </a:solidFill>
              <a:latin typeface="Cambria Math" pitchFamily="18" charset="0"/>
            </a:endParaRPr>
          </a:p>
          <a:p>
            <a:endParaRPr lang="ru-RU" sz="3200" b="1" smtClean="0">
              <a:solidFill>
                <a:srgbClr val="FF0000"/>
              </a:solidFill>
              <a:latin typeface="Cambria Math" pitchFamily="18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Font typeface="Arial" charset="0"/>
              <a:buAutoNum type="arabicPeriod"/>
            </a:pPr>
            <a:r>
              <a:rPr lang="ru-RU" sz="3200" b="1" smtClean="0">
                <a:solidFill>
                  <a:srgbClr val="FF0000"/>
                </a:solidFill>
                <a:latin typeface="Cambria Math" pitchFamily="18" charset="0"/>
              </a:rPr>
              <a:t>Игра </a:t>
            </a:r>
            <a:r>
              <a:rPr lang="ru-RU" b="1" smtClean="0">
                <a:solidFill>
                  <a:schemeClr val="tx1"/>
                </a:solidFill>
                <a:latin typeface="Cambria Math" pitchFamily="18" charset="0"/>
              </a:rPr>
              <a:t>(</a:t>
            </a:r>
            <a:r>
              <a:rPr lang="ru-RU" b="1" smtClean="0">
                <a:latin typeface="Cambria Math" pitchFamily="18" charset="0"/>
              </a:rPr>
              <a:t>1 строка – одно ключевое слово, определяющее	 							содержание синквейна</a:t>
            </a:r>
            <a:r>
              <a:rPr lang="ru-RU" smtClean="0">
                <a:latin typeface="Cambria Math" pitchFamily="18" charset="0"/>
              </a:rPr>
              <a:t> </a:t>
            </a:r>
            <a:r>
              <a:rPr lang="ru-RU" sz="2400" smtClean="0">
                <a:solidFill>
                  <a:schemeClr val="tx1"/>
                </a:solidFill>
                <a:latin typeface="Cambria Math" pitchFamily="18" charset="0"/>
              </a:rPr>
              <a:t>)</a:t>
            </a:r>
            <a:endParaRPr lang="ru-RU" sz="3200" smtClean="0">
              <a:solidFill>
                <a:schemeClr val="tx1"/>
              </a:solidFill>
              <a:latin typeface="Cambria Math" pitchFamily="18" charset="0"/>
            </a:endParaRPr>
          </a:p>
          <a:p>
            <a:pPr>
              <a:buFont typeface="Arial" charset="0"/>
              <a:buAutoNum type="arabicPeriod"/>
            </a:pPr>
            <a:r>
              <a:rPr lang="ru-RU" sz="3200" b="1" smtClean="0">
                <a:solidFill>
                  <a:srgbClr val="FF0000"/>
                </a:solidFill>
                <a:latin typeface="Cambria Math" pitchFamily="18" charset="0"/>
              </a:rPr>
              <a:t>Познавательная, групповая. </a:t>
            </a:r>
            <a:r>
              <a:rPr lang="ru-RU" b="1" smtClean="0">
                <a:solidFill>
                  <a:schemeClr val="tx1"/>
                </a:solidFill>
                <a:latin typeface="Cambria Math" pitchFamily="18" charset="0"/>
              </a:rPr>
              <a:t>(</a:t>
            </a:r>
            <a:r>
              <a:rPr lang="ru-RU" b="1" smtClean="0">
                <a:latin typeface="Cambria Math" pitchFamily="18" charset="0"/>
              </a:rPr>
              <a:t>два прилагательных, 					характеризующих ключевое слово</a:t>
            </a:r>
            <a:r>
              <a:rPr lang="ru-RU" sz="3200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  <a:latin typeface="Cambria Math" pitchFamily="18" charset="0"/>
              </a:rPr>
              <a:t>)</a:t>
            </a:r>
            <a:endParaRPr lang="ru-RU" sz="3200" b="1" smtClean="0">
              <a:solidFill>
                <a:schemeClr val="tx1"/>
              </a:solidFill>
              <a:latin typeface="Cambria Math" pitchFamily="18" charset="0"/>
            </a:endParaRPr>
          </a:p>
          <a:p>
            <a:pPr>
              <a:buFont typeface="Arial" charset="0"/>
              <a:buAutoNum type="arabicPeriod"/>
            </a:pPr>
            <a:r>
              <a:rPr lang="ru-RU" sz="3200" b="1" smtClean="0">
                <a:solidFill>
                  <a:srgbClr val="FF0000"/>
                </a:solidFill>
                <a:latin typeface="Cambria Math" pitchFamily="18" charset="0"/>
              </a:rPr>
              <a:t>Научились, применили, закрепили. </a:t>
            </a:r>
            <a:r>
              <a:rPr lang="ru-RU" b="1" smtClean="0">
                <a:solidFill>
                  <a:schemeClr val="tx1"/>
                </a:solidFill>
                <a:latin typeface="Cambria Math" pitchFamily="18" charset="0"/>
              </a:rPr>
              <a:t>(</a:t>
            </a:r>
            <a:r>
              <a:rPr lang="ru-RU" b="1" smtClean="0">
                <a:latin typeface="Cambria Math" pitchFamily="18" charset="0"/>
              </a:rPr>
              <a:t>три глагола, показывающие действия понятия</a:t>
            </a:r>
            <a:r>
              <a:rPr lang="ru-RU" smtClean="0">
                <a:latin typeface="Cambria Math" pitchFamily="18" charset="0"/>
              </a:rPr>
              <a:t> </a:t>
            </a:r>
            <a:r>
              <a:rPr lang="ru-RU" b="1" smtClean="0">
                <a:latin typeface="Cambria Math" pitchFamily="18" charset="0"/>
              </a:rPr>
              <a:t>)</a:t>
            </a:r>
            <a:endParaRPr lang="ru-RU" sz="3200" b="1" smtClean="0">
              <a:solidFill>
                <a:srgbClr val="FF0000"/>
              </a:solidFill>
              <a:latin typeface="Cambria Math" pitchFamily="18" charset="0"/>
            </a:endParaRPr>
          </a:p>
          <a:p>
            <a:pPr>
              <a:buFont typeface="Arial" charset="0"/>
              <a:buAutoNum type="arabicPeriod"/>
            </a:pPr>
            <a:r>
              <a:rPr lang="ru-RU" sz="3200" b="1" smtClean="0">
                <a:solidFill>
                  <a:srgbClr val="FF0000"/>
                </a:solidFill>
                <a:latin typeface="Cambria Math" pitchFamily="18" charset="0"/>
              </a:rPr>
              <a:t>Учимся – играя. </a:t>
            </a:r>
            <a:r>
              <a:rPr lang="ru-RU" b="1" smtClean="0">
                <a:solidFill>
                  <a:schemeClr val="tx1"/>
                </a:solidFill>
                <a:latin typeface="Cambria Math" pitchFamily="18" charset="0"/>
              </a:rPr>
              <a:t>(</a:t>
            </a:r>
            <a:r>
              <a:rPr lang="ru-RU" b="1" smtClean="0">
                <a:latin typeface="Cambria Math" pitchFamily="18" charset="0"/>
              </a:rPr>
              <a:t>короткое предложение, в котором отражено авторское отношение к понятию )</a:t>
            </a:r>
            <a:endParaRPr lang="ru-RU" sz="3200" b="1" smtClean="0">
              <a:solidFill>
                <a:srgbClr val="FF0000"/>
              </a:solidFill>
              <a:latin typeface="Cambria Math" pitchFamily="18" charset="0"/>
            </a:endParaRPr>
          </a:p>
          <a:p>
            <a:pPr>
              <a:buFont typeface="Arial" charset="0"/>
              <a:buAutoNum type="arabicPeriod"/>
            </a:pPr>
            <a:r>
              <a:rPr lang="ru-RU" sz="3200" b="1" smtClean="0">
                <a:solidFill>
                  <a:srgbClr val="FF0000"/>
                </a:solidFill>
                <a:latin typeface="Cambria Math" pitchFamily="18" charset="0"/>
              </a:rPr>
              <a:t>Классно!!! </a:t>
            </a:r>
            <a:r>
              <a:rPr lang="ru-RU" b="1" smtClean="0">
                <a:solidFill>
                  <a:schemeClr val="tx1"/>
                </a:solidFill>
                <a:latin typeface="Cambria Math" pitchFamily="18" charset="0"/>
              </a:rPr>
              <a:t>(</a:t>
            </a:r>
            <a:r>
              <a:rPr lang="ru-RU" b="1" smtClean="0">
                <a:latin typeface="Cambria Math" pitchFamily="18" charset="0"/>
              </a:rPr>
              <a:t>резюме: одно слово, обычно существительное, через которое автор выражает свои чувства и ассоциации, связанные с понятием)</a:t>
            </a:r>
            <a:endParaRPr lang="ru-RU" sz="3200" b="1" smtClean="0">
              <a:solidFill>
                <a:srgbClr val="FF0000"/>
              </a:solidFill>
              <a:latin typeface="Cambria Math" pitchFamily="18" charset="0"/>
            </a:endParaRPr>
          </a:p>
          <a:p>
            <a:r>
              <a:rPr lang="ru-RU" sz="3200" b="1" i="1" smtClean="0">
                <a:solidFill>
                  <a:srgbClr val="FF0000"/>
                </a:solidFill>
                <a:latin typeface="Cambria Math" pitchFamily="18" charset="0"/>
              </a:rPr>
              <a:t> </a:t>
            </a:r>
            <a:endParaRPr lang="ru-RU" sz="3200" b="1" smtClean="0">
              <a:solidFill>
                <a:srgbClr val="FF0000"/>
              </a:solidFill>
              <a:latin typeface="Cambria Math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647700" y="1979613"/>
            <a:ext cx="8567738" cy="1501775"/>
          </a:xfrm>
        </p:spPr>
        <p:txBody>
          <a:bodyPr/>
          <a:lstStyle/>
          <a:p>
            <a:pPr algn="ctr"/>
            <a:r>
              <a:rPr lang="ru-RU" cap="none" smtClean="0">
                <a:latin typeface="Cambria Math" pitchFamily="18" charset="0"/>
              </a:rPr>
              <a:t>ПРОДОЛЖИМ ПУТЕШЕСТВИЕ </a:t>
            </a:r>
            <a:br>
              <a:rPr lang="ru-RU" cap="none" smtClean="0">
                <a:latin typeface="Cambria Math" pitchFamily="18" charset="0"/>
              </a:rPr>
            </a:br>
            <a:r>
              <a:rPr lang="ru-RU" cap="none" smtClean="0">
                <a:latin typeface="Cambria Math" pitchFamily="18" charset="0"/>
              </a:rPr>
              <a:t>В 7 КЛАССЕ!!!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Cambria Math" pitchFamily="18" charset="0"/>
              </a:rPr>
              <a:t> 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655763" y="971550"/>
            <a:ext cx="6553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mbria Math" pitchFamily="18" charset="0"/>
              </a:rPr>
              <a:t>СПАСИБО ЗА ВНИМАНИЕ!</a:t>
            </a:r>
          </a:p>
        </p:txBody>
      </p:sp>
      <p:pic>
        <p:nvPicPr>
          <p:cNvPr id="14341" name="Picture 6" descr="j03367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4067175"/>
            <a:ext cx="14398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03238" y="684213"/>
            <a:ext cx="9069387" cy="60721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/>
              <a:t>      				</a:t>
            </a:r>
            <a:r>
              <a:rPr lang="ru-RU" sz="4400" b="1" smtClean="0">
                <a:latin typeface="Cambria Math" pitchFamily="18" charset="0"/>
              </a:rPr>
              <a:t>Треугольник</a:t>
            </a:r>
            <a:endParaRPr lang="ru-RU" b="1" smtClean="0">
              <a:latin typeface="Cambria Math" pitchFamily="18" charset="0"/>
            </a:endParaRPr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r>
              <a:rPr lang="ru-RU" sz="4400" b="1" smtClean="0">
                <a:latin typeface="Cambria Math" pitchFamily="18" charset="0"/>
              </a:rPr>
              <a:t>                      Четырехугольник</a:t>
            </a:r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r>
              <a:rPr lang="ru-RU" smtClean="0"/>
              <a:t>                       </a:t>
            </a:r>
            <a:r>
              <a:rPr lang="ru-RU" sz="4400" b="1" smtClean="0">
                <a:latin typeface="Cambria Math" pitchFamily="18" charset="0"/>
              </a:rPr>
              <a:t>Окружность  </a:t>
            </a:r>
            <a:endParaRPr lang="ru-RU" b="1" smtClean="0">
              <a:latin typeface="Cambria Math" pitchFamily="18" charset="0"/>
            </a:endParaRPr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endParaRPr lang="ru-RU" smtClean="0"/>
          </a:p>
          <a:p>
            <a:pPr>
              <a:buFont typeface="Arial" charset="0"/>
              <a:buChar char="•"/>
            </a:pPr>
            <a:endParaRPr lang="ru-RU" smtClean="0"/>
          </a:p>
        </p:txBody>
      </p:sp>
      <p:sp>
        <p:nvSpPr>
          <p:cNvPr id="3076" name="Равнобедренный треугольник 3"/>
          <p:cNvSpPr>
            <a:spLocks noChangeArrowheads="1"/>
          </p:cNvSpPr>
          <p:nvPr/>
        </p:nvSpPr>
        <p:spPr bwMode="auto">
          <a:xfrm>
            <a:off x="936625" y="684213"/>
            <a:ext cx="1582738" cy="1150937"/>
          </a:xfrm>
          <a:prstGeom prst="triangle">
            <a:avLst>
              <a:gd name="adj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863600" y="3059113"/>
            <a:ext cx="2160588" cy="7207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78" name="Овал 5"/>
          <p:cNvSpPr>
            <a:spLocks noChangeArrowheads="1"/>
          </p:cNvSpPr>
          <p:nvPr/>
        </p:nvSpPr>
        <p:spPr bwMode="auto">
          <a:xfrm>
            <a:off x="1152525" y="4643438"/>
            <a:ext cx="1366838" cy="13684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96925" y="971550"/>
            <a:ext cx="8567738" cy="2232025"/>
          </a:xfrm>
        </p:spPr>
        <p:txBody>
          <a:bodyPr/>
          <a:lstStyle/>
          <a:p>
            <a:pPr algn="ctr"/>
            <a:r>
              <a:rPr lang="ru-RU" sz="4800" cap="none" smtClean="0">
                <a:latin typeface="Cambria Math" pitchFamily="18" charset="0"/>
              </a:rPr>
              <a:t>1 ЭТАП «КРЕПОСТЬ»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>
          <a:xfrm>
            <a:off x="936625" y="1908175"/>
            <a:ext cx="8567738" cy="1654175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Cambria Math" pitchFamily="18" charset="0"/>
              </a:rPr>
              <a:t>	Построить крепость вокруг города в виде фигуры, соответствующей названию города. </a:t>
            </a:r>
          </a:p>
        </p:txBody>
      </p:sp>
      <p:pic>
        <p:nvPicPr>
          <p:cNvPr id="4100" name="Picture 2" descr="http://www.russiancity.ru/hbookil/h002i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4284663"/>
            <a:ext cx="25193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http://www.medieval-castles.org/castles/images/nice_castle_draw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4268788"/>
            <a:ext cx="316865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87338" y="466725"/>
            <a:ext cx="9361487" cy="2736850"/>
          </a:xfrm>
        </p:spPr>
        <p:txBody>
          <a:bodyPr/>
          <a:lstStyle/>
          <a:p>
            <a:pPr algn="ctr"/>
            <a:r>
              <a:rPr lang="ru-RU" cap="none" smtClean="0"/>
              <a:t> </a:t>
            </a:r>
            <a:r>
              <a:rPr lang="ru-RU" sz="4800" cap="none" smtClean="0">
                <a:latin typeface="Cambria Math" pitchFamily="18" charset="0"/>
              </a:rPr>
              <a:t>2 ЭТАП </a:t>
            </a:r>
            <a:br>
              <a:rPr lang="ru-RU" sz="4800" cap="none" smtClean="0">
                <a:latin typeface="Cambria Math" pitchFamily="18" charset="0"/>
              </a:rPr>
            </a:br>
            <a:r>
              <a:rPr lang="ru-RU" sz="4800" cap="none" smtClean="0">
                <a:latin typeface="Cambria Math" pitchFamily="18" charset="0"/>
              </a:rPr>
              <a:t>«ЧТО Я ЗНАЮ О СВОЕМ ГОРОДЕ»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>
          <a:xfrm>
            <a:off x="796925" y="1908175"/>
            <a:ext cx="8567738" cy="4824413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Cambria Math" pitchFamily="18" charset="0"/>
              </a:rPr>
              <a:t>	Каждый город получает информационный лист, в котором надо дописать недостающую информацию. </a:t>
            </a:r>
          </a:p>
          <a:p>
            <a:pPr algn="ctr"/>
            <a:r>
              <a:rPr lang="ru-RU" sz="16600" b="1" smtClean="0">
                <a:solidFill>
                  <a:srgbClr val="FF0000"/>
                </a:solidFill>
                <a:latin typeface="Cambria Math" pitchFamily="18" charset="0"/>
              </a:rPr>
              <a:t>?</a:t>
            </a:r>
          </a:p>
          <a:p>
            <a:endParaRPr lang="ru-RU" sz="3200" b="1" smtClean="0">
              <a:solidFill>
                <a:srgbClr val="FF0000"/>
              </a:solidFill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5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525463"/>
          </a:xfrm>
        </p:spPr>
        <p:txBody>
          <a:bodyPr/>
          <a:lstStyle/>
          <a:p>
            <a:r>
              <a:rPr lang="ru-RU" smtClean="0">
                <a:latin typeface="Cambria Math" pitchFamily="18" charset="0"/>
              </a:rPr>
              <a:t>Треугольники </a:t>
            </a:r>
          </a:p>
        </p:txBody>
      </p:sp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503238" y="827088"/>
            <a:ext cx="4457700" cy="6337300"/>
          </a:xfrm>
        </p:spPr>
        <p:txBody>
          <a:bodyPr/>
          <a:lstStyle/>
          <a:p>
            <a:pPr marL="0" indent="0"/>
            <a:r>
              <a:rPr lang="ru-RU" sz="2400" smtClean="0">
                <a:latin typeface="Cambria Math" pitchFamily="18" charset="0"/>
              </a:rPr>
              <a:t>Виды треугольников по углам: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smtClean="0">
                <a:latin typeface="Cambria Math" pitchFamily="18" charset="0"/>
              </a:rPr>
              <a:t> </a:t>
            </a:r>
            <a:r>
              <a:rPr lang="ru-RU" sz="2400" b="1" smtClean="0">
                <a:solidFill>
                  <a:srgbClr val="FF0000"/>
                </a:solidFill>
                <a:latin typeface="Cambria Math" pitchFamily="18" charset="0"/>
              </a:rPr>
              <a:t>Остроугольный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smtClean="0">
                <a:solidFill>
                  <a:srgbClr val="FF0000"/>
                </a:solidFill>
                <a:latin typeface="Cambria Math" pitchFamily="18" charset="0"/>
              </a:rPr>
              <a:t>Прямоугольный 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smtClean="0">
                <a:solidFill>
                  <a:srgbClr val="FF0000"/>
                </a:solidFill>
                <a:latin typeface="Cambria Math" pitchFamily="18" charset="0"/>
              </a:rPr>
              <a:t>Тупоугольный</a:t>
            </a:r>
          </a:p>
          <a:p>
            <a:pPr marL="0" indent="0"/>
            <a:r>
              <a:rPr lang="ru-RU" sz="2400" smtClean="0">
                <a:latin typeface="Cambria Math" pitchFamily="18" charset="0"/>
              </a:rPr>
              <a:t>Виды треугольников по сторонам: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smtClean="0">
                <a:solidFill>
                  <a:schemeClr val="accent2"/>
                </a:solidFill>
                <a:latin typeface="Cambria Math" pitchFamily="18" charset="0"/>
              </a:rPr>
              <a:t>Разносторонний 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smtClean="0">
                <a:solidFill>
                  <a:schemeClr val="accent2"/>
                </a:solidFill>
                <a:latin typeface="Cambria Math" pitchFamily="18" charset="0"/>
              </a:rPr>
              <a:t>Равнобедренный 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smtClean="0">
                <a:solidFill>
                  <a:schemeClr val="accent2"/>
                </a:solidFill>
                <a:latin typeface="Cambria Math" pitchFamily="18" charset="0"/>
              </a:rPr>
              <a:t>Равносторонний </a:t>
            </a:r>
          </a:p>
          <a:p>
            <a:pPr marL="0" indent="0"/>
            <a:r>
              <a:rPr lang="ru-RU" sz="2400" smtClean="0">
                <a:latin typeface="Cambria Math" pitchFamily="18" charset="0"/>
              </a:rPr>
              <a:t>Как называются стороны данного треугольника?</a:t>
            </a:r>
          </a:p>
          <a:p>
            <a:pPr marL="0" indent="0"/>
            <a:r>
              <a:rPr lang="ru-RU" sz="2400" smtClean="0">
                <a:latin typeface="Cambria Math" pitchFamily="18" charset="0"/>
              </a:rPr>
              <a:t>					</a:t>
            </a:r>
            <a:r>
              <a:rPr lang="ru-RU" sz="2400" b="1" smtClean="0">
                <a:solidFill>
                  <a:srgbClr val="008000"/>
                </a:solidFill>
                <a:latin typeface="Cambria Math" pitchFamily="18" charset="0"/>
              </a:rPr>
              <a:t>катеты и 				                             гипотенуза</a:t>
            </a:r>
          </a:p>
          <a:p>
            <a:pPr marL="0" indent="0"/>
            <a:r>
              <a:rPr lang="ru-RU" smtClean="0">
                <a:latin typeface="Cambria Math" pitchFamily="18" charset="0"/>
              </a:rPr>
              <a:t> </a:t>
            </a:r>
          </a:p>
          <a:p>
            <a:pPr marL="0" indent="0"/>
            <a:r>
              <a:rPr lang="ru-RU" smtClean="0">
                <a:latin typeface="Cambria Math" pitchFamily="18" charset="0"/>
              </a:rPr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148" name="Содержимое 6"/>
          <p:cNvSpPr>
            <a:spLocks noGrp="1"/>
          </p:cNvSpPr>
          <p:nvPr>
            <p:ph sz="half" idx="2"/>
          </p:nvPr>
        </p:nvSpPr>
        <p:spPr>
          <a:xfrm>
            <a:off x="5113338" y="900113"/>
            <a:ext cx="4459287" cy="5856287"/>
          </a:xfrm>
        </p:spPr>
        <p:txBody>
          <a:bodyPr/>
          <a:lstStyle/>
          <a:p>
            <a:pPr marL="0" indent="0"/>
            <a:r>
              <a:rPr lang="ru-RU" sz="2400" smtClean="0">
                <a:latin typeface="Cambria Math" pitchFamily="18" charset="0"/>
              </a:rPr>
              <a:t>Как найти площадь данного треугольника?</a:t>
            </a:r>
          </a:p>
          <a:p>
            <a:pPr marL="0" indent="0"/>
            <a:r>
              <a:rPr lang="ru-RU" sz="2400" smtClean="0">
                <a:latin typeface="Cambria Math" pitchFamily="18" charset="0"/>
              </a:rPr>
              <a:t>( подсказка : дорисуйте треугольник до прямоугольника)</a:t>
            </a:r>
          </a:p>
          <a:p>
            <a:pPr marL="0" indent="0"/>
            <a:endParaRPr lang="ru-RU" sz="2400" smtClean="0">
              <a:latin typeface="Cambria Math" pitchFamily="18" charset="0"/>
            </a:endParaRPr>
          </a:p>
          <a:p>
            <a:pPr marL="0" indent="0"/>
            <a:endParaRPr lang="ru-RU" sz="2400" smtClean="0">
              <a:latin typeface="Cambria Math" pitchFamily="18" charset="0"/>
            </a:endParaRPr>
          </a:p>
          <a:p>
            <a:pPr marL="0" indent="0"/>
            <a:r>
              <a:rPr lang="ru-RU" sz="2400" smtClean="0">
                <a:latin typeface="Cambria Math" pitchFamily="18" charset="0"/>
              </a:rPr>
              <a:t> </a:t>
            </a:r>
          </a:p>
          <a:p>
            <a:pPr marL="0" indent="0" algn="ctr"/>
            <a:r>
              <a:rPr lang="ru-RU" sz="2400" smtClean="0">
                <a:latin typeface="Cambria Math" pitchFamily="18" charset="0"/>
              </a:rPr>
              <a:t> </a:t>
            </a:r>
            <a:r>
              <a:rPr lang="en-US" sz="3600" b="1" smtClean="0">
                <a:latin typeface="Cambria Math" pitchFamily="18" charset="0"/>
              </a:rPr>
              <a:t>S = (a∙b): 2</a:t>
            </a:r>
            <a:endParaRPr lang="ru-RU" sz="2400" b="1" smtClean="0">
              <a:latin typeface="Cambria Math" pitchFamily="18" charset="0"/>
            </a:endParaRPr>
          </a:p>
          <a:p>
            <a:pPr marL="0" indent="0"/>
            <a:endParaRPr lang="ru-RU" smtClean="0"/>
          </a:p>
        </p:txBody>
      </p:sp>
      <p:sp>
        <p:nvSpPr>
          <p:cNvPr id="6149" name="Прямоугольный треугольник 7"/>
          <p:cNvSpPr>
            <a:spLocks noChangeArrowheads="1"/>
          </p:cNvSpPr>
          <p:nvPr/>
        </p:nvSpPr>
        <p:spPr bwMode="auto">
          <a:xfrm>
            <a:off x="1079500" y="6083300"/>
            <a:ext cx="2232025" cy="1009650"/>
          </a:xfrm>
          <a:prstGeom prst="rtTriangl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Прямоугольный треугольник 8"/>
          <p:cNvSpPr>
            <a:spLocks noChangeArrowheads="1"/>
          </p:cNvSpPr>
          <p:nvPr/>
        </p:nvSpPr>
        <p:spPr bwMode="auto">
          <a:xfrm>
            <a:off x="5472113" y="2987675"/>
            <a:ext cx="2232025" cy="1008063"/>
          </a:xfrm>
          <a:prstGeom prst="rtTriangl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6151" name="Прямая соединительная линия 10"/>
          <p:cNvCxnSpPr>
            <a:cxnSpLocks noChangeShapeType="1"/>
            <a:stCxn id="6150" idx="0"/>
          </p:cNvCxnSpPr>
          <p:nvPr/>
        </p:nvCxnSpPr>
        <p:spPr bwMode="auto">
          <a:xfrm>
            <a:off x="5472113" y="2987675"/>
            <a:ext cx="2232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2" name="Прямая соединительная линия 12"/>
          <p:cNvCxnSpPr>
            <a:cxnSpLocks noChangeShapeType="1"/>
            <a:endCxn id="6150" idx="4"/>
          </p:cNvCxnSpPr>
          <p:nvPr/>
        </p:nvCxnSpPr>
        <p:spPr bwMode="auto">
          <a:xfrm>
            <a:off x="7704138" y="2987675"/>
            <a:ext cx="0" cy="10080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598488"/>
          </a:xfrm>
        </p:spPr>
        <p:txBody>
          <a:bodyPr/>
          <a:lstStyle/>
          <a:p>
            <a:r>
              <a:rPr lang="ru-RU" smtClean="0">
                <a:latin typeface="Cambria Math" pitchFamily="18" charset="0"/>
              </a:rPr>
              <a:t>Четырехугольник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900113"/>
            <a:ext cx="4457700" cy="5856287"/>
          </a:xfrm>
        </p:spPr>
        <p:txBody>
          <a:bodyPr/>
          <a:lstStyle/>
          <a:p>
            <a:pPr marL="0" indent="0"/>
            <a:r>
              <a:rPr lang="ru-RU" sz="2400" smtClean="0">
                <a:latin typeface="Cambria Math" pitchFamily="18" charset="0"/>
              </a:rPr>
              <a:t>Виды четырехугольников: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smtClean="0">
                <a:solidFill>
                  <a:srgbClr val="FF0000"/>
                </a:solidFill>
                <a:latin typeface="Cambria Math" pitchFamily="18" charset="0"/>
              </a:rPr>
              <a:t>Параллелограмм 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smtClean="0">
                <a:solidFill>
                  <a:srgbClr val="FF0000"/>
                </a:solidFill>
                <a:latin typeface="Cambria Math" pitchFamily="18" charset="0"/>
              </a:rPr>
              <a:t>Прямоугольник 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smtClean="0">
                <a:solidFill>
                  <a:srgbClr val="FF0000"/>
                </a:solidFill>
                <a:latin typeface="Cambria Math" pitchFamily="18" charset="0"/>
              </a:rPr>
              <a:t>Ромб 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smtClean="0">
                <a:solidFill>
                  <a:srgbClr val="FF0000"/>
                </a:solidFill>
                <a:latin typeface="Cambria Math" pitchFamily="18" charset="0"/>
              </a:rPr>
              <a:t>Трапеция 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smtClean="0">
                <a:solidFill>
                  <a:srgbClr val="FF0000"/>
                </a:solidFill>
                <a:latin typeface="Cambria Math" pitchFamily="18" charset="0"/>
              </a:rPr>
              <a:t>Квадрат </a:t>
            </a:r>
          </a:p>
          <a:p>
            <a:pPr marL="0" indent="0"/>
            <a:r>
              <a:rPr lang="ru-RU" sz="2400" smtClean="0">
                <a:latin typeface="Cambria Math" pitchFamily="18" charset="0"/>
              </a:rPr>
              <a:t>Какая из этих фигур является «идеальной»?</a:t>
            </a:r>
          </a:p>
          <a:p>
            <a:pPr marL="0" indent="0"/>
            <a:r>
              <a:rPr lang="ru-RU" sz="2400" b="1" smtClean="0">
                <a:solidFill>
                  <a:schemeClr val="accent2"/>
                </a:solidFill>
                <a:latin typeface="Cambria Math" pitchFamily="18" charset="0"/>
              </a:rPr>
              <a:t>Квадрат, т.к. равны все углы и стороны.</a:t>
            </a:r>
          </a:p>
          <a:p>
            <a:pPr marL="0" indent="0"/>
            <a:r>
              <a:rPr lang="ru-RU" smtClean="0">
                <a:latin typeface="Cambria Math" pitchFamily="18" charset="0"/>
              </a:rPr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r>
              <a:rPr lang="ru-RU" smtClean="0"/>
              <a:t> </a:t>
            </a:r>
          </a:p>
          <a:p>
            <a:pPr marL="0" indent="0"/>
            <a:endParaRPr lang="ru-RU" smtClean="0"/>
          </a:p>
        </p:txBody>
      </p:sp>
      <p:sp>
        <p:nvSpPr>
          <p:cNvPr id="7172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971550"/>
            <a:ext cx="4459287" cy="5784850"/>
          </a:xfrm>
        </p:spPr>
        <p:txBody>
          <a:bodyPr/>
          <a:lstStyle/>
          <a:p>
            <a:pPr marL="0" indent="0"/>
            <a:r>
              <a:rPr lang="ru-RU" sz="2400" smtClean="0">
                <a:latin typeface="Cambria Math" pitchFamily="18" charset="0"/>
              </a:rPr>
              <a:t>Запишите формулу периметра и площади прямоугольника.</a:t>
            </a:r>
          </a:p>
          <a:p>
            <a:pPr marL="0" indent="0" algn="ctr"/>
            <a:r>
              <a:rPr lang="en-US" sz="2400" smtClean="0">
                <a:latin typeface="Cambria Math" pitchFamily="18" charset="0"/>
              </a:rPr>
              <a:t> </a:t>
            </a:r>
            <a:r>
              <a:rPr lang="en-US" sz="3200" b="1" smtClean="0">
                <a:latin typeface="Cambria Math" pitchFamily="18" charset="0"/>
              </a:rPr>
              <a:t>P =2(a+b)</a:t>
            </a:r>
          </a:p>
          <a:p>
            <a:pPr marL="0" indent="0" algn="ctr"/>
            <a:r>
              <a:rPr lang="en-US" sz="3200" b="1" smtClean="0">
                <a:latin typeface="Cambria Math" pitchFamily="18" charset="0"/>
              </a:rPr>
              <a:t>S = a∙b</a:t>
            </a:r>
            <a:endParaRPr lang="ru-RU" sz="3200" b="1" smtClean="0">
              <a:latin typeface="Cambria Math" pitchFamily="18" charset="0"/>
            </a:endParaRPr>
          </a:p>
          <a:p>
            <a:pPr marL="0" indent="0"/>
            <a:r>
              <a:rPr lang="ru-RU" sz="2400" smtClean="0">
                <a:latin typeface="Cambria Math" pitchFamily="18" charset="0"/>
              </a:rPr>
              <a:t>Как называются отрезки, которые соединяют противоположные вершины четырехугольника?</a:t>
            </a:r>
          </a:p>
          <a:p>
            <a:pPr marL="0" indent="0"/>
            <a:endParaRPr lang="ru-RU" sz="2400" smtClean="0">
              <a:latin typeface="Cambria Math" pitchFamily="18" charset="0"/>
            </a:endParaRPr>
          </a:p>
          <a:p>
            <a:pPr marL="0" indent="0"/>
            <a:endParaRPr lang="ru-RU" sz="2400" smtClean="0">
              <a:latin typeface="Cambria Math" pitchFamily="18" charset="0"/>
            </a:endParaRPr>
          </a:p>
          <a:p>
            <a:pPr marL="0" indent="0"/>
            <a:endParaRPr lang="ru-RU" sz="2400" smtClean="0">
              <a:latin typeface="Cambria Math" pitchFamily="18" charset="0"/>
            </a:endParaRPr>
          </a:p>
          <a:p>
            <a:pPr marL="0" indent="0"/>
            <a:r>
              <a:rPr lang="ru-RU" sz="3200" b="1" smtClean="0">
                <a:solidFill>
                  <a:srgbClr val="008000"/>
                </a:solidFill>
                <a:latin typeface="Cambria Math" pitchFamily="18" charset="0"/>
              </a:rPr>
              <a:t>				диагонали</a:t>
            </a:r>
          </a:p>
          <a:p>
            <a:pPr marL="0" indent="0"/>
            <a:endParaRPr lang="ru-RU" sz="2400" smtClean="0">
              <a:latin typeface="Cambria Math" pitchFamily="18" charset="0"/>
            </a:endParaRPr>
          </a:p>
          <a:p>
            <a:pPr marL="0" indent="0"/>
            <a:endParaRPr lang="ru-RU" sz="2400" smtClean="0">
              <a:latin typeface="Cambria Math" pitchFamily="18" charset="0"/>
            </a:endParaRPr>
          </a:p>
          <a:p>
            <a:pPr marL="0" indent="0"/>
            <a:endParaRPr lang="ru-RU" smtClean="0"/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5761038" y="5003800"/>
            <a:ext cx="2808287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7174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5761038" y="5003800"/>
            <a:ext cx="2808287" cy="9366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5" name="Прямая соединительная линия 8"/>
          <p:cNvCxnSpPr>
            <a:cxnSpLocks noChangeShapeType="1"/>
          </p:cNvCxnSpPr>
          <p:nvPr/>
        </p:nvCxnSpPr>
        <p:spPr bwMode="auto">
          <a:xfrm flipV="1">
            <a:off x="5761038" y="5003800"/>
            <a:ext cx="2808287" cy="9366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ambria Math" pitchFamily="18" charset="0"/>
              </a:rPr>
              <a:t>Окружность </a:t>
            </a:r>
            <a:endParaRPr lang="ru-RU" sz="4800" smtClean="0">
              <a:latin typeface="Cambria Math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6263" y="1835150"/>
          <a:ext cx="9069390" cy="4548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625"/>
                <a:gridCol w="561627"/>
                <a:gridCol w="604626"/>
                <a:gridCol w="604626"/>
                <a:gridCol w="604626"/>
                <a:gridCol w="604626"/>
                <a:gridCol w="604626"/>
                <a:gridCol w="604626"/>
                <a:gridCol w="604626"/>
                <a:gridCol w="604626"/>
                <a:gridCol w="604626"/>
                <a:gridCol w="604626"/>
                <a:gridCol w="604626"/>
                <a:gridCol w="604626"/>
                <a:gridCol w="604626"/>
              </a:tblGrid>
              <a:tr h="64854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7800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2Ц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7800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4Д</a:t>
                      </a:r>
                      <a:endParaRPr lang="ru-RU" sz="24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7800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Ж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</a:tr>
              <a:tr h="7800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6Ц</a:t>
                      </a:r>
                      <a:endParaRPr lang="ru-RU" sz="24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Ь</a:t>
                      </a:r>
                      <a:endParaRPr lang="ru-RU" sz="2800" b="1" dirty="0"/>
                    </a:p>
                  </a:txBody>
                  <a:tcPr>
                    <a:solidFill>
                      <a:srgbClr val="2FC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96925" y="395288"/>
            <a:ext cx="8567738" cy="1728787"/>
          </a:xfrm>
        </p:spPr>
        <p:txBody>
          <a:bodyPr/>
          <a:lstStyle/>
          <a:p>
            <a:pPr algn="ctr"/>
            <a:r>
              <a:rPr lang="ru-RU" sz="4800" cap="none" smtClean="0">
                <a:latin typeface="Cambria Math" pitchFamily="18" charset="0"/>
              </a:rPr>
              <a:t>3 ЭТАП </a:t>
            </a:r>
            <a:br>
              <a:rPr lang="ru-RU" sz="4800" cap="none" smtClean="0">
                <a:latin typeface="Cambria Math" pitchFamily="18" charset="0"/>
              </a:rPr>
            </a:br>
            <a:r>
              <a:rPr lang="ru-RU" sz="4800" cap="none" smtClean="0">
                <a:latin typeface="Cambria Math" pitchFamily="18" charset="0"/>
              </a:rPr>
              <a:t>«ЗАХОДИТЕ В ГОСТИ»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Picture 6" descr="&amp;scy; &amp;ncy;&amp;acy;&amp;dcy;&amp;pcy;&amp;icy;&amp;scy;&amp;softcy;&amp;yucy; &amp;Zcy;&amp;acy;&amp;khcy;&amp;ocy;&amp;dcy;&amp;icy;&amp;tcy;&amp;iecy; &amp;vcy; &amp;gcy;&amp;ocy;&amp;scy;&amp;t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1763713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96925" y="323850"/>
            <a:ext cx="8567738" cy="1584325"/>
          </a:xfrm>
        </p:spPr>
        <p:txBody>
          <a:bodyPr/>
          <a:lstStyle/>
          <a:p>
            <a:pPr algn="ctr"/>
            <a:r>
              <a:rPr lang="ru-RU" sz="4800" cap="none" smtClean="0">
                <a:latin typeface="Cambria Math" pitchFamily="18" charset="0"/>
              </a:rPr>
              <a:t>4 ЭТАП </a:t>
            </a:r>
            <a:br>
              <a:rPr lang="ru-RU" sz="4800" cap="none" smtClean="0">
                <a:latin typeface="Cambria Math" pitchFamily="18" charset="0"/>
              </a:rPr>
            </a:br>
            <a:r>
              <a:rPr lang="ru-RU" sz="4800" cap="none" smtClean="0">
                <a:latin typeface="Cambria Math" pitchFamily="18" charset="0"/>
              </a:rPr>
              <a:t>«ДРУЖБА ГОРОДОВ»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796925" y="1908175"/>
            <a:ext cx="8567738" cy="47513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4" name="Picture 2" descr="http://live.mephist.ru/tests/mathege2010-5/get_att_jsp__att_id-33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2124075"/>
            <a:ext cx="2295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live.mephist.ru/tests/mathege2010-5/get_att_jsp__att_id-3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0" y="3708400"/>
            <a:ext cx="22320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festival.1september.ru/articles/631362/Image143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75" y="2051050"/>
            <a:ext cx="2974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216</Words>
  <Application>Microsoft Office PowerPoint</Application>
  <PresentationFormat>Произвольный</PresentationFormat>
  <Paragraphs>139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 В ГЕОМЕТРИЮ </vt:lpstr>
      <vt:lpstr>Слайд 2</vt:lpstr>
      <vt:lpstr>1 ЭТАП «КРЕПОСТЬ»</vt:lpstr>
      <vt:lpstr> 2 ЭТАП  «ЧТО Я ЗНАЮ О СВОЕМ ГОРОДЕ»</vt:lpstr>
      <vt:lpstr>Треугольники </vt:lpstr>
      <vt:lpstr>Четырехугольник </vt:lpstr>
      <vt:lpstr>Окружность </vt:lpstr>
      <vt:lpstr>3 ЭТАП  «ЗАХОДИТЕ В ГОСТИ»</vt:lpstr>
      <vt:lpstr>4 ЭТАП  «ДРУЖБА ГОРОДОВ»</vt:lpstr>
      <vt:lpstr>5 ЭТАП  «ШАГ ЗА ШАГОМ»</vt:lpstr>
      <vt:lpstr>6 ЭТАП  «ПЛОЩАДЬ ГОРОДА»</vt:lpstr>
      <vt:lpstr>7 ЭТАП  «СИНКВЕЙН»</vt:lpstr>
      <vt:lpstr>ПРОДОЛЖИМ ПУТЕШЕСТВИЕ  В 7 КЛАССЕ!!!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геометрию</dc:title>
  <dc:creator>алина</dc:creator>
  <cp:lastModifiedBy>алина</cp:lastModifiedBy>
  <cp:revision>71</cp:revision>
  <cp:lastPrinted>1601-01-01T00:00:00Z</cp:lastPrinted>
  <dcterms:created xsi:type="dcterms:W3CDTF">2011-03-12T18:09:20Z</dcterms:created>
  <dcterms:modified xsi:type="dcterms:W3CDTF">2014-03-05T11:57:00Z</dcterms:modified>
</cp:coreProperties>
</file>