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92" r:id="rId3"/>
    <p:sldId id="256" r:id="rId4"/>
    <p:sldId id="286" r:id="rId5"/>
    <p:sldId id="276" r:id="rId6"/>
    <p:sldId id="287" r:id="rId7"/>
    <p:sldId id="275" r:id="rId8"/>
    <p:sldId id="285" r:id="rId9"/>
    <p:sldId id="288" r:id="rId10"/>
    <p:sldId id="269" r:id="rId11"/>
    <p:sldId id="270" r:id="rId12"/>
    <p:sldId id="271" r:id="rId13"/>
    <p:sldId id="293" r:id="rId14"/>
    <p:sldId id="258" r:id="rId15"/>
    <p:sldId id="278" r:id="rId16"/>
    <p:sldId id="260" r:id="rId17"/>
    <p:sldId id="279" r:id="rId18"/>
    <p:sldId id="29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kotfritz/page41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ergysergi.at.ua/blog/proba_pera_v_3d/2010-03-29-12" TargetMode="External"/><Relationship Id="rId3" Type="http://schemas.openxmlformats.org/officeDocument/2006/relationships/hyperlink" Target="http://historyalans.narod.ru/photoalbum.html" TargetMode="External"/><Relationship Id="rId7" Type="http://schemas.openxmlformats.org/officeDocument/2006/relationships/hyperlink" Target="http://www.liveinternet.ru/users/world_vision/post249352879/" TargetMode="External"/><Relationship Id="rId2" Type="http://schemas.openxmlformats.org/officeDocument/2006/relationships/hyperlink" Target="http://avialine.com/country/4/photo/1/2/3/5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veinternet.ru/users/3596969/post135127185/" TargetMode="External"/><Relationship Id="rId5" Type="http://schemas.openxmlformats.org/officeDocument/2006/relationships/hyperlink" Target="http://www.tourister.ru/world/europe/russia/city/sevastopol/gallery/media?folder=5" TargetMode="External"/><Relationship Id="rId4" Type="http://schemas.openxmlformats.org/officeDocument/2006/relationships/hyperlink" Target="http://old.gym1505.ru/posle-urokov/nauka/arkheologicheskii-muzei/ekspozitsiya-muzeya/antichnost-prichernomory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vialine.com/country/4/photo/1/2/3/5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istoryalans.narod.ru/photoalbum.htm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ld.gym1505.ru/posle-urokov/nauka/arkheologicheskii-muzei/ekspozitsiya-muzeya/antichnost-prichernomory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urister.ru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mea-on-line.ru/feodosia.face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31683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Тема: Великая Греческая колонизация Северного Причерноморья.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854696" cy="13361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Цветкова Светлана Алексеевна,</a:t>
            </a:r>
          </a:p>
          <a:p>
            <a:r>
              <a:rPr lang="ru-RU" dirty="0" smtClean="0"/>
              <a:t>Учитель истории и обществознания</a:t>
            </a:r>
          </a:p>
          <a:p>
            <a:r>
              <a:rPr lang="ru-RU" dirty="0" smtClean="0"/>
              <a:t>ГБОУ «Саратовская кадетская школа-интернат №2»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crimea-on-line.ru/images/sevastopol/sevastopol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381504" cy="628612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72200" y="6488668"/>
            <a:ext cx="2163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www.liveinternet.ru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crimea-on-line.ru/images/sevastopol/sevastopol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04011" cy="55446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16216" y="6237312"/>
            <a:ext cx="2063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www.liveinternet.ru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oluostrov-krym.com/images/originalphotos/64/triera_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52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Домашнее задание.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Прочитать параграф 25 учебник История Древнего мира. Михайловский Ф.А.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Ответить на вопросы 1-2.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Выполнить задания 1-4.  Рабочая тетрадь.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404664"/>
            <a:ext cx="4716016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ru-RU" b="1" dirty="0" smtClean="0"/>
              <a:t>1) На территории Крыма свыше 50 солёных озер и 257 рек. Какая из рек самая длинная?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r>
              <a:rPr lang="ru-RU" dirty="0" err="1" smtClean="0"/>
              <a:t>Салгир</a:t>
            </a:r>
            <a:endParaRPr lang="ru-RU" dirty="0" smtClean="0"/>
          </a:p>
          <a:p>
            <a:r>
              <a:rPr lang="ru-RU" dirty="0" err="1" smtClean="0"/>
              <a:t>Кача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Бельбек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Альма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static2.aif.ru/public/hstore/546/92ef753b027caa866182ae74c0d7299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427984" cy="3689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04664"/>
            <a:ext cx="4932040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ru-RU" b="1" dirty="0" smtClean="0"/>
              <a:t>1) На территории Крыма свыше 50 солёных озер и 257 рек. Какая из рек самая длинная?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r>
              <a:rPr lang="ru-RU" b="1" dirty="0" err="1" smtClean="0">
                <a:solidFill>
                  <a:srgbClr val="FF0000"/>
                </a:solidFill>
              </a:rPr>
              <a:t>Салгир</a:t>
            </a:r>
            <a:r>
              <a:rPr lang="ru-RU" b="1" dirty="0" smtClean="0">
                <a:solidFill>
                  <a:srgbClr val="FF0000"/>
                </a:solidFill>
              </a:rPr>
              <a:t>, ее длина 204 км</a:t>
            </a:r>
          </a:p>
          <a:p>
            <a:r>
              <a:rPr lang="ru-RU" dirty="0" err="1" smtClean="0"/>
              <a:t>Кача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Бельбек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Альма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http://static2.aif.ru/public/hstore/546/92ef753b027caa866182ae74c0d7299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7"/>
            <a:ext cx="4234070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79712" y="6165304"/>
            <a:ext cx="6528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Материалы викторины </a:t>
            </a:r>
            <a:r>
              <a:rPr lang="en-US" dirty="0" smtClean="0"/>
              <a:t>http://www.aif.ru/hstore/fotoviktorina/165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620688"/>
            <a:ext cx="4186808" cy="576064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ru-RU" b="1" dirty="0" smtClean="0"/>
              <a:t>2) Какой город на юго-восточном побережье Крыма в Средние века носил название — Кафа?</a:t>
            </a:r>
          </a:p>
          <a:p>
            <a:r>
              <a:rPr lang="ru-RU" dirty="0" smtClean="0"/>
              <a:t>Симферополь</a:t>
            </a:r>
          </a:p>
          <a:p>
            <a:r>
              <a:rPr lang="ru-RU" dirty="0" smtClean="0"/>
              <a:t>Керчь </a:t>
            </a:r>
          </a:p>
          <a:p>
            <a:r>
              <a:rPr lang="ru-RU" dirty="0" smtClean="0"/>
              <a:t>Феодосия </a:t>
            </a:r>
            <a:endParaRPr lang="ru-RU" dirty="0"/>
          </a:p>
        </p:txBody>
      </p:sp>
      <p:pic>
        <p:nvPicPr>
          <p:cNvPr id="2050" name="Picture 2" descr="http://static2.aif.ru/public/hstore/206/1e376576610e20894aff68e4fade343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72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620688"/>
            <a:ext cx="418680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</a:t>
            </a:r>
            <a:r>
              <a:rPr lang="ru-RU" b="1" dirty="0" smtClean="0"/>
              <a:t>2) Какой город на юго-восточном побережье Крыма в Средние века носил название — Кафа?</a:t>
            </a:r>
          </a:p>
          <a:p>
            <a:r>
              <a:rPr lang="ru-RU" dirty="0" smtClean="0"/>
              <a:t>Симферополь</a:t>
            </a:r>
          </a:p>
          <a:p>
            <a:r>
              <a:rPr lang="ru-RU" dirty="0" smtClean="0"/>
              <a:t>Керчь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Феодосия означает в переводе с греческого языка «Богом данная»,  В Средние века носила название </a:t>
            </a:r>
            <a:r>
              <a:rPr lang="ru-RU" b="1" dirty="0" err="1" smtClean="0">
                <a:solidFill>
                  <a:srgbClr val="FF0000"/>
                </a:solidFill>
              </a:rPr>
              <a:t>Ка́фа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static2.aif.ru/public/hstore/206/1e376576610e20894aff68e4fade343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72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Активные ссылки на использованные изображения: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Ласточкино гнездо. Крым.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2"/>
              </a:rPr>
              <a:t>avialine.com/country/4/photo/1/2/3/5.html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Файлы в категории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"Золотые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археологические находки в Крыму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"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3"/>
              </a:rPr>
              <a:t>historyalans.narod.ru/photoalbum.html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Карта «Направления колонизации».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4"/>
              </a:rPr>
              <a:t>old.gym1505.ru/posle-urokov/nauka/arkheologicheskii-muzei/ekspozitsiya-muzeya/antichnost-prichernomorya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Сигнальный колокол.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5"/>
              </a:rPr>
              <a:t>www.tourister.ru/world/europe/russia/city/sevastopol/gallery/media?folder=5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Карта Греческие города в Северном Причерноморья.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6"/>
              </a:rPr>
              <a:t>http://www.liveinternet.ru/users/3596969/post135127185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6"/>
              </a:rPr>
              <a:t>/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Херсонес.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7"/>
              </a:rPr>
              <a:t>http://www.liveinternet.ru/users/world_vision/post249352879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7"/>
              </a:rPr>
              <a:t>/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Греческая триера. 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8"/>
              </a:rPr>
              <a:t>http://</a:t>
            </a:r>
            <a:r>
              <a:rPr lang="en-US" sz="2400" dirty="0" smtClean="0">
                <a:latin typeface="Arial" pitchFamily="34" charset="0"/>
                <a:cs typeface="Arial" pitchFamily="34" charset="0"/>
                <a:hlinkClick r:id="rId8"/>
              </a:rPr>
              <a:t>sergysergi.at.ua/blog/proba_pera_v_3d/2010-03-29-12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627784" y="620688"/>
            <a:ext cx="4464496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90000"/>
              </a:lnSpc>
            </a:pPr>
            <a:r>
              <a:rPr lang="ru-RU" sz="40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Цели и задачи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67544" y="1340768"/>
            <a:ext cx="8352606" cy="496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74638" indent="-274638">
              <a:spcBef>
                <a:spcPct val="50000"/>
              </a:spcBef>
              <a:buClr>
                <a:srgbClr val="FF0000"/>
              </a:buClr>
              <a:buSzPct val="120000"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 урока: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сформировать представление об эпохе Великой греческой колонизации, положившей начало культурной экспансии греческого мира и взаимодействии греков и варваров в Северном Причерноморье</a:t>
            </a:r>
            <a:r>
              <a:rPr lang="ru-RU" dirty="0" smtClean="0">
                <a:solidFill>
                  <a:srgbClr val="0F2BEC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74638" indent="-274638">
              <a:spcBef>
                <a:spcPct val="50000"/>
              </a:spcBef>
              <a:buClr>
                <a:srgbClr val="FF0000"/>
              </a:buClr>
              <a:buSzPct val="120000"/>
            </a:pPr>
            <a:endParaRPr lang="ru-RU" dirty="0" smtClean="0">
              <a:solidFill>
                <a:srgbClr val="0F2BEC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 Картина мира в фактах и понятиях.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Научить объяснять процессы греческой колонизации и взаимодействия мира эллинов и мира варваров, объединяя различные факты и понятия в целостную картину мира.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Развитие историческое мышление.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Научить выявлять причинно-следственные связи греческой колонизации, важные для самих греков и их соседей.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Культурное, нравственное и гражданско-патриотическое воспитание.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Научить давать, объясняя, собственную оценку действиям греческих колонизаторов по отношению к местным жителям, на землях которых были образованы колонии.</a:t>
            </a:r>
          </a:p>
          <a:p>
            <a:pPr marL="274638" indent="-274638">
              <a:spcBef>
                <a:spcPct val="50000"/>
              </a:spcBef>
              <a:buClr>
                <a:srgbClr val="FF0000"/>
              </a:buClr>
              <a:buSzPct val="120000"/>
              <a:buFont typeface="Symbol" pitchFamily="18" charset="2"/>
              <a:buChar char="·"/>
            </a:pPr>
            <a:endParaRPr lang="ru-RU" sz="2400" dirty="0">
              <a:solidFill>
                <a:srgbClr val="0F2BE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avialine.com/img/repphotos/repphoto_1030_7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0845" y="0"/>
            <a:ext cx="1029484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308304" y="6309320"/>
            <a:ext cx="1361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avialine.com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xoxol.org/putin/her-over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767329" cy="3356992"/>
          </a:xfrm>
          <a:prstGeom prst="rect">
            <a:avLst/>
          </a:prstGeom>
          <a:noFill/>
        </p:spPr>
      </p:pic>
      <p:pic>
        <p:nvPicPr>
          <p:cNvPr id="1028" name="Picture 4" descr="http://www.nostalgic.ru/img/razn/KrymMay09/01/P5102782-1243156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692696"/>
            <a:ext cx="3264363" cy="2448272"/>
          </a:xfrm>
          <a:prstGeom prst="rect">
            <a:avLst/>
          </a:prstGeom>
          <a:noFill/>
        </p:spPr>
      </p:pic>
      <p:pic>
        <p:nvPicPr>
          <p:cNvPr id="1030" name="Picture 6" descr="http://www.evpatori.ru/wp-content/uploads/2011/09/%D0%BB%D0%B5%D0%BA%D0%B0%D0%BD%D0%B0-%D0%B2%D0%B0%D0%B7%D0%BE%D0%BF%D0%B8%D1%81%D1%86%D0%B0-%D0%9F%D0%BE%D0%BB%D0%BE%D1%81%D0%B0.-%D0%9E%D0%BA.-600%E2%80%94575-%D0%B3%D0%B3.-%D0%B4%D0%BE-%D0%BD.-%D1%8D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3632426" cy="3031232"/>
          </a:xfrm>
          <a:prstGeom prst="rect">
            <a:avLst/>
          </a:prstGeom>
          <a:noFill/>
        </p:spPr>
      </p:pic>
      <p:pic>
        <p:nvPicPr>
          <p:cNvPr id="1036" name="Picture 12" descr="http://stat17.privet.ru/lr/092e6ac811ed6a14747dd677448ca6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356992"/>
            <a:ext cx="4460533" cy="33488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347864" y="0"/>
            <a:ext cx="5616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Файлы в категории "Изображения:</a:t>
            </a:r>
            <a:r>
              <a:rPr lang="en-US" sz="1200" dirty="0" smtClean="0"/>
              <a:t> </a:t>
            </a:r>
            <a:r>
              <a:rPr lang="ru-RU" sz="1200" dirty="0" smtClean="0"/>
              <a:t>Золотые археологические </a:t>
            </a:r>
            <a:r>
              <a:rPr lang="ru-RU" sz="1200" b="1" dirty="0" smtClean="0"/>
              <a:t>находки</a:t>
            </a:r>
            <a:r>
              <a:rPr lang="ru-RU" sz="1200" dirty="0" smtClean="0"/>
              <a:t> </a:t>
            </a:r>
            <a:r>
              <a:rPr lang="ru-RU" sz="1200" b="1" dirty="0" smtClean="0"/>
              <a:t>в</a:t>
            </a:r>
            <a:r>
              <a:rPr lang="ru-RU" sz="1200" dirty="0" smtClean="0"/>
              <a:t> </a:t>
            </a:r>
            <a:r>
              <a:rPr lang="ru-RU" sz="1200" b="1" dirty="0" smtClean="0"/>
              <a:t>Крыму</a:t>
            </a:r>
            <a:r>
              <a:rPr lang="ru-RU" sz="1200" dirty="0" smtClean="0"/>
              <a:t> " .</a:t>
            </a:r>
          </a:p>
          <a:p>
            <a:r>
              <a:rPr lang="ru-RU" sz="1200" dirty="0" smtClean="0">
                <a:hlinkClick r:id="rId6"/>
              </a:rPr>
              <a:t>historyalans.narod.ru</a:t>
            </a:r>
            <a:r>
              <a:rPr lang="ru-RU" sz="1200" dirty="0" smtClean="0"/>
              <a:t>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&amp;Ncy;&amp;acy;&amp;pcy;&amp;rcy;&amp;acy;&amp;vcy;&amp;lcy;&amp;iecy;&amp;ncy;&amp;icy;&amp;iecy; &amp;gcy;&amp;rcy;&amp;chcy;&amp;iecy;&amp;scy;&amp;kcy;&amp;ocy;&amp;jcy; &amp;kcy;&amp;ocy;&amp;lcy;&amp;ocy;&amp;ncy;&amp;icy;&amp;zcy;&amp;acy;&amp;tscy;&amp;i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49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236296" y="6488668"/>
            <a:ext cx="166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old.gym1505.ru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rimeaweek.ru/wp-content/uploads/hersones-tavrichesk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76256" y="6309320"/>
            <a:ext cx="185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www.tourister.ru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1.liveinternet.ru/images/attach/c/2/64/117/64117535_karta_Olv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511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08304" y="188640"/>
            <a:ext cx="2163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www.liveinternet.ru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 VII в. до н. э. на полуострове появляются греческие колонии. Самыми известными были города-государства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Херсонес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Пантикапей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В VI – V вв. до н. э., когда в степях хозяйничали скифы, на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побережье Крыма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основали свои торговые колонии выходцы из Эллады. Памятью о себе они оставили названия важнейших городов древности. Так,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Пантикапей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или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Боспор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(современный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Керчь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), и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Кафа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dirty="0" smtClean="0">
                <a:latin typeface="Arial" pitchFamily="34" charset="0"/>
                <a:cs typeface="Arial" pitchFamily="34" charset="0"/>
                <a:hlinkClick r:id="rId2"/>
              </a:rPr>
              <a:t>Феодосия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 были построены колонистами из древнегреческого города </a:t>
            </a:r>
            <a:r>
              <a:rPr lang="ru-RU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Милета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Таврида,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Таврика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Таврия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название Крымского полуострова у древних греков и римлян по имени обитавшего на его территории с I тысячелетия до н. э. племени 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тавров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одной из версий, это наименование происходит от древнегреческого слова "тавр" - бык.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Название полуострова происходит от слова "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тафрос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", что означает - ров. Имеется ввиду древний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Перекопский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ров, который был вырыт еще до появления эллинов на полуострове на Перекопе.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Таким образом,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Таврика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земля за рвом,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тавры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- те, кто живет за рвом.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3198</TotalTime>
  <Words>450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Тема: Великая Греческая колонизация Северного Причерноморья.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Таврида, Таврика, Таврия</vt:lpstr>
      <vt:lpstr>Слайд 10</vt:lpstr>
      <vt:lpstr>Слайд 11</vt:lpstr>
      <vt:lpstr>Слайд 12</vt:lpstr>
      <vt:lpstr>Домашнее задание.</vt:lpstr>
      <vt:lpstr>Слайд 14</vt:lpstr>
      <vt:lpstr>Слайд 15</vt:lpstr>
      <vt:lpstr>Слайд 16</vt:lpstr>
      <vt:lpstr>Слайд 17</vt:lpstr>
      <vt:lpstr>Активные ссылки на использованные изображения: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</dc:creator>
  <cp:lastModifiedBy>Roman</cp:lastModifiedBy>
  <cp:revision>77</cp:revision>
  <dcterms:created xsi:type="dcterms:W3CDTF">2014-04-05T16:43:18Z</dcterms:created>
  <dcterms:modified xsi:type="dcterms:W3CDTF">2014-08-20T19:58:17Z</dcterms:modified>
</cp:coreProperties>
</file>