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257" r:id="rId3"/>
    <p:sldId id="258" r:id="rId4"/>
    <p:sldId id="259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648"/>
    <a:srgbClr val="EC0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81317-D7D3-49C6-870F-1D867A1D2EBE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4EB09-E772-4B33-A11D-71F324868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1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F5A9F-514C-4F7E-96CD-35F383C0625B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F7615-F97C-4A8B-8227-6DDCD1727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EE8EA-8D99-48B6-A36F-0747B209F3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1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D805-9BB9-4F25-83CC-FB89A09BEEAF}" type="datetimeFigureOut">
              <a:rPr lang="ru-RU" smtClean="0"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CB98-1B58-43F0-8109-00AB6C18D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9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>
                <a:latin typeface="Calibri" pitchFamily="34" charset="0"/>
              </a:rPr>
              <a:t>ГОУ ДПО СПб Региональный центр оценки качества образования и информационных технологий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265488" y="5114925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dirty="0">
                <a:latin typeface="Calibri" pitchFamily="34" charset="0"/>
              </a:rPr>
              <a:t>Выпускная работа преподавателя </a:t>
            </a:r>
            <a:r>
              <a:rPr lang="ru-RU" dirty="0" smtClean="0">
                <a:latin typeface="Calibri" pitchFamily="34" charset="0"/>
              </a:rPr>
              <a:t>английского </a:t>
            </a:r>
            <a:r>
              <a:rPr lang="ru-RU" dirty="0">
                <a:latin typeface="Calibri" pitchFamily="34" charset="0"/>
              </a:rPr>
              <a:t>языка</a:t>
            </a:r>
          </a:p>
          <a:p>
            <a:pPr algn="r" eaLnBrk="1" hangingPunct="1"/>
            <a:r>
              <a:rPr lang="ru-RU" dirty="0" smtClean="0">
                <a:latin typeface="Calibri" pitchFamily="34" charset="0"/>
              </a:rPr>
              <a:t>Петроградского района </a:t>
            </a:r>
            <a:r>
              <a:rPr lang="ru-RU" dirty="0" err="1" smtClean="0">
                <a:latin typeface="Calibri" pitchFamily="34" charset="0"/>
              </a:rPr>
              <a:t>Пузань</a:t>
            </a:r>
            <a:r>
              <a:rPr lang="ru-RU" dirty="0" smtClean="0">
                <a:latin typeface="Calibri" pitchFamily="34" charset="0"/>
              </a:rPr>
              <a:t> Дарьи Михайловны</a:t>
            </a:r>
            <a:endParaRPr lang="ru-RU" dirty="0">
              <a:latin typeface="Calibri" pitchFamily="34" charset="0"/>
            </a:endParaRPr>
          </a:p>
          <a:p>
            <a:pPr algn="r" eaLnBrk="1" hangingPunct="1"/>
            <a:r>
              <a:rPr lang="ru-RU" dirty="0" smtClean="0">
                <a:latin typeface="Calibri" pitchFamily="34" charset="0"/>
              </a:rPr>
              <a:t>Преподаватели: </a:t>
            </a:r>
            <a:r>
              <a:rPr lang="ru-RU" dirty="0">
                <a:latin typeface="Calibri" pitchFamily="34" charset="0"/>
              </a:rPr>
              <a:t>Акимов В.Б. ,Павлова Е.В.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140200" y="6308725"/>
            <a:ext cx="102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2012 год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00063" y="1268760"/>
            <a:ext cx="81470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600" i="1" dirty="0">
                <a:latin typeface="Calibri" pitchFamily="34" charset="0"/>
              </a:rPr>
              <a:t>Электронные дидактические материалы на тему: </a:t>
            </a:r>
            <a:endParaRPr lang="ru-RU" sz="3600" i="1" dirty="0" smtClean="0">
              <a:latin typeface="Calibri" pitchFamily="34" charset="0"/>
            </a:endParaRPr>
          </a:p>
          <a:p>
            <a:pPr algn="ctr" eaLnBrk="1" hangingPunct="1"/>
            <a:r>
              <a:rPr lang="ru-RU" sz="3600" i="1" dirty="0" smtClean="0">
                <a:latin typeface="Calibri" pitchFamily="34" charset="0"/>
              </a:rPr>
              <a:t>"</a:t>
            </a:r>
            <a:r>
              <a:rPr lang="ru-RU" sz="3600" i="1" dirty="0">
                <a:latin typeface="Calibri" pitchFamily="34" charset="0"/>
              </a:rPr>
              <a:t>Развитие креативных способностей у учащихся посредством изучения иностранного </a:t>
            </a:r>
            <a:r>
              <a:rPr lang="ru-RU" sz="3600" i="1" dirty="0" smtClean="0">
                <a:latin typeface="Calibri" pitchFamily="34" charset="0"/>
              </a:rPr>
              <a:t>языка</a:t>
            </a:r>
            <a:r>
              <a:rPr lang="ru-RU" sz="3600" i="1" dirty="0">
                <a:latin typeface="Calibri" pitchFamily="34" charset="0"/>
              </a:rPr>
              <a:t> "</a:t>
            </a:r>
            <a:endParaRPr lang="ru-RU" sz="1200" i="1" dirty="0">
              <a:latin typeface="Calibri" pitchFamily="34" charset="0"/>
            </a:endParaRPr>
          </a:p>
          <a:p>
            <a:pPr algn="ctr" eaLnBrk="1" hangingPunct="1"/>
            <a:r>
              <a:rPr lang="en-US" sz="3600" dirty="0" smtClean="0"/>
              <a:t>Topic </a:t>
            </a:r>
            <a:r>
              <a:rPr lang="en-US" sz="3600" dirty="0"/>
              <a:t>of the lesson: </a:t>
            </a:r>
            <a:r>
              <a:rPr lang="en-US" sz="3600" dirty="0" smtClean="0"/>
              <a:t>“At School</a:t>
            </a:r>
            <a:r>
              <a:rPr lang="en-US" sz="3600" dirty="0"/>
              <a:t>”</a:t>
            </a:r>
            <a:endParaRPr lang="ru-RU" sz="3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20688"/>
            <a:ext cx="17461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59486"/>
            <a:ext cx="1160727" cy="1123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78004"/>
            <a:ext cx="1699068" cy="1699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90" y="2852936"/>
            <a:ext cx="2228818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68786"/>
            <a:ext cx="2093632" cy="2093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077072"/>
            <a:ext cx="1585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pencil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4126616"/>
            <a:ext cx="12094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bow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4104865"/>
            <a:ext cx="2733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pencil case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80288" y="4104865"/>
            <a:ext cx="2050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The Sun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731538"/>
            <a:ext cx="9144000" cy="112646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defPPr>
              <a:defRPr lang="ru-RU"/>
            </a:defPPr>
            <a:lvl1pPr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  <a:defRPr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pPr algn="r"/>
            <a:r>
              <a:rPr lang="en-US" dirty="0"/>
              <a:t>The girl with red bows takes a red </a:t>
            </a:r>
            <a:r>
              <a:rPr lang="en-US" dirty="0" smtClean="0"/>
              <a:t>pencil</a:t>
            </a:r>
            <a:r>
              <a:rPr lang="ru-RU" dirty="0" smtClean="0"/>
              <a:t> </a:t>
            </a:r>
            <a:r>
              <a:rPr lang="en-US" dirty="0" smtClean="0"/>
              <a:t>from</a:t>
            </a:r>
            <a:endParaRPr lang="ru-RU" dirty="0" smtClean="0"/>
          </a:p>
          <a:p>
            <a:pPr algn="r"/>
            <a:r>
              <a:rPr lang="en-US" dirty="0" smtClean="0"/>
              <a:t>the </a:t>
            </a:r>
            <a:r>
              <a:rPr lang="en-US" dirty="0"/>
              <a:t>red pencil case and draws the red </a:t>
            </a:r>
            <a:r>
              <a:rPr lang="en-US" dirty="0" smtClean="0"/>
              <a:t>Sun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395536" y="332656"/>
            <a:ext cx="2160240" cy="2160240"/>
          </a:xfrm>
          <a:prstGeom prst="ellipse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E:\Documents and Settings\pildes\Мои документы\Downloads\Умный-учени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" y="5934958"/>
            <a:ext cx="1229325" cy="92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3342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208" y="716503"/>
            <a:ext cx="2365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779401"/>
            <a:ext cx="1440160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85" y="2570448"/>
            <a:ext cx="1728192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52609"/>
            <a:ext cx="2040718" cy="1726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7" y="2986011"/>
            <a:ext cx="1981957" cy="125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1560" y="4479370"/>
            <a:ext cx="1368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3680" y="4479370"/>
            <a:ext cx="1612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459759"/>
            <a:ext cx="2052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sweater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0352" y="4437112"/>
            <a:ext cx="1042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494" y="5877272"/>
            <a:ext cx="9145494" cy="10081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r">
              <a:lnSpc>
                <a:spcPct val="70000"/>
              </a:lnSpc>
              <a:buFont typeface="Arial" pitchFamily="34" charset="0"/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 in the green sweater is playing with </a:t>
            </a:r>
            <a:endParaRPr lang="ru-RU" sz="32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7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on the grass near the green bench</a:t>
            </a:r>
            <a:endParaRPr lang="ru-RU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95536" y="332656"/>
            <a:ext cx="2160240" cy="216024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E:\Documents and Settings\pildes\Мои документы\Downloads\Умный-учени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" y="5961852"/>
            <a:ext cx="1229325" cy="92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3342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20688"/>
            <a:ext cx="22413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2371596" cy="237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2126974" cy="159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вал 1"/>
          <p:cNvSpPr/>
          <p:nvPr/>
        </p:nvSpPr>
        <p:spPr>
          <a:xfrm>
            <a:off x="395206" y="207152"/>
            <a:ext cx="2160240" cy="21602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95398" y="4554068"/>
            <a:ext cx="1240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kite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4581128"/>
            <a:ext cx="198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The Sky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4509120"/>
            <a:ext cx="1523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shoes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73" y="3399920"/>
            <a:ext cx="2258692" cy="90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2564904"/>
            <a:ext cx="2053356" cy="82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24318" y="5805264"/>
            <a:ext cx="9168317" cy="10527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14400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 in the blue shoes is flying </a:t>
            </a:r>
            <a:endParaRPr lang="ru-RU" sz="32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blue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kite </a:t>
            </a: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blue sky</a:t>
            </a:r>
            <a:endParaRPr lang="ru-RU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E:\Documents and Settings\pildes\Мои документы\Downloads\Умный-учени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" y="5934958"/>
            <a:ext cx="1229325" cy="92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3.33333E-6 L 0.3342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1" animBg="1"/>
      <p:bldP spid="7" grpId="0"/>
      <p:bldP spid="8" grpId="0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277844"/>
            <a:ext cx="3110400" cy="311084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063411" y="3931172"/>
            <a:ext cx="4824535" cy="238524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68315"/>
            <a:ext cx="1440000" cy="1440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1312001"/>
            <a:ext cx="1296000" cy="12961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6160" y="4797152"/>
            <a:ext cx="2041200" cy="1162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6475679" y="2242600"/>
            <a:ext cx="1800200" cy="731115"/>
          </a:xfrm>
          <a:custGeom>
            <a:avLst/>
            <a:gdLst>
              <a:gd name="connsiteX0" fmla="*/ 0 w 2880320"/>
              <a:gd name="connsiteY0" fmla="*/ 1296144 h 1296144"/>
              <a:gd name="connsiteX1" fmla="*/ 337477 w 2880320"/>
              <a:gd name="connsiteY1" fmla="*/ 0 h 1296144"/>
              <a:gd name="connsiteX2" fmla="*/ 2542843 w 2880320"/>
              <a:gd name="connsiteY2" fmla="*/ 0 h 1296144"/>
              <a:gd name="connsiteX3" fmla="*/ 2880320 w 2880320"/>
              <a:gd name="connsiteY3" fmla="*/ 1296144 h 1296144"/>
              <a:gd name="connsiteX4" fmla="*/ 0 w 2880320"/>
              <a:gd name="connsiteY4" fmla="*/ 1296144 h 1296144"/>
              <a:gd name="connsiteX0" fmla="*/ 0 w 2880320"/>
              <a:gd name="connsiteY0" fmla="*/ 1296144 h 1296144"/>
              <a:gd name="connsiteX1" fmla="*/ 512289 w 2880320"/>
              <a:gd name="connsiteY1" fmla="*/ 0 h 1296144"/>
              <a:gd name="connsiteX2" fmla="*/ 2542843 w 2880320"/>
              <a:gd name="connsiteY2" fmla="*/ 0 h 1296144"/>
              <a:gd name="connsiteX3" fmla="*/ 2880320 w 2880320"/>
              <a:gd name="connsiteY3" fmla="*/ 1296144 h 1296144"/>
              <a:gd name="connsiteX4" fmla="*/ 0 w 2880320"/>
              <a:gd name="connsiteY4" fmla="*/ 1296144 h 1296144"/>
              <a:gd name="connsiteX0" fmla="*/ 0 w 2880320"/>
              <a:gd name="connsiteY0" fmla="*/ 1296144 h 1296144"/>
              <a:gd name="connsiteX1" fmla="*/ 512289 w 2880320"/>
              <a:gd name="connsiteY1" fmla="*/ 0 h 1296144"/>
              <a:gd name="connsiteX2" fmla="*/ 2865572 w 2880320"/>
              <a:gd name="connsiteY2" fmla="*/ 0 h 1296144"/>
              <a:gd name="connsiteX3" fmla="*/ 2880320 w 2880320"/>
              <a:gd name="connsiteY3" fmla="*/ 1296144 h 1296144"/>
              <a:gd name="connsiteX4" fmla="*/ 0 w 2880320"/>
              <a:gd name="connsiteY4" fmla="*/ 1296144 h 1296144"/>
              <a:gd name="connsiteX0" fmla="*/ 0 w 2932807"/>
              <a:gd name="connsiteY0" fmla="*/ 1296144 h 1296144"/>
              <a:gd name="connsiteX1" fmla="*/ 512289 w 2932807"/>
              <a:gd name="connsiteY1" fmla="*/ 0 h 1296144"/>
              <a:gd name="connsiteX2" fmla="*/ 2932807 w 2932807"/>
              <a:gd name="connsiteY2" fmla="*/ 13447 h 1296144"/>
              <a:gd name="connsiteX3" fmla="*/ 2880320 w 2932807"/>
              <a:gd name="connsiteY3" fmla="*/ 1296144 h 1296144"/>
              <a:gd name="connsiteX4" fmla="*/ 0 w 2932807"/>
              <a:gd name="connsiteY4" fmla="*/ 1296144 h 1296144"/>
              <a:gd name="connsiteX0" fmla="*/ 0 w 2892466"/>
              <a:gd name="connsiteY0" fmla="*/ 1296144 h 1296144"/>
              <a:gd name="connsiteX1" fmla="*/ 512289 w 2892466"/>
              <a:gd name="connsiteY1" fmla="*/ 0 h 1296144"/>
              <a:gd name="connsiteX2" fmla="*/ 2892466 w 2892466"/>
              <a:gd name="connsiteY2" fmla="*/ 26894 h 1296144"/>
              <a:gd name="connsiteX3" fmla="*/ 2880320 w 2892466"/>
              <a:gd name="connsiteY3" fmla="*/ 1296144 h 1296144"/>
              <a:gd name="connsiteX4" fmla="*/ 0 w 2892466"/>
              <a:gd name="connsiteY4" fmla="*/ 1296144 h 1296144"/>
              <a:gd name="connsiteX0" fmla="*/ 0 w 2892466"/>
              <a:gd name="connsiteY0" fmla="*/ 1272735 h 1272735"/>
              <a:gd name="connsiteX1" fmla="*/ 1138864 w 2892466"/>
              <a:gd name="connsiteY1" fmla="*/ 0 h 1272735"/>
              <a:gd name="connsiteX2" fmla="*/ 2892466 w 2892466"/>
              <a:gd name="connsiteY2" fmla="*/ 3485 h 1272735"/>
              <a:gd name="connsiteX3" fmla="*/ 2880320 w 2892466"/>
              <a:gd name="connsiteY3" fmla="*/ 1272735 h 1272735"/>
              <a:gd name="connsiteX4" fmla="*/ 0 w 2892466"/>
              <a:gd name="connsiteY4" fmla="*/ 1272735 h 127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466" h="1272735">
                <a:moveTo>
                  <a:pt x="0" y="1272735"/>
                </a:moveTo>
                <a:lnTo>
                  <a:pt x="1138864" y="0"/>
                </a:lnTo>
                <a:lnTo>
                  <a:pt x="2892466" y="3485"/>
                </a:lnTo>
                <a:lnTo>
                  <a:pt x="2880320" y="1272735"/>
                </a:lnTo>
                <a:lnTo>
                  <a:pt x="0" y="127273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E:\Documents and Settings\pildes\Мои документы\Downloads\Умный-учен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" y="5934958"/>
            <a:ext cx="1229325" cy="92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144000" cy="89734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figures. What are they?</a:t>
            </a:r>
          </a:p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we make up from them?</a:t>
            </a:r>
            <a:endParaRPr lang="ru-RU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427" y="1743199"/>
            <a:ext cx="8422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</a:t>
            </a:r>
            <a:endParaRPr lang="ru-RU" sz="2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95" y="1960079"/>
            <a:ext cx="2841625" cy="1517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73033"/>
            <a:ext cx="1566863" cy="682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50" y="4552343"/>
            <a:ext cx="1713989" cy="86402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36" y="5075058"/>
            <a:ext cx="1554163" cy="682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9" y="3347002"/>
            <a:ext cx="1268413" cy="6826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908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00312 0.3074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37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14913 -0.0902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451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22396 -0.4254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2127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37326 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402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8369 0.130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650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28837 -0.000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-4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3" grpId="0" animBg="1" autoUpdateAnimBg="0"/>
      <p:bldP spid="3" grpId="1" animBg="1"/>
      <p:bldP spid="5" grpId="0" animBg="1" autoUpdateAnimBg="0"/>
      <p:bldP spid="5" grpId="1" animBg="1"/>
      <p:bldP spid="6" grpId="0" animBg="1" autoUpdateAnimBg="0"/>
      <p:bldP spid="6" grpId="1" animBg="1"/>
      <p:bldP spid="13" grpId="0" animBg="1" autoUpdateAnimBg="0"/>
      <p:bldP spid="13" grpId="1" animBg="1"/>
      <p:bldP spid="13" grpId="2" animBg="1"/>
      <p:bldP spid="8" grpId="0" animBg="1" autoUpdateAnimBg="0"/>
      <p:bldP spid="8" grpId="1" animBg="1"/>
      <p:bldP spid="8" grpId="2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Educational aims: </a:t>
            </a:r>
            <a:endParaRPr lang="ru-RU" dirty="0"/>
          </a:p>
          <a:p>
            <a:r>
              <a:rPr lang="en-US" dirty="0" smtClean="0"/>
              <a:t>To </a:t>
            </a:r>
            <a:r>
              <a:rPr lang="en-US" dirty="0"/>
              <a:t>develop  the students creativity and associative thinking</a:t>
            </a:r>
            <a:endParaRPr lang="ru-RU" dirty="0"/>
          </a:p>
          <a:p>
            <a:r>
              <a:rPr lang="en-US" dirty="0" smtClean="0"/>
              <a:t>To </a:t>
            </a:r>
            <a:r>
              <a:rPr lang="en-US" dirty="0"/>
              <a:t>instill in students a love of school and its activities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b="1" dirty="0"/>
              <a:t>Aim/s or Objective/s: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develop</a:t>
            </a:r>
            <a:r>
              <a:rPr lang="ru-RU" dirty="0"/>
              <a:t> </a:t>
            </a:r>
            <a:r>
              <a:rPr lang="ru-RU" dirty="0" err="1"/>
              <a:t>lexical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.</a:t>
            </a:r>
          </a:p>
          <a:p>
            <a:pPr lvl="0"/>
            <a:r>
              <a:rPr lang="en-US" dirty="0"/>
              <a:t>To introduce vocabulary to practice the use of the new vocabulary items in context and in speech with the help of vocabulary focused activities.</a:t>
            </a:r>
            <a:endParaRPr lang="ru-RU" dirty="0"/>
          </a:p>
          <a:p>
            <a:pPr lvl="0"/>
            <a:r>
              <a:rPr lang="en-US" dirty="0"/>
              <a:t>To develop skills of monologue speech.</a:t>
            </a:r>
            <a:endParaRPr lang="ru-RU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Subsidiary </a:t>
            </a:r>
            <a:r>
              <a:rPr lang="en-US" b="1" dirty="0"/>
              <a:t>aims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pPr lvl="0"/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improve</a:t>
            </a:r>
            <a:r>
              <a:rPr lang="ru-RU" dirty="0"/>
              <a:t> </a:t>
            </a:r>
            <a:r>
              <a:rPr lang="ru-RU" dirty="0" err="1"/>
              <a:t>phonetic</a:t>
            </a:r>
            <a:r>
              <a:rPr lang="ru-RU" dirty="0"/>
              <a:t> </a:t>
            </a:r>
            <a:r>
              <a:rPr lang="ru-RU" dirty="0" err="1"/>
              <a:t>skills</a:t>
            </a:r>
            <a:r>
              <a:rPr lang="ru-RU" dirty="0"/>
              <a:t>.</a:t>
            </a:r>
          </a:p>
          <a:p>
            <a:pPr lvl="0"/>
            <a:r>
              <a:rPr lang="en-US" dirty="0"/>
              <a:t>To improve reading skills.</a:t>
            </a:r>
            <a:endParaRPr lang="ru-RU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Aids</a:t>
            </a:r>
            <a:r>
              <a:rPr lang="en-US" b="1" dirty="0"/>
              <a:t>:</a:t>
            </a:r>
            <a:r>
              <a:rPr lang="en-US" dirty="0"/>
              <a:t> handouts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5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Educational aims: </a:t>
            </a:r>
            <a:endParaRPr lang="ru-RU" dirty="0"/>
          </a:p>
          <a:p>
            <a:r>
              <a:rPr lang="ru-RU" dirty="0" smtClean="0"/>
              <a:t>Развивать </a:t>
            </a:r>
            <a:r>
              <a:rPr lang="ru-RU" dirty="0"/>
              <a:t>креативность и ассоциативное мышление</a:t>
            </a:r>
          </a:p>
          <a:p>
            <a:r>
              <a:rPr lang="ru-RU" dirty="0"/>
              <a:t>Привить учащимся любовь к школе и занятиям в ней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Aim/s </a:t>
            </a:r>
            <a:r>
              <a:rPr lang="en-US" b="1" dirty="0"/>
              <a:t>or Objective/s: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 smtClean="0"/>
              <a:t>Развивать </a:t>
            </a:r>
            <a:r>
              <a:rPr lang="ru-RU" dirty="0"/>
              <a:t>лексические навыки</a:t>
            </a:r>
          </a:p>
          <a:p>
            <a:r>
              <a:rPr lang="ru-RU" dirty="0"/>
              <a:t>Отрабатывать лексические единицы в контексте и речи</a:t>
            </a:r>
          </a:p>
          <a:p>
            <a:r>
              <a:rPr lang="ru-RU" dirty="0"/>
              <a:t>Развивать навыки монологической речи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Subsidiary </a:t>
            </a:r>
            <a:r>
              <a:rPr lang="en-US" b="1" dirty="0"/>
              <a:t>aims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r>
              <a:rPr lang="ru-RU" dirty="0"/>
              <a:t>Улучшать фонетические навыки</a:t>
            </a:r>
          </a:p>
          <a:p>
            <a:r>
              <a:rPr lang="ru-RU" dirty="0"/>
              <a:t>Улучшать навыки чтения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2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50422"/>
          </a:xfr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buFont typeface="Arial" pitchFamily="34" charset="0"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Give the associations which the word </a:t>
            </a:r>
            <a:r>
              <a:rPr lang="en-US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is</a:t>
            </a:r>
            <a:endParaRPr lang="ru-RU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465004"/>
            <a:ext cx="2304256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501008"/>
            <a:ext cx="2304256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7658" y="3501008"/>
            <a:ext cx="2304256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7658" y="3501008"/>
            <a:ext cx="2304256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5916" y="3501008"/>
            <a:ext cx="2304256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pencil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3301" y="3501008"/>
            <a:ext cx="2304256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3301" y="3501008"/>
            <a:ext cx="2304256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at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7584" y="3501008"/>
            <a:ext cx="2304256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desk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3140968"/>
            <a:ext cx="2448272" cy="115212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</a:t>
            </a:r>
            <a:endParaRPr lang="ru-RU" sz="6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E:\Documents and Settings\pildes\Мои документы\Downloads\Умный-учен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445224"/>
            <a:ext cx="1882304" cy="141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36233 -0.35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36233 -0.25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36458 -0.15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36458 -0.047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36476 0.0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36285 0.15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36285 0.267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42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36233 0.372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89753"/>
            <a:ext cx="5904656" cy="45714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711424"/>
            <a:ext cx="2520000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108000" rIns="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talking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6564" y="4869093"/>
            <a:ext cx="2520000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108000" rIns="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blackboard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312" y="4149080"/>
            <a:ext cx="2520000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108000" rIns="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 your hands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980728"/>
            <a:ext cx="2520000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108000" rIns="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CD carefully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6632"/>
            <a:ext cx="9144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defPPr>
              <a:defRPr lang="ru-RU"/>
            </a:defPPr>
            <a:lvl1pPr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  <a:defRPr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What does your teacher ask you to do at the lesson?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636912"/>
            <a:ext cx="2520000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108000" rIns="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your books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3212976"/>
            <a:ext cx="2520000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108000" rIns="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pairs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36564" y="5517232"/>
            <a:ext cx="2520000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tIns="108000" rIns="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my questions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68262" y="3092076"/>
            <a:ext cx="2103019" cy="3765922"/>
          </a:xfrm>
          <a:custGeom>
            <a:avLst/>
            <a:gdLst>
              <a:gd name="connsiteX0" fmla="*/ 0 w 1763688"/>
              <a:gd name="connsiteY0" fmla="*/ 0 h 3645023"/>
              <a:gd name="connsiteX1" fmla="*/ 1763688 w 1763688"/>
              <a:gd name="connsiteY1" fmla="*/ 0 h 3645023"/>
              <a:gd name="connsiteX2" fmla="*/ 1763688 w 1763688"/>
              <a:gd name="connsiteY2" fmla="*/ 3645023 h 3645023"/>
              <a:gd name="connsiteX3" fmla="*/ 0 w 1763688"/>
              <a:gd name="connsiteY3" fmla="*/ 3645023 h 3645023"/>
              <a:gd name="connsiteX4" fmla="*/ 0 w 1763688"/>
              <a:gd name="connsiteY4" fmla="*/ 0 h 3645023"/>
              <a:gd name="connsiteX0" fmla="*/ 295836 w 1763688"/>
              <a:gd name="connsiteY0" fmla="*/ 26894 h 3645023"/>
              <a:gd name="connsiteX1" fmla="*/ 1763688 w 1763688"/>
              <a:gd name="connsiteY1" fmla="*/ 0 h 3645023"/>
              <a:gd name="connsiteX2" fmla="*/ 1763688 w 1763688"/>
              <a:gd name="connsiteY2" fmla="*/ 3645023 h 3645023"/>
              <a:gd name="connsiteX3" fmla="*/ 0 w 1763688"/>
              <a:gd name="connsiteY3" fmla="*/ 3645023 h 3645023"/>
              <a:gd name="connsiteX4" fmla="*/ 295836 w 1763688"/>
              <a:gd name="connsiteY4" fmla="*/ 26894 h 3645023"/>
              <a:gd name="connsiteX0" fmla="*/ 295836 w 1763688"/>
              <a:gd name="connsiteY0" fmla="*/ 26894 h 3645023"/>
              <a:gd name="connsiteX1" fmla="*/ 1763688 w 1763688"/>
              <a:gd name="connsiteY1" fmla="*/ 0 h 3645023"/>
              <a:gd name="connsiteX2" fmla="*/ 1763688 w 1763688"/>
              <a:gd name="connsiteY2" fmla="*/ 3645023 h 3645023"/>
              <a:gd name="connsiteX3" fmla="*/ 0 w 1763688"/>
              <a:gd name="connsiteY3" fmla="*/ 3645023 h 3645023"/>
              <a:gd name="connsiteX4" fmla="*/ 338300 w 1763688"/>
              <a:gd name="connsiteY4" fmla="*/ 928718 h 3645023"/>
              <a:gd name="connsiteX5" fmla="*/ 295836 w 1763688"/>
              <a:gd name="connsiteY5" fmla="*/ 26894 h 3645023"/>
              <a:gd name="connsiteX0" fmla="*/ 295836 w 1763688"/>
              <a:gd name="connsiteY0" fmla="*/ 133599 h 3751728"/>
              <a:gd name="connsiteX1" fmla="*/ 943417 w 1763688"/>
              <a:gd name="connsiteY1" fmla="*/ 0 h 3751728"/>
              <a:gd name="connsiteX2" fmla="*/ 1763688 w 1763688"/>
              <a:gd name="connsiteY2" fmla="*/ 106705 h 3751728"/>
              <a:gd name="connsiteX3" fmla="*/ 1763688 w 1763688"/>
              <a:gd name="connsiteY3" fmla="*/ 3751728 h 3751728"/>
              <a:gd name="connsiteX4" fmla="*/ 0 w 1763688"/>
              <a:gd name="connsiteY4" fmla="*/ 3751728 h 3751728"/>
              <a:gd name="connsiteX5" fmla="*/ 338300 w 1763688"/>
              <a:gd name="connsiteY5" fmla="*/ 1035423 h 3751728"/>
              <a:gd name="connsiteX6" fmla="*/ 295836 w 1763688"/>
              <a:gd name="connsiteY6" fmla="*/ 133599 h 3751728"/>
              <a:gd name="connsiteX0" fmla="*/ 349624 w 1763688"/>
              <a:gd name="connsiteY0" fmla="*/ 308411 h 3751728"/>
              <a:gd name="connsiteX1" fmla="*/ 943417 w 1763688"/>
              <a:gd name="connsiteY1" fmla="*/ 0 h 3751728"/>
              <a:gd name="connsiteX2" fmla="*/ 1763688 w 1763688"/>
              <a:gd name="connsiteY2" fmla="*/ 106705 h 3751728"/>
              <a:gd name="connsiteX3" fmla="*/ 1763688 w 1763688"/>
              <a:gd name="connsiteY3" fmla="*/ 3751728 h 3751728"/>
              <a:gd name="connsiteX4" fmla="*/ 0 w 1763688"/>
              <a:gd name="connsiteY4" fmla="*/ 3751728 h 3751728"/>
              <a:gd name="connsiteX5" fmla="*/ 338300 w 1763688"/>
              <a:gd name="connsiteY5" fmla="*/ 1035423 h 3751728"/>
              <a:gd name="connsiteX6" fmla="*/ 349624 w 1763688"/>
              <a:gd name="connsiteY6" fmla="*/ 308411 h 3751728"/>
              <a:gd name="connsiteX0" fmla="*/ 349624 w 1763688"/>
              <a:gd name="connsiteY0" fmla="*/ 308411 h 3751728"/>
              <a:gd name="connsiteX1" fmla="*/ 943417 w 1763688"/>
              <a:gd name="connsiteY1" fmla="*/ 0 h 3751728"/>
              <a:gd name="connsiteX2" fmla="*/ 1763688 w 1763688"/>
              <a:gd name="connsiteY2" fmla="*/ 106705 h 3751728"/>
              <a:gd name="connsiteX3" fmla="*/ 1763688 w 1763688"/>
              <a:gd name="connsiteY3" fmla="*/ 3751728 h 3751728"/>
              <a:gd name="connsiteX4" fmla="*/ 0 w 1763688"/>
              <a:gd name="connsiteY4" fmla="*/ 3751728 h 3751728"/>
              <a:gd name="connsiteX5" fmla="*/ 338300 w 1763688"/>
              <a:gd name="connsiteY5" fmla="*/ 1035423 h 3751728"/>
              <a:gd name="connsiteX6" fmla="*/ 349624 w 1763688"/>
              <a:gd name="connsiteY6" fmla="*/ 308411 h 3751728"/>
              <a:gd name="connsiteX0" fmla="*/ 349624 w 1763688"/>
              <a:gd name="connsiteY0" fmla="*/ 308411 h 3751728"/>
              <a:gd name="connsiteX1" fmla="*/ 943417 w 1763688"/>
              <a:gd name="connsiteY1" fmla="*/ 0 h 3751728"/>
              <a:gd name="connsiteX2" fmla="*/ 1763688 w 1763688"/>
              <a:gd name="connsiteY2" fmla="*/ 106705 h 3751728"/>
              <a:gd name="connsiteX3" fmla="*/ 1763688 w 1763688"/>
              <a:gd name="connsiteY3" fmla="*/ 3751728 h 3751728"/>
              <a:gd name="connsiteX4" fmla="*/ 0 w 1763688"/>
              <a:gd name="connsiteY4" fmla="*/ 3751728 h 3751728"/>
              <a:gd name="connsiteX5" fmla="*/ 338300 w 1763688"/>
              <a:gd name="connsiteY5" fmla="*/ 1035423 h 3751728"/>
              <a:gd name="connsiteX6" fmla="*/ 349624 w 1763688"/>
              <a:gd name="connsiteY6" fmla="*/ 308411 h 3751728"/>
              <a:gd name="connsiteX0" fmla="*/ 349624 w 1763688"/>
              <a:gd name="connsiteY0" fmla="*/ 308411 h 3751728"/>
              <a:gd name="connsiteX1" fmla="*/ 943417 w 1763688"/>
              <a:gd name="connsiteY1" fmla="*/ 0 h 3751728"/>
              <a:gd name="connsiteX2" fmla="*/ 1763688 w 1763688"/>
              <a:gd name="connsiteY2" fmla="*/ 106705 h 3751728"/>
              <a:gd name="connsiteX3" fmla="*/ 1763688 w 1763688"/>
              <a:gd name="connsiteY3" fmla="*/ 3751728 h 3751728"/>
              <a:gd name="connsiteX4" fmla="*/ 0 w 1763688"/>
              <a:gd name="connsiteY4" fmla="*/ 3751728 h 3751728"/>
              <a:gd name="connsiteX5" fmla="*/ 338300 w 1763688"/>
              <a:gd name="connsiteY5" fmla="*/ 1035423 h 3751728"/>
              <a:gd name="connsiteX6" fmla="*/ 349624 w 1763688"/>
              <a:gd name="connsiteY6" fmla="*/ 308411 h 3751728"/>
              <a:gd name="connsiteX0" fmla="*/ 349624 w 1763688"/>
              <a:gd name="connsiteY0" fmla="*/ 308411 h 3751728"/>
              <a:gd name="connsiteX1" fmla="*/ 943417 w 1763688"/>
              <a:gd name="connsiteY1" fmla="*/ 0 h 3751728"/>
              <a:gd name="connsiteX2" fmla="*/ 1763688 w 1763688"/>
              <a:gd name="connsiteY2" fmla="*/ 106705 h 3751728"/>
              <a:gd name="connsiteX3" fmla="*/ 1763688 w 1763688"/>
              <a:gd name="connsiteY3" fmla="*/ 3751728 h 3751728"/>
              <a:gd name="connsiteX4" fmla="*/ 0 w 1763688"/>
              <a:gd name="connsiteY4" fmla="*/ 3751728 h 3751728"/>
              <a:gd name="connsiteX5" fmla="*/ 257617 w 1763688"/>
              <a:gd name="connsiteY5" fmla="*/ 1344705 h 3751728"/>
              <a:gd name="connsiteX6" fmla="*/ 349624 w 1763688"/>
              <a:gd name="connsiteY6" fmla="*/ 308411 h 3751728"/>
              <a:gd name="connsiteX0" fmla="*/ 484094 w 1763688"/>
              <a:gd name="connsiteY0" fmla="*/ 442882 h 3751728"/>
              <a:gd name="connsiteX1" fmla="*/ 943417 w 1763688"/>
              <a:gd name="connsiteY1" fmla="*/ 0 h 3751728"/>
              <a:gd name="connsiteX2" fmla="*/ 1763688 w 1763688"/>
              <a:gd name="connsiteY2" fmla="*/ 106705 h 3751728"/>
              <a:gd name="connsiteX3" fmla="*/ 1763688 w 1763688"/>
              <a:gd name="connsiteY3" fmla="*/ 3751728 h 3751728"/>
              <a:gd name="connsiteX4" fmla="*/ 0 w 1763688"/>
              <a:gd name="connsiteY4" fmla="*/ 3751728 h 3751728"/>
              <a:gd name="connsiteX5" fmla="*/ 257617 w 1763688"/>
              <a:gd name="connsiteY5" fmla="*/ 1344705 h 3751728"/>
              <a:gd name="connsiteX6" fmla="*/ 484094 w 1763688"/>
              <a:gd name="connsiteY6" fmla="*/ 442882 h 3751728"/>
              <a:gd name="connsiteX0" fmla="*/ 484094 w 1763688"/>
              <a:gd name="connsiteY0" fmla="*/ 442882 h 3751728"/>
              <a:gd name="connsiteX1" fmla="*/ 943417 w 1763688"/>
              <a:gd name="connsiteY1" fmla="*/ 0 h 3751728"/>
              <a:gd name="connsiteX2" fmla="*/ 1763688 w 1763688"/>
              <a:gd name="connsiteY2" fmla="*/ 214281 h 3751728"/>
              <a:gd name="connsiteX3" fmla="*/ 1763688 w 1763688"/>
              <a:gd name="connsiteY3" fmla="*/ 3751728 h 3751728"/>
              <a:gd name="connsiteX4" fmla="*/ 0 w 1763688"/>
              <a:gd name="connsiteY4" fmla="*/ 3751728 h 3751728"/>
              <a:gd name="connsiteX5" fmla="*/ 257617 w 1763688"/>
              <a:gd name="connsiteY5" fmla="*/ 1344705 h 3751728"/>
              <a:gd name="connsiteX6" fmla="*/ 484094 w 1763688"/>
              <a:gd name="connsiteY6" fmla="*/ 442882 h 3751728"/>
              <a:gd name="connsiteX0" fmla="*/ 484094 w 1763688"/>
              <a:gd name="connsiteY0" fmla="*/ 442882 h 3751728"/>
              <a:gd name="connsiteX1" fmla="*/ 943417 w 1763688"/>
              <a:gd name="connsiteY1" fmla="*/ 0 h 3751728"/>
              <a:gd name="connsiteX2" fmla="*/ 1400617 w 1763688"/>
              <a:gd name="connsiteY2" fmla="*/ 53788 h 3751728"/>
              <a:gd name="connsiteX3" fmla="*/ 1763688 w 1763688"/>
              <a:gd name="connsiteY3" fmla="*/ 214281 h 3751728"/>
              <a:gd name="connsiteX4" fmla="*/ 1763688 w 1763688"/>
              <a:gd name="connsiteY4" fmla="*/ 3751728 h 3751728"/>
              <a:gd name="connsiteX5" fmla="*/ 0 w 1763688"/>
              <a:gd name="connsiteY5" fmla="*/ 3751728 h 3751728"/>
              <a:gd name="connsiteX6" fmla="*/ 257617 w 1763688"/>
              <a:gd name="connsiteY6" fmla="*/ 1344705 h 3751728"/>
              <a:gd name="connsiteX7" fmla="*/ 484094 w 1763688"/>
              <a:gd name="connsiteY7" fmla="*/ 442882 h 3751728"/>
              <a:gd name="connsiteX0" fmla="*/ 484094 w 1763688"/>
              <a:gd name="connsiteY0" fmla="*/ 442882 h 3751728"/>
              <a:gd name="connsiteX1" fmla="*/ 943417 w 1763688"/>
              <a:gd name="connsiteY1" fmla="*/ 0 h 3751728"/>
              <a:gd name="connsiteX2" fmla="*/ 1400617 w 1763688"/>
              <a:gd name="connsiteY2" fmla="*/ 53788 h 3751728"/>
              <a:gd name="connsiteX3" fmla="*/ 1750241 w 1763688"/>
              <a:gd name="connsiteY3" fmla="*/ 415986 h 3751728"/>
              <a:gd name="connsiteX4" fmla="*/ 1763688 w 1763688"/>
              <a:gd name="connsiteY4" fmla="*/ 3751728 h 3751728"/>
              <a:gd name="connsiteX5" fmla="*/ 0 w 1763688"/>
              <a:gd name="connsiteY5" fmla="*/ 3751728 h 3751728"/>
              <a:gd name="connsiteX6" fmla="*/ 257617 w 1763688"/>
              <a:gd name="connsiteY6" fmla="*/ 1344705 h 3751728"/>
              <a:gd name="connsiteX7" fmla="*/ 484094 w 1763688"/>
              <a:gd name="connsiteY7" fmla="*/ 442882 h 3751728"/>
              <a:gd name="connsiteX0" fmla="*/ 484094 w 1763688"/>
              <a:gd name="connsiteY0" fmla="*/ 442882 h 3751728"/>
              <a:gd name="connsiteX1" fmla="*/ 943417 w 1763688"/>
              <a:gd name="connsiteY1" fmla="*/ 0 h 3751728"/>
              <a:gd name="connsiteX2" fmla="*/ 1387170 w 1763688"/>
              <a:gd name="connsiteY2" fmla="*/ 107576 h 3751728"/>
              <a:gd name="connsiteX3" fmla="*/ 1750241 w 1763688"/>
              <a:gd name="connsiteY3" fmla="*/ 415986 h 3751728"/>
              <a:gd name="connsiteX4" fmla="*/ 1763688 w 1763688"/>
              <a:gd name="connsiteY4" fmla="*/ 3751728 h 3751728"/>
              <a:gd name="connsiteX5" fmla="*/ 0 w 1763688"/>
              <a:gd name="connsiteY5" fmla="*/ 3751728 h 3751728"/>
              <a:gd name="connsiteX6" fmla="*/ 257617 w 1763688"/>
              <a:gd name="connsiteY6" fmla="*/ 1344705 h 3751728"/>
              <a:gd name="connsiteX7" fmla="*/ 484094 w 1763688"/>
              <a:gd name="connsiteY7" fmla="*/ 442882 h 3751728"/>
              <a:gd name="connsiteX0" fmla="*/ 484094 w 1790970"/>
              <a:gd name="connsiteY0" fmla="*/ 442882 h 3751728"/>
              <a:gd name="connsiteX1" fmla="*/ 943417 w 1790970"/>
              <a:gd name="connsiteY1" fmla="*/ 0 h 3751728"/>
              <a:gd name="connsiteX2" fmla="*/ 1387170 w 1790970"/>
              <a:gd name="connsiteY2" fmla="*/ 107576 h 3751728"/>
              <a:gd name="connsiteX3" fmla="*/ 1790582 w 1790970"/>
              <a:gd name="connsiteY3" fmla="*/ 147045 h 3751728"/>
              <a:gd name="connsiteX4" fmla="*/ 1763688 w 1790970"/>
              <a:gd name="connsiteY4" fmla="*/ 3751728 h 3751728"/>
              <a:gd name="connsiteX5" fmla="*/ 0 w 1790970"/>
              <a:gd name="connsiteY5" fmla="*/ 3751728 h 3751728"/>
              <a:gd name="connsiteX6" fmla="*/ 257617 w 1790970"/>
              <a:gd name="connsiteY6" fmla="*/ 1344705 h 3751728"/>
              <a:gd name="connsiteX7" fmla="*/ 484094 w 1790970"/>
              <a:gd name="connsiteY7" fmla="*/ 442882 h 3751728"/>
              <a:gd name="connsiteX0" fmla="*/ 484094 w 1790970"/>
              <a:gd name="connsiteY0" fmla="*/ 442882 h 3751728"/>
              <a:gd name="connsiteX1" fmla="*/ 943417 w 1790970"/>
              <a:gd name="connsiteY1" fmla="*/ 0 h 3751728"/>
              <a:gd name="connsiteX2" fmla="*/ 1373723 w 1790970"/>
              <a:gd name="connsiteY2" fmla="*/ 26894 h 3751728"/>
              <a:gd name="connsiteX3" fmla="*/ 1790582 w 1790970"/>
              <a:gd name="connsiteY3" fmla="*/ 147045 h 3751728"/>
              <a:gd name="connsiteX4" fmla="*/ 1763688 w 1790970"/>
              <a:gd name="connsiteY4" fmla="*/ 3751728 h 3751728"/>
              <a:gd name="connsiteX5" fmla="*/ 0 w 1790970"/>
              <a:gd name="connsiteY5" fmla="*/ 3751728 h 3751728"/>
              <a:gd name="connsiteX6" fmla="*/ 257617 w 1790970"/>
              <a:gd name="connsiteY6" fmla="*/ 1344705 h 3751728"/>
              <a:gd name="connsiteX7" fmla="*/ 484094 w 1790970"/>
              <a:gd name="connsiteY7" fmla="*/ 442882 h 3751728"/>
              <a:gd name="connsiteX0" fmla="*/ 484094 w 1790970"/>
              <a:gd name="connsiteY0" fmla="*/ 442882 h 3751728"/>
              <a:gd name="connsiteX1" fmla="*/ 943417 w 1790970"/>
              <a:gd name="connsiteY1" fmla="*/ 0 h 3751728"/>
              <a:gd name="connsiteX2" fmla="*/ 1373723 w 1790970"/>
              <a:gd name="connsiteY2" fmla="*/ 26894 h 3751728"/>
              <a:gd name="connsiteX3" fmla="*/ 1790582 w 1790970"/>
              <a:gd name="connsiteY3" fmla="*/ 429433 h 3751728"/>
              <a:gd name="connsiteX4" fmla="*/ 1763688 w 1790970"/>
              <a:gd name="connsiteY4" fmla="*/ 3751728 h 3751728"/>
              <a:gd name="connsiteX5" fmla="*/ 0 w 1790970"/>
              <a:gd name="connsiteY5" fmla="*/ 3751728 h 3751728"/>
              <a:gd name="connsiteX6" fmla="*/ 257617 w 1790970"/>
              <a:gd name="connsiteY6" fmla="*/ 1344705 h 3751728"/>
              <a:gd name="connsiteX7" fmla="*/ 484094 w 1790970"/>
              <a:gd name="connsiteY7" fmla="*/ 442882 h 3751728"/>
              <a:gd name="connsiteX0" fmla="*/ 215153 w 1790970"/>
              <a:gd name="connsiteY0" fmla="*/ 244023 h 3754575"/>
              <a:gd name="connsiteX1" fmla="*/ 943417 w 1790970"/>
              <a:gd name="connsiteY1" fmla="*/ 2847 h 3754575"/>
              <a:gd name="connsiteX2" fmla="*/ 1373723 w 1790970"/>
              <a:gd name="connsiteY2" fmla="*/ 29741 h 3754575"/>
              <a:gd name="connsiteX3" fmla="*/ 1790582 w 1790970"/>
              <a:gd name="connsiteY3" fmla="*/ 432280 h 3754575"/>
              <a:gd name="connsiteX4" fmla="*/ 1763688 w 1790970"/>
              <a:gd name="connsiteY4" fmla="*/ 3754575 h 3754575"/>
              <a:gd name="connsiteX5" fmla="*/ 0 w 1790970"/>
              <a:gd name="connsiteY5" fmla="*/ 3754575 h 3754575"/>
              <a:gd name="connsiteX6" fmla="*/ 257617 w 1790970"/>
              <a:gd name="connsiteY6" fmla="*/ 1347552 h 3754575"/>
              <a:gd name="connsiteX7" fmla="*/ 215153 w 1790970"/>
              <a:gd name="connsiteY7" fmla="*/ 244023 h 3754575"/>
              <a:gd name="connsiteX0" fmla="*/ 215153 w 1790970"/>
              <a:gd name="connsiteY0" fmla="*/ 244023 h 3754575"/>
              <a:gd name="connsiteX1" fmla="*/ 943417 w 1790970"/>
              <a:gd name="connsiteY1" fmla="*/ 2847 h 3754575"/>
              <a:gd name="connsiteX2" fmla="*/ 1360276 w 1790970"/>
              <a:gd name="connsiteY2" fmla="*/ 218000 h 3754575"/>
              <a:gd name="connsiteX3" fmla="*/ 1790582 w 1790970"/>
              <a:gd name="connsiteY3" fmla="*/ 432280 h 3754575"/>
              <a:gd name="connsiteX4" fmla="*/ 1763688 w 1790970"/>
              <a:gd name="connsiteY4" fmla="*/ 3754575 h 3754575"/>
              <a:gd name="connsiteX5" fmla="*/ 0 w 1790970"/>
              <a:gd name="connsiteY5" fmla="*/ 3754575 h 3754575"/>
              <a:gd name="connsiteX6" fmla="*/ 257617 w 1790970"/>
              <a:gd name="connsiteY6" fmla="*/ 1347552 h 3754575"/>
              <a:gd name="connsiteX7" fmla="*/ 215153 w 1790970"/>
              <a:gd name="connsiteY7" fmla="*/ 244023 h 3754575"/>
              <a:gd name="connsiteX0" fmla="*/ 215153 w 1790970"/>
              <a:gd name="connsiteY0" fmla="*/ 255370 h 3765922"/>
              <a:gd name="connsiteX1" fmla="*/ 876182 w 1790970"/>
              <a:gd name="connsiteY1" fmla="*/ 747 h 3765922"/>
              <a:gd name="connsiteX2" fmla="*/ 1360276 w 1790970"/>
              <a:gd name="connsiteY2" fmla="*/ 229347 h 3765922"/>
              <a:gd name="connsiteX3" fmla="*/ 1790582 w 1790970"/>
              <a:gd name="connsiteY3" fmla="*/ 443627 h 3765922"/>
              <a:gd name="connsiteX4" fmla="*/ 1763688 w 1790970"/>
              <a:gd name="connsiteY4" fmla="*/ 3765922 h 3765922"/>
              <a:gd name="connsiteX5" fmla="*/ 0 w 1790970"/>
              <a:gd name="connsiteY5" fmla="*/ 3765922 h 3765922"/>
              <a:gd name="connsiteX6" fmla="*/ 257617 w 1790970"/>
              <a:gd name="connsiteY6" fmla="*/ 1358899 h 3765922"/>
              <a:gd name="connsiteX7" fmla="*/ 215153 w 1790970"/>
              <a:gd name="connsiteY7" fmla="*/ 255370 h 3765922"/>
              <a:gd name="connsiteX0" fmla="*/ 508371 w 2084188"/>
              <a:gd name="connsiteY0" fmla="*/ 255370 h 3765922"/>
              <a:gd name="connsiteX1" fmla="*/ 1169400 w 2084188"/>
              <a:gd name="connsiteY1" fmla="*/ 747 h 3765922"/>
              <a:gd name="connsiteX2" fmla="*/ 1653494 w 2084188"/>
              <a:gd name="connsiteY2" fmla="*/ 229347 h 3765922"/>
              <a:gd name="connsiteX3" fmla="*/ 2083800 w 2084188"/>
              <a:gd name="connsiteY3" fmla="*/ 443627 h 3765922"/>
              <a:gd name="connsiteX4" fmla="*/ 2056906 w 2084188"/>
              <a:gd name="connsiteY4" fmla="*/ 3765922 h 3765922"/>
              <a:gd name="connsiteX5" fmla="*/ 293218 w 2084188"/>
              <a:gd name="connsiteY5" fmla="*/ 3765922 h 3765922"/>
              <a:gd name="connsiteX6" fmla="*/ 12953 w 2084188"/>
              <a:gd name="connsiteY6" fmla="*/ 1829548 h 3765922"/>
              <a:gd name="connsiteX7" fmla="*/ 550835 w 2084188"/>
              <a:gd name="connsiteY7" fmla="*/ 1358899 h 3765922"/>
              <a:gd name="connsiteX8" fmla="*/ 508371 w 2084188"/>
              <a:gd name="connsiteY8" fmla="*/ 255370 h 3765922"/>
              <a:gd name="connsiteX0" fmla="*/ 508371 w 2084188"/>
              <a:gd name="connsiteY0" fmla="*/ 255370 h 3765922"/>
              <a:gd name="connsiteX1" fmla="*/ 1169400 w 2084188"/>
              <a:gd name="connsiteY1" fmla="*/ 747 h 3765922"/>
              <a:gd name="connsiteX2" fmla="*/ 1653494 w 2084188"/>
              <a:gd name="connsiteY2" fmla="*/ 229347 h 3765922"/>
              <a:gd name="connsiteX3" fmla="*/ 2083800 w 2084188"/>
              <a:gd name="connsiteY3" fmla="*/ 443627 h 3765922"/>
              <a:gd name="connsiteX4" fmla="*/ 2056906 w 2084188"/>
              <a:gd name="connsiteY4" fmla="*/ 3765922 h 3765922"/>
              <a:gd name="connsiteX5" fmla="*/ 293218 w 2084188"/>
              <a:gd name="connsiteY5" fmla="*/ 3765922 h 3765922"/>
              <a:gd name="connsiteX6" fmla="*/ 12953 w 2084188"/>
              <a:gd name="connsiteY6" fmla="*/ 1829548 h 3765922"/>
              <a:gd name="connsiteX7" fmla="*/ 416365 w 2084188"/>
              <a:gd name="connsiteY7" fmla="*/ 1453030 h 3765922"/>
              <a:gd name="connsiteX8" fmla="*/ 550835 w 2084188"/>
              <a:gd name="connsiteY8" fmla="*/ 1358899 h 3765922"/>
              <a:gd name="connsiteX9" fmla="*/ 508371 w 2084188"/>
              <a:gd name="connsiteY9" fmla="*/ 255370 h 3765922"/>
              <a:gd name="connsiteX0" fmla="*/ 644992 w 2220809"/>
              <a:gd name="connsiteY0" fmla="*/ 255370 h 3765922"/>
              <a:gd name="connsiteX1" fmla="*/ 1306021 w 2220809"/>
              <a:gd name="connsiteY1" fmla="*/ 747 h 3765922"/>
              <a:gd name="connsiteX2" fmla="*/ 1790115 w 2220809"/>
              <a:gd name="connsiteY2" fmla="*/ 229347 h 3765922"/>
              <a:gd name="connsiteX3" fmla="*/ 2220421 w 2220809"/>
              <a:gd name="connsiteY3" fmla="*/ 443627 h 3765922"/>
              <a:gd name="connsiteX4" fmla="*/ 2193527 w 2220809"/>
              <a:gd name="connsiteY4" fmla="*/ 3765922 h 3765922"/>
              <a:gd name="connsiteX5" fmla="*/ 120557 w 2220809"/>
              <a:gd name="connsiteY5" fmla="*/ 3765922 h 3765922"/>
              <a:gd name="connsiteX6" fmla="*/ 149574 w 2220809"/>
              <a:gd name="connsiteY6" fmla="*/ 1829548 h 3765922"/>
              <a:gd name="connsiteX7" fmla="*/ 552986 w 2220809"/>
              <a:gd name="connsiteY7" fmla="*/ 1453030 h 3765922"/>
              <a:gd name="connsiteX8" fmla="*/ 687456 w 2220809"/>
              <a:gd name="connsiteY8" fmla="*/ 1358899 h 3765922"/>
              <a:gd name="connsiteX9" fmla="*/ 644992 w 2220809"/>
              <a:gd name="connsiteY9" fmla="*/ 255370 h 3765922"/>
              <a:gd name="connsiteX0" fmla="*/ 671476 w 2247293"/>
              <a:gd name="connsiteY0" fmla="*/ 255370 h 3765922"/>
              <a:gd name="connsiteX1" fmla="*/ 1332505 w 2247293"/>
              <a:gd name="connsiteY1" fmla="*/ 747 h 3765922"/>
              <a:gd name="connsiteX2" fmla="*/ 1816599 w 2247293"/>
              <a:gd name="connsiteY2" fmla="*/ 229347 h 3765922"/>
              <a:gd name="connsiteX3" fmla="*/ 2246905 w 2247293"/>
              <a:gd name="connsiteY3" fmla="*/ 443627 h 3765922"/>
              <a:gd name="connsiteX4" fmla="*/ 2220011 w 2247293"/>
              <a:gd name="connsiteY4" fmla="*/ 3765922 h 3765922"/>
              <a:gd name="connsiteX5" fmla="*/ 147041 w 2247293"/>
              <a:gd name="connsiteY5" fmla="*/ 3765922 h 3765922"/>
              <a:gd name="connsiteX6" fmla="*/ 216400 w 2247293"/>
              <a:gd name="connsiteY6" fmla="*/ 3295277 h 3765922"/>
              <a:gd name="connsiteX7" fmla="*/ 176058 w 2247293"/>
              <a:gd name="connsiteY7" fmla="*/ 1829548 h 3765922"/>
              <a:gd name="connsiteX8" fmla="*/ 579470 w 2247293"/>
              <a:gd name="connsiteY8" fmla="*/ 1453030 h 3765922"/>
              <a:gd name="connsiteX9" fmla="*/ 713940 w 2247293"/>
              <a:gd name="connsiteY9" fmla="*/ 1358899 h 3765922"/>
              <a:gd name="connsiteX10" fmla="*/ 671476 w 2247293"/>
              <a:gd name="connsiteY10" fmla="*/ 255370 h 3765922"/>
              <a:gd name="connsiteX0" fmla="*/ 527202 w 2103019"/>
              <a:gd name="connsiteY0" fmla="*/ 255370 h 3765922"/>
              <a:gd name="connsiteX1" fmla="*/ 1188231 w 2103019"/>
              <a:gd name="connsiteY1" fmla="*/ 747 h 3765922"/>
              <a:gd name="connsiteX2" fmla="*/ 1672325 w 2103019"/>
              <a:gd name="connsiteY2" fmla="*/ 229347 h 3765922"/>
              <a:gd name="connsiteX3" fmla="*/ 2102631 w 2103019"/>
              <a:gd name="connsiteY3" fmla="*/ 443627 h 3765922"/>
              <a:gd name="connsiteX4" fmla="*/ 2075737 w 2103019"/>
              <a:gd name="connsiteY4" fmla="*/ 3765922 h 3765922"/>
              <a:gd name="connsiteX5" fmla="*/ 2767 w 2103019"/>
              <a:gd name="connsiteY5" fmla="*/ 3765922 h 3765922"/>
              <a:gd name="connsiteX6" fmla="*/ 72126 w 2103019"/>
              <a:gd name="connsiteY6" fmla="*/ 3295277 h 3765922"/>
              <a:gd name="connsiteX7" fmla="*/ 31784 w 2103019"/>
              <a:gd name="connsiteY7" fmla="*/ 1829548 h 3765922"/>
              <a:gd name="connsiteX8" fmla="*/ 435196 w 2103019"/>
              <a:gd name="connsiteY8" fmla="*/ 1453030 h 3765922"/>
              <a:gd name="connsiteX9" fmla="*/ 569666 w 2103019"/>
              <a:gd name="connsiteY9" fmla="*/ 1358899 h 3765922"/>
              <a:gd name="connsiteX10" fmla="*/ 527202 w 2103019"/>
              <a:gd name="connsiteY10" fmla="*/ 255370 h 376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3019" h="3765922">
                <a:moveTo>
                  <a:pt x="527202" y="255370"/>
                </a:moveTo>
                <a:cubicBezTo>
                  <a:pt x="743063" y="-44657"/>
                  <a:pt x="958923" y="4939"/>
                  <a:pt x="1188231" y="747"/>
                </a:cubicBezTo>
                <a:cubicBezTo>
                  <a:pt x="1331666" y="41088"/>
                  <a:pt x="1528890" y="189006"/>
                  <a:pt x="1672325" y="229347"/>
                </a:cubicBezTo>
                <a:lnTo>
                  <a:pt x="2102631" y="443627"/>
                </a:lnTo>
                <a:cubicBezTo>
                  <a:pt x="2107113" y="1555541"/>
                  <a:pt x="2071255" y="2654008"/>
                  <a:pt x="2075737" y="3765922"/>
                </a:cubicBezTo>
                <a:lnTo>
                  <a:pt x="2767" y="3765922"/>
                </a:lnTo>
                <a:cubicBezTo>
                  <a:pt x="27420" y="3472328"/>
                  <a:pt x="67290" y="3618006"/>
                  <a:pt x="72126" y="3295277"/>
                </a:cubicBezTo>
                <a:cubicBezTo>
                  <a:pt x="76962" y="2972548"/>
                  <a:pt x="-60104" y="2123142"/>
                  <a:pt x="31784" y="1829548"/>
                </a:cubicBezTo>
                <a:cubicBezTo>
                  <a:pt x="74720" y="1435101"/>
                  <a:pt x="345549" y="1531472"/>
                  <a:pt x="435196" y="1453030"/>
                </a:cubicBezTo>
                <a:cubicBezTo>
                  <a:pt x="524843" y="1374588"/>
                  <a:pt x="576743" y="1549544"/>
                  <a:pt x="569666" y="1358899"/>
                </a:cubicBezTo>
                <a:cubicBezTo>
                  <a:pt x="573441" y="1116562"/>
                  <a:pt x="388956" y="954907"/>
                  <a:pt x="527202" y="2553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Documents and Settings\pildes\Мои документы\Downloads\1283778407_school-8-kopiy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10" y="2996952"/>
            <a:ext cx="2551608" cy="38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Documents and Settings\pildes\Мои документы\Downloads\Умный-учен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" y="5934958"/>
            <a:ext cx="1229325" cy="92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3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E:\Documents and Settings\pildes\Мои документы\Downloads\Умный-учен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" y="5934958"/>
            <a:ext cx="1229325" cy="92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6" y="5358958"/>
            <a:ext cx="1440160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the teacher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952" y="5358958"/>
            <a:ext cx="1440000" cy="57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4128" y="5358958"/>
            <a:ext cx="1440000" cy="57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 a bike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304" y="5358958"/>
            <a:ext cx="1440000" cy="57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lunch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5776" y="6079038"/>
            <a:ext cx="1440000" cy="57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quite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99952" y="6079038"/>
            <a:ext cx="1440000" cy="57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blackboard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4128" y="6093360"/>
            <a:ext cx="1440000" cy="57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Laugh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68304" y="6093360"/>
            <a:ext cx="1440000" cy="57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632"/>
            <a:ext cx="9144000" cy="7449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defPPr>
              <a:defRPr lang="ru-RU"/>
            </a:defPPr>
            <a:lvl1pPr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verbs which describe the picture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52480" y="5358958"/>
            <a:ext cx="1440000" cy="57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at the desk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52480" y="6093360"/>
            <a:ext cx="1440000" cy="57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70000"/>
              </a:lnSpc>
              <a:buFont typeface="Arial" pitchFamily="34" charset="0"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 on the wall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Объект 2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EDE9E8"/>
              </a:clrFrom>
              <a:clrTo>
                <a:srgbClr val="ED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251520" y="847757"/>
            <a:ext cx="3890356" cy="1683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3E1E4"/>
              </a:clrFrom>
              <a:clrTo>
                <a:srgbClr val="E3E1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947602" y="778310"/>
            <a:ext cx="3840539" cy="16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7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6284 -0.3358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316 -0.3759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29914 -0.21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71 -0.482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11041 -0.3759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12465 -0.4722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7865 -0.3652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7865 -0.3231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6284 -0.3652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06284 -0.3231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EDE9E8"/>
              </a:clrFrom>
              <a:clrTo>
                <a:srgbClr val="ED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/>
          <a:stretch/>
        </p:blipFill>
        <p:spPr>
          <a:xfrm rot="-60000">
            <a:off x="28086" y="2060862"/>
            <a:ext cx="3776540" cy="215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139952" y="1196752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Pupils are writing on the blackboard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139952" y="1736760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are listening to the teacher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139952" y="2276872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are jumping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139952" y="2816880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Pupils are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lunch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139952" y="3356992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are sitting at the desks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139952" y="3897000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Pupils are reading newspapers and magazines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139952" y="4437112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are eating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139952" y="4977120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are quiet and attentive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139952" y="5517232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Pupils are laughing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139952" y="6021288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Pupils are ready to work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116632"/>
            <a:ext cx="9180512" cy="86409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200" dirty="0"/>
              <a:t>Remove unnecessary sentences and try to </a:t>
            </a:r>
            <a:endParaRPr lang="en-US" sz="3200" dirty="0" smtClean="0"/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200" dirty="0" smtClean="0"/>
              <a:t>put </a:t>
            </a:r>
            <a:r>
              <a:rPr lang="en-US" sz="3200" dirty="0"/>
              <a:t>other ones in the correct order</a:t>
            </a:r>
            <a:endParaRPr lang="ru-RU" sz="3200" dirty="0"/>
          </a:p>
        </p:txBody>
      </p:sp>
      <p:pic>
        <p:nvPicPr>
          <p:cNvPr id="15" name="Picture 2" descr="E:\Documents and Settings\pildes\Мои документы\Downloads\Умный-уче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" y="5934958"/>
            <a:ext cx="1229325" cy="92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e.mail.ru/cgi-bin/getattach?id=13351017720000000568%3B0%3B1&amp;file=%D0%91%D0%B5%D0%B7%D1%8B%D0%BC%D1%8F%D0%BD%D0%BD%D1%8B%D0%B9.bmp&amp;mode=attachment&amp;channel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EDE9E8"/>
              </a:clrFrom>
              <a:clrTo>
                <a:srgbClr val="ED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/>
          <a:stretch/>
        </p:blipFill>
        <p:spPr>
          <a:xfrm rot="-60000">
            <a:off x="28086" y="2060862"/>
            <a:ext cx="3776540" cy="215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139952" y="1736760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are listening to the teacher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139952" y="3356992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are sitting at the desks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139952" y="4977120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are quiet and attentive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139952" y="6021288"/>
            <a:ext cx="4536504" cy="468000"/>
          </a:xfrm>
          <a:prstGeom prst="round2Diag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Pupils are ready to work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:\Documents and Settings\pildes\Мои документы\Downloads\Умный-уче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" y="5934958"/>
            <a:ext cx="1229325" cy="92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e.mail.ru/cgi-bin/getattach?id=13351017720000000568%3B0%3B1&amp;file=%D0%91%D0%B5%D0%B7%D1%8B%D0%BC%D1%8F%D0%BD%D0%BD%D1%8B%D0%B9.bmp&amp;mode=attachment&amp;channel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-36512" y="116632"/>
            <a:ext cx="9180512" cy="86409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6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200" dirty="0"/>
              <a:t>Remove unnecessary sentences and try to </a:t>
            </a:r>
            <a:endParaRPr lang="en-US" sz="3200" dirty="0" smtClean="0"/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3200" dirty="0" smtClean="0"/>
              <a:t>put </a:t>
            </a:r>
            <a:r>
              <a:rPr lang="en-US" sz="3200" dirty="0"/>
              <a:t>other ones in the correct order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75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138 -0.3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366 L -4.44444E-6 0.312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366 L -4.44444E-6 0.325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00312 -0.424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8" grpId="1" animBg="1"/>
      <p:bldP spid="11" grpId="1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6470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</a:t>
            </a:r>
          </a:p>
        </p:txBody>
      </p:sp>
      <p:sp>
        <p:nvSpPr>
          <p:cNvPr id="6" name="Овал 5"/>
          <p:cNvSpPr/>
          <p:nvPr/>
        </p:nvSpPr>
        <p:spPr>
          <a:xfrm>
            <a:off x="3635896" y="2919644"/>
            <a:ext cx="2592288" cy="25922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ru-RU" sz="9600" dirty="0" smtClean="0"/>
              <a:t>   </a:t>
            </a:r>
            <a:endParaRPr lang="ru-RU" sz="9600" dirty="0"/>
          </a:p>
        </p:txBody>
      </p:sp>
      <p:sp>
        <p:nvSpPr>
          <p:cNvPr id="4" name="Овал 3"/>
          <p:cNvSpPr/>
          <p:nvPr/>
        </p:nvSpPr>
        <p:spPr>
          <a:xfrm>
            <a:off x="3059832" y="1744468"/>
            <a:ext cx="2592288" cy="25922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/>
          </a:p>
          <a:p>
            <a:pPr algn="ctr"/>
            <a:endParaRPr lang="ru-RU" sz="9600" dirty="0"/>
          </a:p>
        </p:txBody>
      </p:sp>
      <p:sp>
        <p:nvSpPr>
          <p:cNvPr id="5" name="Овал 4"/>
          <p:cNvSpPr/>
          <p:nvPr/>
        </p:nvSpPr>
        <p:spPr>
          <a:xfrm>
            <a:off x="2168026" y="2919644"/>
            <a:ext cx="2592288" cy="25922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600" dirty="0"/>
          </a:p>
        </p:txBody>
      </p:sp>
      <p:pic>
        <p:nvPicPr>
          <p:cNvPr id="1027" name="Picture 3" descr="E:\Documents and Settings\pildes\Мои документы\Downloads\image001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3411">
            <a:off x="1756042" y="1621154"/>
            <a:ext cx="4618505" cy="461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3961" y="1700808"/>
            <a:ext cx="704040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4316903"/>
            <a:ext cx="772969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99808" y="4221088"/>
            <a:ext cx="704040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639" y="1700808"/>
            <a:ext cx="1144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316903"/>
            <a:ext cx="1927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reen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7096" y="4244895"/>
            <a:ext cx="1370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lue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2" descr="E:\Documents and Settings\pildes\Мои документы\Downloads\Умный-уче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" y="5934958"/>
            <a:ext cx="1229325" cy="92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/>
      <p:bldP spid="13" grpId="0"/>
      <p:bldP spid="14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02adb358844fe489f9251a4ce8fad316b6b84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393</Words>
  <Application>Microsoft Office PowerPoint</Application>
  <PresentationFormat>Экран (4:3)</PresentationFormat>
  <Paragraphs>113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Give the associations which the word 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of the lesson: “In School”</dc:title>
  <dc:creator>Дмитрий</dc:creator>
  <cp:lastModifiedBy>Director</cp:lastModifiedBy>
  <cp:revision>86</cp:revision>
  <dcterms:created xsi:type="dcterms:W3CDTF">2012-04-21T13:05:32Z</dcterms:created>
  <dcterms:modified xsi:type="dcterms:W3CDTF">2013-01-23T11:37:33Z</dcterms:modified>
</cp:coreProperties>
</file>