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0D8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F2EA-87C6-41B1-9DFC-CC6082154DCF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82FF-6428-4857-9EBD-1C5444D3D7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F2EA-87C6-41B1-9DFC-CC6082154DCF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82FF-6428-4857-9EBD-1C5444D3D7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F2EA-87C6-41B1-9DFC-CC6082154DCF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82FF-6428-4857-9EBD-1C5444D3D7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F2EA-87C6-41B1-9DFC-CC6082154DCF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82FF-6428-4857-9EBD-1C5444D3D7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F2EA-87C6-41B1-9DFC-CC6082154DCF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82FF-6428-4857-9EBD-1C5444D3D7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F2EA-87C6-41B1-9DFC-CC6082154DCF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82FF-6428-4857-9EBD-1C5444D3D7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F2EA-87C6-41B1-9DFC-CC6082154DCF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82FF-6428-4857-9EBD-1C5444D3D7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F2EA-87C6-41B1-9DFC-CC6082154DCF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82FF-6428-4857-9EBD-1C5444D3D7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F2EA-87C6-41B1-9DFC-CC6082154DCF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82FF-6428-4857-9EBD-1C5444D3D7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F2EA-87C6-41B1-9DFC-CC6082154DCF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82FF-6428-4857-9EBD-1C5444D3D7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F2EA-87C6-41B1-9DFC-CC6082154DCF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82FF-6428-4857-9EBD-1C5444D3D7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5F2EA-87C6-41B1-9DFC-CC6082154DCF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82FF-6428-4857-9EBD-1C5444D3D7A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gorod.lv/images/news_inside/1472/content_0.jpg?1370345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56152"/>
            <a:ext cx="9468544" cy="691415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2160240"/>
          </a:xfrm>
        </p:spPr>
        <p:txBody>
          <a:bodyPr/>
          <a:lstStyle/>
          <a:p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И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змерение расстояния до недоступной точки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260648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расстояния до недоступной точки.</a:t>
            </a:r>
            <a:endParaRPr lang="ru-RU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4" name="AutoShape 2" descr="data:image/png;base64,iVBORw0KGgoAAAANSUhEUgAAAcMAAADOCAIAAADNDf7jAAAUX0lEQVR4nO2d0Zotmw5G6/1f2rlY+8xPIxFJEPzj4nyzqxQRDGp2n7W/BAAAwMa3OwAAADiet0z6ubK7N1a6XbipswBM5ZUV4utQSqn5j8HtQ/mx6MK/z5ApADwXLo/aBbXy3JtrSqdukYnBPcJuhYxMizIwKQA8Pstj5TKTLP7fhxkWaFZYyJQKlQlmvUkTPXB1PiFTABgc1sZXYa+Tb64ZQH53XiR1Z+sTXOrJlK/cN1pdmbpfM8ID4Bo8Tfr7Uf6gri2qnuI0Olq5LgBKOkVIdbSSyo04HkuLfgEAcnxMmgh38AtPsoa7t2p7Tj06NU1aFyi2Fv4R4S0djjLlCwPwMkFNKpds0a5do3wNtSKpkJhz+kqTSuqkukwdtyFTAAqsS6K52KgfmQfru8KnapMKoib5/tItwAuIyszQVuGC5VjqvlcBcB8OJk2VzurP1IOKu7yS7Cblq8otOSREX5OO6kxSXhKSy3YFwH34vAhT0uGf1d2dfSblY6hb54XLPNgNoBvqkE8lJtVtDAAAn3fh34/FXUvNwluTTNrUStOP3aMrHzYVgCRUxclUV6B5LIVMAfjh4B1KFt0HdQW6JjUaPKd5ty5MFWNOuC4mHSqfZMkZkqm8aQDuZta7ML/MHE1a3LKblGmoaVImDGaPsWtIsYFJCndP2fmPkCkA/7BKZ/Ttlb+le9zrWFo/WP9YQ1XSlTIVgzza0UeSLDnCYylkCsAP5TIofOF7IOXL8L6zyNTFC92TbLOMsUV3nQllOql1AI5Db9JEH4uMB9JuMf5Yqj4ruRihzoz8QGps1LfCZp3NgYZMAVC+Bct/LG452qp7cag5u/3zwswe49XQbBiZ4mQKQIHDK3C9ruTPquEPevnyFn6Z4LUBqE/r3bvrwckUACF6kwoPhvK7o2HwF/M4u+1KCgiDX2NSF20JMyOUqXzfAuA+lF8mUqZwRHe8VcvUGE9RjDGpS8aEgpPUo2uruPj9ZSgGAC7AatL61jKo5upFXl+U1MNXy0eVm3ToWCqEMelQ/fJOCWWaMqvKwwDgdExHmBmOGKrQRabysCWCWGZS9V1dYYm4i15DpuAdoptULdPiFiVT30Ncfi6jwltj0tFW1CfTVOUZPgUPopFIUxOT1ozEpBKZfhlD9Q+FVDexxaTzkJxMUyvtK4IDYB8mkxZ33YIar5kqw797SpzIQJVXd0cunUnZFqa6uT00E8I8AsBNHGBSYeXUcu3K1BGquW6Q8m6OlhzC4nHIFLyM5lcTjE+3I5FpLr6heoaa7kZiaXRe8i0yra/DpOARhk1a+LT+vJ3mSbC+4kWzfnls8ru6kqPIlUdtFYxM7eEBEBOlSSXnr41Q6mQK6FoZOng6ajRCwoXdz/ebCGEDMINXTJrmLGnKGkzrwqr4kkESLtwzYFJwPcrV636+c4eJinlPl1Sre9xeQFFyAfymlZeBScHFjK3e30rYaFLhglwWleSwKdHoTSZNrRkCk4KLUZp0L/Lz4+xIfg0J33OZGoaakxe2YNm0YFLwFAOvtNNDGXzFFpbUPThKXfO5x8wfxuP/suQDsJ2xLwd/P04JZVA9Cu1OXclfxuiDk0KyN2f5aqI4lsKk4GJONelQebnjvha/W8WH5iPy+Ju1LWCG6GFS8DiiRcIsAMe1oTvNKU6myaw/L7Y0vcakzf1mqF0ADmLYpPUK6T4uDWXmmS7gMt4V0sYz6VC7ABzE8CIZNelYNKra1Et9EpPa8j3++5aHScHjSB3EfEvoGU14Bwmbm/F9CEwKQFjuN+mWNeze4t48e5kUMgW3cpVJu+t5JXt/Fyep07GwJPMwKbiYG74njYmjOCYd1R0L40wKHsf6uxrH392PFl5Qj7r1HHttLlFZqnX5TSBMCi4mlkkd+SoUjxdXFJXfoQ9dL4qMpd07HADzsP7R9VSTzvjaNLU8aNQuH8MF+uj2onkXJgXvMPyX+WntC/tGEXuhOxFPCkYHzqQA8AyY9LcMhsS68e1+S7suRAseJgWARzSzV5rU5XX43HfqsJHj7R4AhmNMOqQYrNgu7imSfJ+OcQG3IjVpLrIF3/pZZBr5WBcksBmRCE0aJAMA+KIx6XAbKpOubG4ZQVQyIwaYFLzM2Puy7liqWzzq33IEX6v5b/Bq19TX5wXgXi1zBSYFd7PCpIryauIvVIVNjO8EdW2KR7pPwaTgZZS/wxldEvb1Q9UQf3HWHjTG/NF4xEu22C3DXIFJwd0Mm1R9LDXCL8KNS1QnMsdoF1gVJgWAZ8Ckv8Xwu9IsMBvKFEwA8thmH+6Ktha0sgyYFLzM8DGKPxg6RKTluFV6XMA8MCkoeGq4x0zaPZZ2axgMbzi2szgxZgqYFOS8Ntb3mHRSzUAITApyXhtrzR8zMV9Hdh+fkdzXxiwmQpMujQnM5Kso7u4KbAuaP2xMwf6w9PQxu2MngElfQzLi76D5I+1kS5Nviq/RUMBeGEN6x6S39ouhOWMfzMMPq0m35257AF4ElKk8nmbJR0wacOAW0NTog3n4oTEpn7KV2bxs8EL1ZSiYrkkVdR7BZTNQTtHxZ/Pw42yTxqf+Gl7OrpjT+MKQFN7eKXeCDNYWQk3XCOhN+tEv+Detq64KqZLq5rr1LJi7dpPWmTllxOU8K5G612/mIUdp0sR+VSrPqWUA5o3c3v1WbtJJsdk1mh4w6bMaTfSvm97Mxj80PS9MmgwyVU/HGcO2S53NMOQlfWNWVPWySXdHsQeYtEZv0uaHuoykNoULXMYsiDpr1LuLS9P28nn8v88B8wx0dAf9QZQmrY+lzWKjdQq9Zh+zmAL1Qr1DKMpLDqSS2QIOojvoD2L6jrI4etRldAerrgUsY/b4eFPoXguo8oVJ+cLgLD6a3aHtRG/S+qDhu1NR4yQ8tNahAuYI6XUaTXj1ewA4tMZ0uKtlOhVmMyyG85qhnTFNjcuAf6S5h2GxgetxNil1HlG30mz0qWUZrbNCjSaYFLyEw+9tkkymLsvpjgXZPVwXB8Y4vaYiqQf39yM0Cl7ATW31B3eOW5NdRY7WMDtgSTCS69AoeA0Hk9bnJn79BPEChfy0aBflaFRpq5uodqHRN8H45rj9fXuiVxTzVJyRmCdBL+R71ezWmeu57sNmEriAIc7xNGkalOlQmRljdtaCb4a6Jn6JRotT8ylZBTqo89Oz+GSBefcUJppffr4rM8jx8yPoPkLVMy9OyXVqNwVXkg83Rjx5mTRVJ1NLcpuy0Ef2/xr2Drlcl4lNIP+4ezeFYUCjT1GPPsbds//FMjbK1LEeXQ1Dp0VJDerHRx80PptXIrmOVfQaM846pzPry8ffZ76kpKrRQbI/1Q2bQdeo5MGVOmYeKW4JxxpcQ3Nu2Lft05nS+UKmTIq7AyB0jV1nQ48YoULtxp+7fijmUWUP1ayIB5yLcIt9jYm/pih82i0sv+4VGzMnuld0bX1/T3PMBiC06ujm0WxUWE8zyOZ1cCuSObkynjhM7PaoIKiFOjskphiDsLCu8qJ+Js6hfjFhCB9hWpc3Dc6FH+uXZ8KKP0WkVmwz7zNGousLvsBnfqEe1VZdmHpWklIXoFEgn7oLgonGoj5TKpEb1tguHxITqiPq4L/Kp9/ft/Lmg/VnNUUlvpWDI5AP9JuzYkOHm36hdKAYFf7B+taQ8ihLTp06fHPynlpaz3/k2wVXMjTWD86Nzb3NVzslVqG8JF4rmlhpQy+aATPxG7vWzLO9WnAco2P92twI0dtaCkPPCusvFHDBSNdWbfaruXkIa64vUnfBxSiG+7UZEqWrwhOWpVrfmuNQ+5HvY+1f/npeIF2aQ8CjG+6n5kmgfjLLO2XLWFFJemD9Uz516XU+ChfnEDSxDPo7EyZWJ4XHJcYaRW3JVSjxqZNj7z40CtQ8tPR2B/AHyp5DNVC2fQ1mvxHmpB6OKYGCwNgH/ZGZs6eHzcw2M940Y1ES9sxhksMUk1QyI1oQHJdxf2H+LP3L/PozVUZYIdTZRLInyetBbp/FcfSvn0jr+pablC8AjEjOm11LQqPAd/Tvnk5LTXp3KkMhTHV9tMcwgX/MmAYXz6vVJl3WHEDCgYUZk+fiObn0e1K81y8GiQU65invVpmuNumVSYwMEg4UTJ02V3pgen9ygTYzeGVa44D0glFmT5grD1WLTJr/yBcA7iC9QM6a9Xjfql+x+RRX+AIAgI0sW5KXrf3pJp1aPwBAQq4tflUuW7OX/e5kZx/uyOBBIOFv8lXwJdfHtrLFSWzrwzUZPAjk/FlianRXozOASd8COX+W7orbtSTvUMFOk+5q+mXumLVgFMk3krsmxh3flgb6V/XAGi6YtWAIye+a9k6JC+bk2dEDHafPWiBH+Fv77VPi9JPpqXEDI+dOWaCGUlUQhQUJQ8epcQMjR89aoIMx6fpgmpw7LTf80cPiFgHFubMWOBJqDpz7jo+/wn0aDAeINgcOtcRqk65sDgDAE1NbMaPiwb+ZD8C7xFySJ77jb/gv4oFoHDdrgQuRB/04mS79d1/WtAVGOW7WAjvxR/ysabnOpGsaAmoOmrXAzhHDfUSQ/8A/6Qr+A8P0DqeM9UHH0kUmXdAKsHPKrAVGDhrlU2QaPT4wA2ZqHjFrgYWzhvjL2B0LR+jgwAz4qRl/ygIjxw0xTApW0N20i+u/H5uPHDFrgZpDxzd+2Pgv4h3P6BkzNylVGAN3JcFlxBM8+ImRnfIFx9F009s0aXNcMFLXc/QQB/fJdJOmw8cvOHxu5Zmn3vRNwYFI3DGaYWUyK6Z69wibgnP5Kuq7v8/deuTXwYncMZphj6UTTfr70PwMfGH2rW7aXU61IDI3DWJMmU6Jpnk+om65t/UmjDrVGm3WBk7kshEMOCdnmbS+MkOm1Ivtg9QZruGf4it3Dhes5bIRDLjq/UNhepgv9W4NlBoUFb6AzpXCvEWbtWCIK4cvmkyd4+iu2677mmWaZ6vf51AJXUbeZX736m5swuYeTPId3DpwoebklDOpsEBdkjpyUhej7UuLoY7qRRnFLaa5oUfAdu4etTi92xAEZVJhUmBSFxR5Q6pP5O5Ri2OAPRE0ZfpVNB+MkLULQBpfII5o5hGkg24RDPWHMSlTW5CUXQDS+Aj8grqGCL3bY9LUkill1fTG1roSYyYxFkdQr5pbRy2CHzxNOlr++/9v3usamib1CBOk5LGiMBzxaS6x+wbu18cbTKrrQ/EU9SVphA3nJlySiREJDnMWuWbgQonC4Q+z1dE3X/Dr2ijDAh1eORQOB4ZvPVSqgxzfvKh7Edqk3WVgCf37+/YBFuCY7e7E/Vp4tQ4ouqv19FHgO7ild/2/ouf3MWPcd4zrWSwzaa1OmHQNknPP0QPRNen63vUPFL/PVBlT83e9bhyBb6pHTwcY6NlIXhSKD8cheRNaFsx/jXL3Jh9IE0y6A/dUM9PDtyHQRbiUjn4XFHZwce9Ev0eat1SuN+n3DM2Ob8n53VAJz+8O1eYU1zqEMU+agVS1ovGYt1S+TNap551m699fF+ssAFxojixwpJnqusBQhR5xrUPewdFUGAMQffvZfHjF0nyP9He1fIEnejP4/O6uwG6FSnVRQF7b6CPbGY3WvXdM/kXffrafXIiuRSpyMIMPJp1Pvhzkt6jyxYcjGI12NC2S2poVSk+aU+MDF1CbFG51h8mhYkked9pQhMq4jy/ffFBqUubhZnvC4MAL8NMGE8YFmFT31B6T1lU32xNGBh6B2m6pSQkYmJXMlFe0ooxvE+qAhfkZUmf5rKT2bhkAME+8GN1+3tmlLN3sPkseNr1MOtQqeBbMBxfylQWTFhi7ySfKmEaY1AGkIiEJHhTnUMkqe2ol5pkprlO3qGJM5crYlI9dOn51p/j3rNHjw8U83n079TQTahQMwWTSNHzKx8wNB6TOdf5j3d+6sLwhW6QRubJTy+DnnuRBR9FQV5pN1/FT1TaDF17kuy8vP68emDQl2a9KmzOproSqmblyB/f1aCXNuYeULsOeapg0pewP65hOdSc6tcE2t+6bsveP+3q0Eph0LziTejL0GiK5ktdZ+NQaazyu7NQaPprdob0CtZPJh2Di32cdB6PRrjeppBenUabk6VzZqdkU0oRGN2LcyWDS/6B0yVwXPl5f9Ig3HFj8CroTDCldjHobw9v9f1AnSuF1oTTvy9uPW/s1FX6CXTxb7gMmTal3IKW82Z3uMCnowpt0fTxAB0yaEvt9M//+hRn/A3kALwOTAin8zoEpAV5Gb1LfOF4mTjL5SOpzem5PmBS8jI9JmQWmrt+3wqLy+se6FUoc7qxsS4E8PK8BAuA4TG/319PsqWv+T4JK0e/uxtheABmOjMOZlNEQAAC8wKzvSWFSAMA7wHcAAGAFJgUAACswKQAAWIFJAQDACkwKAABWYFIAALACkwIAgBWYFAAArMCkAABgBSYFACyl/v+US/7Ji60h94keHwDAi+a/O7PYU81/9Ya6GF+gP44JVMFvZ9sehmQHLsrviBTcTz21Fk82+b8fdtYqOCnWUU7ZgWFSsIzmfNsYDHPlrFVwUqwK4u/ATY2eNYfAQfAm5Tf74r2q+F9jGHU9Z73mR4/PiGS0muNHHRUtgyqcOkfMG3AojEkLUVJWTYRwdcEwPwpvBSF6fEaErw/dOWR/IZIcSOsAAPDla5Hfysv8rheP5z/ag6Fqc2xoAdHjMyI0aSKkyWzg9mCoaQSTgpV0J56vSana6pph0lgUe28xcl3V8mJVBNP8XMQJmYJljJqUukVdETbHVOW+DGcQLqDZSOYNU2Z0CJnHqapiThRwK9SE5y9SP0qmbvOs0DTpQaeKA0L0pesyZt7UV+Q7cP1ZaNJTZhI4EYnUMP0kvJWjpqSKyfT73JxhCpM2t1bKj/KSAKwB00/CWzmSvCzAXADkYEVIQIJKMG8AyMFykIAclcCkAIBRoAwAALACkwIAgBWYFAAArMCkAABgBSYFAAAr/wOF272JjXlAF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6" name="AutoShape 4" descr="data:image/png;base64,iVBORw0KGgoAAAANSUhEUgAAAcMAAADOCAIAAADNDf7jAAAUX0lEQVR4nO2d0Zotmw5G6/1f2rlY+8xPIxFJEPzj4nyzqxQRDGp2n7W/BAAAwMa3OwAAADiet0z6ubK7N1a6XbipswBM5ZUV4utQSqn5j8HtQ/mx6MK/z5ApADwXLo/aBbXy3JtrSqdukYnBPcJuhYxMizIwKQA8Pstj5TKTLP7fhxkWaFZYyJQKlQlmvUkTPXB1PiFTABgc1sZXYa+Tb64ZQH53XiR1Z+sTXOrJlK/cN1pdmbpfM8ID4Bo8Tfr7Uf6gri2qnuI0Olq5LgBKOkVIdbSSyo04HkuLfgEAcnxMmgh38AtPsoa7t2p7Tj06NU1aFyi2Fv4R4S0djjLlCwPwMkFNKpds0a5do3wNtSKpkJhz+kqTSuqkukwdtyFTAAqsS6K52KgfmQfru8KnapMKoib5/tItwAuIyszQVuGC5VjqvlcBcB8OJk2VzurP1IOKu7yS7Cblq8otOSREX5OO6kxSXhKSy3YFwH34vAhT0uGf1d2dfSblY6hb54XLPNgNoBvqkE8lJtVtDAAAn3fh34/FXUvNwluTTNrUStOP3aMrHzYVgCRUxclUV6B5LIVMAfjh4B1KFt0HdQW6JjUaPKd5ty5MFWNOuC4mHSqfZMkZkqm8aQDuZta7ML/MHE1a3LKblGmoaVImDGaPsWtIsYFJCndP2fmPkCkA/7BKZ/Ttlb+le9zrWFo/WP9YQ1XSlTIVgzza0UeSLDnCYylkCsAP5TIofOF7IOXL8L6zyNTFC92TbLOMsUV3nQllOql1AI5Db9JEH4uMB9JuMf5Yqj4ruRihzoz8QGps1LfCZp3NgYZMAVC+Bct/LG452qp7cag5u/3zwswe49XQbBiZ4mQKQIHDK3C9ruTPquEPevnyFn6Z4LUBqE/r3bvrwckUACF6kwoPhvK7o2HwF/M4u+1KCgiDX2NSF20JMyOUqXzfAuA+lF8mUqZwRHe8VcvUGE9RjDGpS8aEgpPUo2uruPj9ZSgGAC7AatL61jKo5upFXl+U1MNXy0eVm3ToWCqEMelQ/fJOCWWaMqvKwwDgdExHmBmOGKrQRabysCWCWGZS9V1dYYm4i15DpuAdoptULdPiFiVT30Ncfi6jwltj0tFW1CfTVOUZPgUPopFIUxOT1ozEpBKZfhlD9Q+FVDexxaTzkJxMUyvtK4IDYB8mkxZ33YIar5kqw797SpzIQJVXd0cunUnZFqa6uT00E8I8AsBNHGBSYeXUcu3K1BGquW6Q8m6OlhzC4nHIFLyM5lcTjE+3I5FpLr6heoaa7kZiaXRe8i0yra/DpOARhk1a+LT+vJ3mSbC+4kWzfnls8ru6kqPIlUdtFYxM7eEBEBOlSSXnr41Q6mQK6FoZOng6ajRCwoXdz/ebCGEDMINXTJrmLGnKGkzrwqr4kkESLtwzYFJwPcrV636+c4eJinlPl1Sre9xeQFFyAfymlZeBScHFjK3e30rYaFLhglwWleSwKdHoTSZNrRkCk4KLUZp0L/Lz4+xIfg0J33OZGoaakxe2YNm0YFLwFAOvtNNDGXzFFpbUPThKXfO5x8wfxuP/suQDsJ2xLwd/P04JZVA9Cu1OXclfxuiDk0KyN2f5aqI4lsKk4GJONelQebnjvha/W8WH5iPy+Ju1LWCG6GFS8DiiRcIsAMe1oTvNKU6myaw/L7Y0vcakzf1mqF0ADmLYpPUK6T4uDWXmmS7gMt4V0sYz6VC7ABzE8CIZNelYNKra1Et9EpPa8j3++5aHScHjSB3EfEvoGU14Bwmbm/F9CEwKQFjuN+mWNeze4t48e5kUMgW3cpVJu+t5JXt/Fyep07GwJPMwKbiYG74njYmjOCYd1R0L40wKHsf6uxrH392PFl5Qj7r1HHttLlFZqnX5TSBMCi4mlkkd+SoUjxdXFJXfoQ9dL4qMpd07HADzsP7R9VSTzvjaNLU8aNQuH8MF+uj2onkXJgXvMPyX+WntC/tGEXuhOxFPCkYHzqQA8AyY9LcMhsS68e1+S7suRAseJgWARzSzV5rU5XX43HfqsJHj7R4AhmNMOqQYrNgu7imSfJ+OcQG3IjVpLrIF3/pZZBr5WBcksBmRCE0aJAMA+KIx6XAbKpOubG4ZQVQyIwaYFLzM2Puy7liqWzzq33IEX6v5b/Bq19TX5wXgXi1zBSYFd7PCpIryauIvVIVNjO8EdW2KR7pPwaTgZZS/wxldEvb1Q9UQf3HWHjTG/NF4xEu22C3DXIFJwd0Mm1R9LDXCL8KNS1QnMsdoF1gVJgWAZ8Ckv8Xwu9IsMBvKFEwA8thmH+6Ktha0sgyYFLzM8DGKPxg6RKTluFV6XMA8MCkoeGq4x0zaPZZ2axgMbzi2szgxZgqYFOS8Ntb3mHRSzUAITApyXhtrzR8zMV9Hdh+fkdzXxiwmQpMujQnM5Kso7u4KbAuaP2xMwf6w9PQxu2MngElfQzLi76D5I+1kS5Nviq/RUMBeGEN6x6S39ouhOWMfzMMPq0m35257AF4ElKk8nmbJR0wacOAW0NTog3n4oTEpn7KV2bxs8EL1ZSiYrkkVdR7BZTNQTtHxZ/Pw42yTxqf+Gl7OrpjT+MKQFN7eKXeCDNYWQk3XCOhN+tEv+Detq64KqZLq5rr1LJi7dpPWmTllxOU8K5G612/mIUdp0sR+VSrPqWUA5o3c3v1WbtJJsdk1mh4w6bMaTfSvm97Mxj80PS9MmgwyVU/HGcO2S53NMOQlfWNWVPWySXdHsQeYtEZv0uaHuoykNoULXMYsiDpr1LuLS9P28nn8v88B8wx0dAf9QZQmrY+lzWKjdQq9Zh+zmAL1Qr1DKMpLDqSS2QIOojvoD2L6jrI4etRldAerrgUsY/b4eFPoXguo8oVJ+cLgLD6a3aHtRG/S+qDhu1NR4yQ8tNahAuYI6XUaTXj1ewA4tMZ0uKtlOhVmMyyG85qhnTFNjcuAf6S5h2GxgetxNil1HlG30mz0qWUZrbNCjSaYFLyEw+9tkkymLsvpjgXZPVwXB8Y4vaYiqQf39yM0Cl7ATW31B3eOW5NdRY7WMDtgSTCS69AoeA0Hk9bnJn79BPEChfy0aBflaFRpq5uodqHRN8H45rj9fXuiVxTzVJyRmCdBL+R71ezWmeu57sNmEriAIc7xNGkalOlQmRljdtaCb4a6Jn6JRotT8ylZBTqo89Oz+GSBefcUJppffr4rM8jx8yPoPkLVMy9OyXVqNwVXkg83Rjx5mTRVJ1NLcpuy0Ef2/xr2Drlcl4lNIP+4ezeFYUCjT1GPPsbds//FMjbK1LEeXQ1Dp0VJDerHRx80PptXIrmOVfQaM846pzPry8ffZ76kpKrRQbI/1Q2bQdeo5MGVOmYeKW4JxxpcQ3Nu2Lft05nS+UKmTIq7AyB0jV1nQ48YoULtxp+7fijmUWUP1ayIB5yLcIt9jYm/pih82i0sv+4VGzMnuld0bX1/T3PMBiC06ujm0WxUWE8zyOZ1cCuSObkynjhM7PaoIKiFOjskphiDsLCu8qJ+Js6hfjFhCB9hWpc3Dc6FH+uXZ8KKP0WkVmwz7zNGousLvsBnfqEe1VZdmHpWklIXoFEgn7oLgonGoj5TKpEb1tguHxITqiPq4L/Kp9/ft/Lmg/VnNUUlvpWDI5AP9JuzYkOHm36hdKAYFf7B+taQ8ihLTp06fHPynlpaz3/k2wVXMjTWD86Nzb3NVzslVqG8JF4rmlhpQy+aATPxG7vWzLO9WnAco2P92twI0dtaCkPPCusvFHDBSNdWbfaruXkIa64vUnfBxSiG+7UZEqWrwhOWpVrfmuNQ+5HvY+1f/npeIF2aQ8CjG+6n5kmgfjLLO2XLWFFJemD9Uz516XU+ChfnEDSxDPo7EyZWJ4XHJcYaRW3JVSjxqZNj7z40CtQ8tPR2B/AHyp5DNVC2fQ1mvxHmpB6OKYGCwNgH/ZGZs6eHzcw2M940Y1ES9sxhksMUk1QyI1oQHJdxf2H+LP3L/PozVUZYIdTZRLInyetBbp/FcfSvn0jr+pablC8AjEjOm11LQqPAd/Tvnk5LTXp3KkMhTHV9tMcwgX/MmAYXz6vVJl3WHEDCgYUZk+fiObn0e1K81y8GiQU65invVpmuNumVSYwMEg4UTJ02V3pgen9ygTYzeGVa44D0glFmT5grD1WLTJr/yBcA7iC9QM6a9Xjfql+x+RRX+AIAgI0sW5KXrf3pJp1aPwBAQq4tflUuW7OX/e5kZx/uyOBBIOFv8lXwJdfHtrLFSWzrwzUZPAjk/FlianRXozOASd8COX+W7orbtSTvUMFOk+5q+mXumLVgFMk3krsmxh3flgb6V/XAGi6YtWAIye+a9k6JC+bk2dEDHafPWiBH+Fv77VPi9JPpqXEDI+dOWaCGUlUQhQUJQ8epcQMjR89aoIMx6fpgmpw7LTf80cPiFgHFubMWOBJqDpz7jo+/wn0aDAeINgcOtcRqk65sDgDAE1NbMaPiwb+ZD8C7xFySJ77jb/gv4oFoHDdrgQuRB/04mS79d1/WtAVGOW7WAjvxR/ysabnOpGsaAmoOmrXAzhHDfUSQ/8A/6Qr+A8P0DqeM9UHH0kUmXdAKsHPKrAVGDhrlU2QaPT4wA2ZqHjFrgYWzhvjL2B0LR+jgwAz4qRl/ygIjxw0xTApW0N20i+u/H5uPHDFrgZpDxzd+2Pgv4h3P6BkzNylVGAN3JcFlxBM8+ImRnfIFx9F009s0aXNcMFLXc/QQB/fJdJOmw8cvOHxu5Zmn3vRNwYFI3DGaYWUyK6Z69wibgnP5Kuq7v8/deuTXwYncMZphj6UTTfr70PwMfGH2rW7aXU61IDI3DWJMmU6Jpnk+om65t/UmjDrVGm3WBk7kshEMOCdnmbS+MkOm1Ivtg9QZruGf4it3Dhes5bIRDLjq/UNhepgv9W4NlBoUFb6AzpXCvEWbtWCIK4cvmkyd4+iu2677mmWaZ6vf51AJXUbeZX736m5swuYeTPId3DpwoebklDOpsEBdkjpyUhej7UuLoY7qRRnFLaa5oUfAdu4etTi92xAEZVJhUmBSFxR5Q6pP5O5Ri2OAPRE0ZfpVNB+MkLULQBpfII5o5hGkg24RDPWHMSlTW5CUXQDS+Aj8grqGCL3bY9LUkill1fTG1roSYyYxFkdQr5pbRy2CHzxNOlr++/9v3usamib1CBOk5LGiMBzxaS6x+wbu18cbTKrrQ/EU9SVphA3nJlySiREJDnMWuWbgQonC4Q+z1dE3X/Dr2ijDAh1eORQOB4ZvPVSqgxzfvKh7Edqk3WVgCf37+/YBFuCY7e7E/Vp4tQ4ouqv19FHgO7ild/2/ouf3MWPcd4zrWSwzaa1OmHQNknPP0QPRNen63vUPFL/PVBlT83e9bhyBb6pHTwcY6NlIXhSKD8cheRNaFsx/jXL3Jh9IE0y6A/dUM9PDtyHQRbiUjn4XFHZwce9Ev0eat1SuN+n3DM2Ob8n53VAJz+8O1eYU1zqEMU+agVS1ovGYt1S+TNap551m699fF+ssAFxojixwpJnqusBQhR5xrUPewdFUGAMQffvZfHjF0nyP9He1fIEnejP4/O6uwG6FSnVRQF7b6CPbGY3WvXdM/kXffrafXIiuRSpyMIMPJp1Pvhzkt6jyxYcjGI12NC2S2poVSk+aU+MDF1CbFG51h8mhYkked9pQhMq4jy/ffFBqUubhZnvC4MAL8NMGE8YFmFT31B6T1lU32xNGBh6B2m6pSQkYmJXMlFe0ooxvE+qAhfkZUmf5rKT2bhkAME+8GN1+3tmlLN3sPkseNr1MOtQqeBbMBxfylQWTFhi7ySfKmEaY1AGkIiEJHhTnUMkqe2ol5pkprlO3qGJM5crYlI9dOn51p/j3rNHjw8U83n079TQTahQMwWTSNHzKx8wNB6TOdf5j3d+6sLwhW6QRubJTy+DnnuRBR9FQV5pN1/FT1TaDF17kuy8vP68emDQl2a9KmzOproSqmblyB/f1aCXNuYeULsOeapg0pewP65hOdSc6tcE2t+6bsveP+3q0Eph0LziTejL0GiK5ktdZ+NQaazyu7NQaPprdob0CtZPJh2Di32cdB6PRrjeppBenUabk6VzZqdkU0oRGN2LcyWDS/6B0yVwXPl5f9Ig3HFj8CroTDCldjHobw9v9f1AnSuF1oTTvy9uPW/s1FX6CXTxb7gMmTal3IKW82Z3uMCnowpt0fTxAB0yaEvt9M//+hRn/A3kALwOTAin8zoEpAV5Gb1LfOF4mTjL5SOpzem5PmBS8jI9JmQWmrt+3wqLy+se6FUoc7qxsS4E8PK8BAuA4TG/319PsqWv+T4JK0e/uxtheABmOjMOZlNEQAAC8wKzvSWFSAMA7wHcAAGAFJgUAACswKQAAWIFJAQDACkwKAABWYFIAALACkwIAgBWYFAAArMCkAABgBSYFACyl/v+US/7Ji60h94keHwDAi+a/O7PYU81/9Ya6GF+gP44JVMFvZ9sehmQHLsrviBTcTz21Fk82+b8fdtYqOCnWUU7ZgWFSsIzmfNsYDHPlrFVwUqwK4u/ATY2eNYfAQfAm5Tf74r2q+F9jGHU9Z73mR4/PiGS0muNHHRUtgyqcOkfMG3AojEkLUVJWTYRwdcEwPwpvBSF6fEaErw/dOWR/IZIcSOsAAPDla5Hfysv8rheP5z/ag6Fqc2xoAdHjMyI0aSKkyWzg9mCoaQSTgpV0J56vSana6pph0lgUe28xcl3V8mJVBNP8XMQJmYJljJqUukVdETbHVOW+DGcQLqDZSOYNU2Z0CJnHqapiThRwK9SE5y9SP0qmbvOs0DTpQaeKA0L0pesyZt7UV+Q7cP1ZaNJTZhI4EYnUMP0kvJWjpqSKyfT73JxhCpM2t1bKj/KSAKwB00/CWzmSvCzAXADkYEVIQIJKMG8AyMFykIAclcCkAIBRoAwAALACkwIAgBWYFAAArMCkAABgBSYFAAAr/wOF272JjXlAF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8" name="AutoShape 6" descr="data:image/png;base64,iVBORw0KGgoAAAANSUhEUgAAAcMAAADOCAIAAADNDf7jAAAUX0lEQVR4nO2d0Zotmw5G6/1f2rlY+8xPIxFJEPzj4nyzqxQRDGp2n7W/BAAAwMa3OwAAADiet0z6ubK7N1a6XbipswBM5ZUV4utQSqn5j8HtQ/mx6MK/z5ApADwXLo/aBbXy3JtrSqdukYnBPcJuhYxMizIwKQA8Pstj5TKTLP7fhxkWaFZYyJQKlQlmvUkTPXB1PiFTABgc1sZXYa+Tb64ZQH53XiR1Z+sTXOrJlK/cN1pdmbpfM8ID4Bo8Tfr7Uf6gri2qnuI0Olq5LgBKOkVIdbSSyo04HkuLfgEAcnxMmgh38AtPsoa7t2p7Tj06NU1aFyi2Fv4R4S0djjLlCwPwMkFNKpds0a5do3wNtSKpkJhz+kqTSuqkukwdtyFTAAqsS6K52KgfmQfru8KnapMKoib5/tItwAuIyszQVuGC5VjqvlcBcB8OJk2VzurP1IOKu7yS7Cblq8otOSREX5OO6kxSXhKSy3YFwH34vAhT0uGf1d2dfSblY6hb54XLPNgNoBvqkE8lJtVtDAAAn3fh34/FXUvNwluTTNrUStOP3aMrHzYVgCRUxclUV6B5LIVMAfjh4B1KFt0HdQW6JjUaPKd5ty5MFWNOuC4mHSqfZMkZkqm8aQDuZta7ML/MHE1a3LKblGmoaVImDGaPsWtIsYFJCndP2fmPkCkA/7BKZ/Ttlb+le9zrWFo/WP9YQ1XSlTIVgzza0UeSLDnCYylkCsAP5TIofOF7IOXL8L6zyNTFC92TbLOMsUV3nQllOql1AI5Db9JEH4uMB9JuMf5Yqj4ruRihzoz8QGps1LfCZp3NgYZMAVC+Bct/LG452qp7cag5u/3zwswe49XQbBiZ4mQKQIHDK3C9ruTPquEPevnyFn6Z4LUBqE/r3bvrwckUACF6kwoPhvK7o2HwF/M4u+1KCgiDX2NSF20JMyOUqXzfAuA+lF8mUqZwRHe8VcvUGE9RjDGpS8aEgpPUo2uruPj9ZSgGAC7AatL61jKo5upFXl+U1MNXy0eVm3ToWCqEMelQ/fJOCWWaMqvKwwDgdExHmBmOGKrQRabysCWCWGZS9V1dYYm4i15DpuAdoptULdPiFiVT30Ncfi6jwltj0tFW1CfTVOUZPgUPopFIUxOT1ozEpBKZfhlD9Q+FVDexxaTzkJxMUyvtK4IDYB8mkxZ33YIar5kqw797SpzIQJVXd0cunUnZFqa6uT00E8I8AsBNHGBSYeXUcu3K1BGquW6Q8m6OlhzC4nHIFLyM5lcTjE+3I5FpLr6heoaa7kZiaXRe8i0yra/DpOARhk1a+LT+vJ3mSbC+4kWzfnls8ru6kqPIlUdtFYxM7eEBEBOlSSXnr41Q6mQK6FoZOng6ajRCwoXdz/ebCGEDMINXTJrmLGnKGkzrwqr4kkESLtwzYFJwPcrV636+c4eJinlPl1Sre9xeQFFyAfymlZeBScHFjK3e30rYaFLhglwWleSwKdHoTSZNrRkCk4KLUZp0L/Lz4+xIfg0J33OZGoaakxe2YNm0YFLwFAOvtNNDGXzFFpbUPThKXfO5x8wfxuP/suQDsJ2xLwd/P04JZVA9Cu1OXclfxuiDk0KyN2f5aqI4lsKk4GJONelQebnjvha/W8WH5iPy+Ju1LWCG6GFS8DiiRcIsAMe1oTvNKU6myaw/L7Y0vcakzf1mqF0ADmLYpPUK6T4uDWXmmS7gMt4V0sYz6VC7ABzE8CIZNelYNKra1Et9EpPa8j3++5aHScHjSB3EfEvoGU14Bwmbm/F9CEwKQFjuN+mWNeze4t48e5kUMgW3cpVJu+t5JXt/Fyep07GwJPMwKbiYG74njYmjOCYd1R0L40wKHsf6uxrH392PFl5Qj7r1HHttLlFZqnX5TSBMCi4mlkkd+SoUjxdXFJXfoQ9dL4qMpd07HADzsP7R9VSTzvjaNLU8aNQuH8MF+uj2onkXJgXvMPyX+WntC/tGEXuhOxFPCkYHzqQA8AyY9LcMhsS68e1+S7suRAseJgWARzSzV5rU5XX43HfqsJHj7R4AhmNMOqQYrNgu7imSfJ+OcQG3IjVpLrIF3/pZZBr5WBcksBmRCE0aJAMA+KIx6XAbKpOubG4ZQVQyIwaYFLzM2Puy7liqWzzq33IEX6v5b/Bq19TX5wXgXi1zBSYFd7PCpIryauIvVIVNjO8EdW2KR7pPwaTgZZS/wxldEvb1Q9UQf3HWHjTG/NF4xEu22C3DXIFJwd0Mm1R9LDXCL8KNS1QnMsdoF1gVJgWAZ8Ckv8Xwu9IsMBvKFEwA8thmH+6Ktha0sgyYFLzM8DGKPxg6RKTluFV6XMA8MCkoeGq4x0zaPZZ2axgMbzi2szgxZgqYFOS8Ntb3mHRSzUAITApyXhtrzR8zMV9Hdh+fkdzXxiwmQpMujQnM5Kso7u4KbAuaP2xMwf6w9PQxu2MngElfQzLi76D5I+1kS5Nviq/RUMBeGEN6x6S39ouhOWMfzMMPq0m35257AF4ElKk8nmbJR0wacOAW0NTog3n4oTEpn7KV2bxs8EL1ZSiYrkkVdR7BZTNQTtHxZ/Pw42yTxqf+Gl7OrpjT+MKQFN7eKXeCDNYWQk3XCOhN+tEv+Detq64KqZLq5rr1LJi7dpPWmTllxOU8K5G612/mIUdp0sR+VSrPqWUA5o3c3v1WbtJJsdk1mh4w6bMaTfSvm97Mxj80PS9MmgwyVU/HGcO2S53NMOQlfWNWVPWySXdHsQeYtEZv0uaHuoykNoULXMYsiDpr1LuLS9P28nn8v88B8wx0dAf9QZQmrY+lzWKjdQq9Zh+zmAL1Qr1DKMpLDqSS2QIOojvoD2L6jrI4etRldAerrgUsY/b4eFPoXguo8oVJ+cLgLD6a3aHtRG/S+qDhu1NR4yQ8tNahAuYI6XUaTXj1ewA4tMZ0uKtlOhVmMyyG85qhnTFNjcuAf6S5h2GxgetxNil1HlG30mz0qWUZrbNCjSaYFLyEw+9tkkymLsvpjgXZPVwXB8Y4vaYiqQf39yM0Cl7ATW31B3eOW5NdRY7WMDtgSTCS69AoeA0Hk9bnJn79BPEChfy0aBflaFRpq5uodqHRN8H45rj9fXuiVxTzVJyRmCdBL+R71ezWmeu57sNmEriAIc7xNGkalOlQmRljdtaCb4a6Jn6JRotT8ylZBTqo89Oz+GSBefcUJppffr4rM8jx8yPoPkLVMy9OyXVqNwVXkg83Rjx5mTRVJ1NLcpuy0Ef2/xr2Drlcl4lNIP+4ezeFYUCjT1GPPsbds//FMjbK1LEeXQ1Dp0VJDerHRx80PptXIrmOVfQaM846pzPry8ffZ76kpKrRQbI/1Q2bQdeo5MGVOmYeKW4JxxpcQ3Nu2Lft05nS+UKmTIq7AyB0jV1nQ48YoULtxp+7fijmUWUP1ayIB5yLcIt9jYm/pih82i0sv+4VGzMnuld0bX1/T3PMBiC06ujm0WxUWE8zyOZ1cCuSObkynjhM7PaoIKiFOjskphiDsLCu8qJ+Js6hfjFhCB9hWpc3Dc6FH+uXZ8KKP0WkVmwz7zNGousLvsBnfqEe1VZdmHpWklIXoFEgn7oLgonGoj5TKpEb1tguHxITqiPq4L/Kp9/ft/Lmg/VnNUUlvpWDI5AP9JuzYkOHm36hdKAYFf7B+taQ8ihLTp06fHPynlpaz3/k2wVXMjTWD86Nzb3NVzslVqG8JF4rmlhpQy+aATPxG7vWzLO9WnAco2P92twI0dtaCkPPCusvFHDBSNdWbfaruXkIa64vUnfBxSiG+7UZEqWrwhOWpVrfmuNQ+5HvY+1f/npeIF2aQ8CjG+6n5kmgfjLLO2XLWFFJemD9Uz516XU+ChfnEDSxDPo7EyZWJ4XHJcYaRW3JVSjxqZNj7z40CtQ8tPR2B/AHyp5DNVC2fQ1mvxHmpB6OKYGCwNgH/ZGZs6eHzcw2M940Y1ES9sxhksMUk1QyI1oQHJdxf2H+LP3L/PozVUZYIdTZRLInyetBbp/FcfSvn0jr+pablC8AjEjOm11LQqPAd/Tvnk5LTXp3KkMhTHV9tMcwgX/MmAYXz6vVJl3WHEDCgYUZk+fiObn0e1K81y8GiQU65invVpmuNumVSYwMEg4UTJ02V3pgen9ygTYzeGVa44D0glFmT5grD1WLTJr/yBcA7iC9QM6a9Xjfql+x+RRX+AIAgI0sW5KXrf3pJp1aPwBAQq4tflUuW7OX/e5kZx/uyOBBIOFv8lXwJdfHtrLFSWzrwzUZPAjk/FlianRXozOASd8COX+W7orbtSTvUMFOk+5q+mXumLVgFMk3krsmxh3flgb6V/XAGi6YtWAIye+a9k6JC+bk2dEDHafPWiBH+Fv77VPi9JPpqXEDI+dOWaCGUlUQhQUJQ8epcQMjR89aoIMx6fpgmpw7LTf80cPiFgHFubMWOBJqDpz7jo+/wn0aDAeINgcOtcRqk65sDgDAE1NbMaPiwb+ZD8C7xFySJ77jb/gv4oFoHDdrgQuRB/04mS79d1/WtAVGOW7WAjvxR/ysabnOpGsaAmoOmrXAzhHDfUSQ/8A/6Qr+A8P0DqeM9UHH0kUmXdAKsHPKrAVGDhrlU2QaPT4wA2ZqHjFrgYWzhvjL2B0LR+jgwAz4qRl/ygIjxw0xTApW0N20i+u/H5uPHDFrgZpDxzd+2Pgv4h3P6BkzNylVGAN3JcFlxBM8+ImRnfIFx9F009s0aXNcMFLXc/QQB/fJdJOmw8cvOHxu5Zmn3vRNwYFI3DGaYWUyK6Z69wibgnP5Kuq7v8/deuTXwYncMZphj6UTTfr70PwMfGH2rW7aXU61IDI3DWJMmU6Jpnk+om65t/UmjDrVGm3WBk7kshEMOCdnmbS+MkOm1Ivtg9QZruGf4it3Dhes5bIRDLjq/UNhepgv9W4NlBoUFb6AzpXCvEWbtWCIK4cvmkyd4+iu2677mmWaZ6vf51AJXUbeZX736m5swuYeTPId3DpwoebklDOpsEBdkjpyUhej7UuLoY7qRRnFLaa5oUfAdu4etTi92xAEZVJhUmBSFxR5Q6pP5O5Ri2OAPRE0ZfpVNB+MkLULQBpfII5o5hGkg24RDPWHMSlTW5CUXQDS+Aj8grqGCL3bY9LUkill1fTG1roSYyYxFkdQr5pbRy2CHzxNOlr++/9v3usamib1CBOk5LGiMBzxaS6x+wbu18cbTKrrQ/EU9SVphA3nJlySiREJDnMWuWbgQonC4Q+z1dE3X/Dr2ijDAh1eORQOB4ZvPVSqgxzfvKh7Edqk3WVgCf37+/YBFuCY7e7E/Vp4tQ4ouqv19FHgO7ild/2/ouf3MWPcd4zrWSwzaa1OmHQNknPP0QPRNen63vUPFL/PVBlT83e9bhyBb6pHTwcY6NlIXhSKD8cheRNaFsx/jXL3Jh9IE0y6A/dUM9PDtyHQRbiUjn4XFHZwce9Ev0eat1SuN+n3DM2Ob8n53VAJz+8O1eYU1zqEMU+agVS1ovGYt1S+TNap551m699fF+ssAFxojixwpJnqusBQhR5xrUPewdFUGAMQffvZfHjF0nyP9He1fIEnejP4/O6uwG6FSnVRQF7b6CPbGY3WvXdM/kXffrafXIiuRSpyMIMPJp1Pvhzkt6jyxYcjGI12NC2S2poVSk+aU+MDF1CbFG51h8mhYkked9pQhMq4jy/ffFBqUubhZnvC4MAL8NMGE8YFmFT31B6T1lU32xNGBh6B2m6pSQkYmJXMlFe0ooxvE+qAhfkZUmf5rKT2bhkAME+8GN1+3tmlLN3sPkseNr1MOtQqeBbMBxfylQWTFhi7ySfKmEaY1AGkIiEJHhTnUMkqe2ol5pkprlO3qGJM5crYlI9dOn51p/j3rNHjw8U83n079TQTahQMwWTSNHzKx8wNB6TOdf5j3d+6sLwhW6QRubJTy+DnnuRBR9FQV5pN1/FT1TaDF17kuy8vP68emDQl2a9KmzOproSqmblyB/f1aCXNuYeULsOeapg0pewP65hOdSc6tcE2t+6bsveP+3q0Eph0LziTejL0GiK5ktdZ+NQaazyu7NQaPprdob0CtZPJh2Di32cdB6PRrjeppBenUabk6VzZqdkU0oRGN2LcyWDS/6B0yVwXPl5f9Ig3HFj8CroTDCldjHobw9v9f1AnSuF1oTTvy9uPW/s1FX6CXTxb7gMmTal3IKW82Z3uMCnowpt0fTxAB0yaEvt9M//+hRn/A3kALwOTAin8zoEpAV5Gb1LfOF4mTjL5SOpzem5PmBS8jI9JmQWmrt+3wqLy+se6FUoc7qxsS4E8PK8BAuA4TG/319PsqWv+T4JK0e/uxtheABmOjMOZlNEQAAC8wKzvSWFSAMA7wHcAAGAFJgUAACswKQAAWIFJAQDACkwKAABWYFIAALACkwIAgBWYFAAArMCkAABgBSYFACyl/v+US/7Ji60h94keHwDAi+a/O7PYU81/9Ya6GF+gP44JVMFvZ9sehmQHLsrviBTcTz21Fk82+b8fdtYqOCnWUU7ZgWFSsIzmfNsYDHPlrFVwUqwK4u/ATY2eNYfAQfAm5Tf74r2q+F9jGHU9Z73mR4/PiGS0muNHHRUtgyqcOkfMG3AojEkLUVJWTYRwdcEwPwpvBSF6fEaErw/dOWR/IZIcSOsAAPDla5Hfysv8rheP5z/ag6Fqc2xoAdHjMyI0aSKkyWzg9mCoaQSTgpV0J56vSana6pph0lgUe28xcl3V8mJVBNP8XMQJmYJljJqUukVdETbHVOW+DGcQLqDZSOYNU2Z0CJnHqapiThRwK9SE5y9SP0qmbvOs0DTpQaeKA0L0pesyZt7UV+Q7cP1ZaNJTZhI4EYnUMP0kvJWjpqSKyfT73JxhCpM2t1bKj/KSAKwB00/CWzmSvCzAXADkYEVIQIJKMG8AyMFykIAclcCkAIBRoAwAALACkwIAgBWYFAAArMCkAABgBSYFAAAr/wOF272JjXlAF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0" name="AutoShape 8" descr="data:image/png;base64,iVBORw0KGgoAAAANSUhEUgAAAcMAAADOCAIAAADNDf7jAAAUX0lEQVR4nO2d0Zotmw5G6/1f2rlY+8xPIxFJEPzj4nyzqxQRDGp2n7W/BAAAwMa3OwAAADiet0z6ubK7N1a6XbipswBM5ZUV4utQSqn5j8HtQ/mx6MK/z5ApADwXLo/aBbXy3JtrSqdukYnBPcJuhYxMizIwKQA8Pstj5TKTLP7fhxkWaFZYyJQKlQlmvUkTPXB1PiFTABgc1sZXYa+Tb64ZQH53XiR1Z+sTXOrJlK/cN1pdmbpfM8ID4Bo8Tfr7Uf6gri2qnuI0Olq5LgBKOkVIdbSSyo04HkuLfgEAcnxMmgh38AtPsoa7t2p7Tj06NU1aFyi2Fv4R4S0djjLlCwPwMkFNKpds0a5do3wNtSKpkJhz+kqTSuqkukwdtyFTAAqsS6K52KgfmQfru8KnapMKoib5/tItwAuIyszQVuGC5VjqvlcBcB8OJk2VzurP1IOKu7yS7Cblq8otOSREX5OO6kxSXhKSy3YFwH34vAhT0uGf1d2dfSblY6hb54XLPNgNoBvqkE8lJtVtDAAAn3fh34/FXUvNwluTTNrUStOP3aMrHzYVgCRUxclUV6B5LIVMAfjh4B1KFt0HdQW6JjUaPKd5ty5MFWNOuC4mHSqfZMkZkqm8aQDuZta7ML/MHE1a3LKblGmoaVImDGaPsWtIsYFJCndP2fmPkCkA/7BKZ/Ttlb+le9zrWFo/WP9YQ1XSlTIVgzza0UeSLDnCYylkCsAP5TIofOF7IOXL8L6zyNTFC92TbLOMsUV3nQllOql1AI5Db9JEH4uMB9JuMf5Yqj4ruRihzoz8QGps1LfCZp3NgYZMAVC+Bct/LG452qp7cag5u/3zwswe49XQbBiZ4mQKQIHDK3C9ruTPquEPevnyFn6Z4LUBqE/r3bvrwckUACF6kwoPhvK7o2HwF/M4u+1KCgiDX2NSF20JMyOUqXzfAuA+lF8mUqZwRHe8VcvUGE9RjDGpS8aEgpPUo2uruPj9ZSgGAC7AatL61jKo5upFXl+U1MNXy0eVm3ToWCqEMelQ/fJOCWWaMqvKwwDgdExHmBmOGKrQRabysCWCWGZS9V1dYYm4i15DpuAdoptULdPiFiVT30Ncfi6jwltj0tFW1CfTVOUZPgUPopFIUxOT1ozEpBKZfhlD9Q+FVDexxaTzkJxMUyvtK4IDYB8mkxZ33YIar5kqw797SpzIQJVXd0cunUnZFqa6uT00E8I8AsBNHGBSYeXUcu3K1BGquW6Q8m6OlhzC4nHIFLyM5lcTjE+3I5FpLr6heoaa7kZiaXRe8i0yra/DpOARhk1a+LT+vJ3mSbC+4kWzfnls8ru6kqPIlUdtFYxM7eEBEBOlSSXnr41Q6mQK6FoZOng6ajRCwoXdz/ebCGEDMINXTJrmLGnKGkzrwqr4kkESLtwzYFJwPcrV636+c4eJinlPl1Sre9xeQFFyAfymlZeBScHFjK3e30rYaFLhglwWleSwKdHoTSZNrRkCk4KLUZp0L/Lz4+xIfg0J33OZGoaakxe2YNm0YFLwFAOvtNNDGXzFFpbUPThKXfO5x8wfxuP/suQDsJ2xLwd/P04JZVA9Cu1OXclfxuiDk0KyN2f5aqI4lsKk4GJONelQebnjvha/W8WH5iPy+Ju1LWCG6GFS8DiiRcIsAMe1oTvNKU6myaw/L7Y0vcakzf1mqF0ADmLYpPUK6T4uDWXmmS7gMt4V0sYz6VC7ABzE8CIZNelYNKra1Et9EpPa8j3++5aHScHjSB3EfEvoGU14Bwmbm/F9CEwKQFjuN+mWNeze4t48e5kUMgW3cpVJu+t5JXt/Fyep07GwJPMwKbiYG74njYmjOCYd1R0L40wKHsf6uxrH392PFl5Qj7r1HHttLlFZqnX5TSBMCi4mlkkd+SoUjxdXFJXfoQ9dL4qMpd07HADzsP7R9VSTzvjaNLU8aNQuH8MF+uj2onkXJgXvMPyX+WntC/tGEXuhOxFPCkYHzqQA8AyY9LcMhsS68e1+S7suRAseJgWARzSzV5rU5XX43HfqsJHj7R4AhmNMOqQYrNgu7imSfJ+OcQG3IjVpLrIF3/pZZBr5WBcksBmRCE0aJAMA+KIx6XAbKpOubG4ZQVQyIwaYFLzM2Puy7liqWzzq33IEX6v5b/Bq19TX5wXgXi1zBSYFd7PCpIryauIvVIVNjO8EdW2KR7pPwaTgZZS/wxldEvb1Q9UQf3HWHjTG/NF4xEu22C3DXIFJwd0Mm1R9LDXCL8KNS1QnMsdoF1gVJgWAZ8Ckv8Xwu9IsMBvKFEwA8thmH+6Ktha0sgyYFLzM8DGKPxg6RKTluFV6XMA8MCkoeGq4x0zaPZZ2axgMbzi2szgxZgqYFOS8Ntb3mHRSzUAITApyXhtrzR8zMV9Hdh+fkdzXxiwmQpMujQnM5Kso7u4KbAuaP2xMwf6w9PQxu2MngElfQzLi76D5I+1kS5Nviq/RUMBeGEN6x6S39ouhOWMfzMMPq0m35257AF4ElKk8nmbJR0wacOAW0NTog3n4oTEpn7KV2bxs8EL1ZSiYrkkVdR7BZTNQTtHxZ/Pw42yTxqf+Gl7OrpjT+MKQFN7eKXeCDNYWQk3XCOhN+tEv+Detq64KqZLq5rr1LJi7dpPWmTllxOU8K5G612/mIUdp0sR+VSrPqWUA5o3c3v1WbtJJsdk1mh4w6bMaTfSvm97Mxj80PS9MmgwyVU/HGcO2S53NMOQlfWNWVPWySXdHsQeYtEZv0uaHuoykNoULXMYsiDpr1LuLS9P28nn8v88B8wx0dAf9QZQmrY+lzWKjdQq9Zh+zmAL1Qr1DKMpLDqSS2QIOojvoD2L6jrI4etRldAerrgUsY/b4eFPoXguo8oVJ+cLgLD6a3aHtRG/S+qDhu1NR4yQ8tNahAuYI6XUaTXj1ewA4tMZ0uKtlOhVmMyyG85qhnTFNjcuAf6S5h2GxgetxNil1HlG30mz0qWUZrbNCjSaYFLyEw+9tkkymLsvpjgXZPVwXB8Y4vaYiqQf39yM0Cl7ATW31B3eOW5NdRY7WMDtgSTCS69AoeA0Hk9bnJn79BPEChfy0aBflaFRpq5uodqHRN8H45rj9fXuiVxTzVJyRmCdBL+R71ezWmeu57sNmEriAIc7xNGkalOlQmRljdtaCb4a6Jn6JRotT8ylZBTqo89Oz+GSBefcUJppffr4rM8jx8yPoPkLVMy9OyXVqNwVXkg83Rjx5mTRVJ1NLcpuy0Ef2/xr2Drlcl4lNIP+4ezeFYUCjT1GPPsbds//FMjbK1LEeXQ1Dp0VJDerHRx80PptXIrmOVfQaM846pzPry8ffZ76kpKrRQbI/1Q2bQdeo5MGVOmYeKW4JxxpcQ3Nu2Lft05nS+UKmTIq7AyB0jV1nQ48YoULtxp+7fijmUWUP1ayIB5yLcIt9jYm/pih82i0sv+4VGzMnuld0bX1/T3PMBiC06ujm0WxUWE8zyOZ1cCuSObkynjhM7PaoIKiFOjskphiDsLCu8qJ+Js6hfjFhCB9hWpc3Dc6FH+uXZ8KKP0WkVmwz7zNGousLvsBnfqEe1VZdmHpWklIXoFEgn7oLgonGoj5TKpEb1tguHxITqiPq4L/Kp9/ft/Lmg/VnNUUlvpWDI5AP9JuzYkOHm36hdKAYFf7B+taQ8ihLTp06fHPynlpaz3/k2wVXMjTWD86Nzb3NVzslVqG8JF4rmlhpQy+aATPxG7vWzLO9WnAco2P92twI0dtaCkPPCusvFHDBSNdWbfaruXkIa64vUnfBxSiG+7UZEqWrwhOWpVrfmuNQ+5HvY+1f/npeIF2aQ8CjG+6n5kmgfjLLO2XLWFFJemD9Uz516XU+ChfnEDSxDPo7EyZWJ4XHJcYaRW3JVSjxqZNj7z40CtQ8tPR2B/AHyp5DNVC2fQ1mvxHmpB6OKYGCwNgH/ZGZs6eHzcw2M940Y1ES9sxhksMUk1QyI1oQHJdxf2H+LP3L/PozVUZYIdTZRLInyetBbp/FcfSvn0jr+pablC8AjEjOm11LQqPAd/Tvnk5LTXp3KkMhTHV9tMcwgX/MmAYXz6vVJl3WHEDCgYUZk+fiObn0e1K81y8GiQU65invVpmuNumVSYwMEg4UTJ02V3pgen9ygTYzeGVa44D0glFmT5grD1WLTJr/yBcA7iC9QM6a9Xjfql+x+RRX+AIAgI0sW5KXrf3pJp1aPwBAQq4tflUuW7OX/e5kZx/uyOBBIOFv8lXwJdfHtrLFSWzrwzUZPAjk/FlianRXozOASd8COX+W7orbtSTvUMFOk+5q+mXumLVgFMk3krsmxh3flgb6V/XAGi6YtWAIye+a9k6JC+bk2dEDHafPWiBH+Fv77VPi9JPpqXEDI+dOWaCGUlUQhQUJQ8epcQMjR89aoIMx6fpgmpw7LTf80cPiFgHFubMWOBJqDpz7jo+/wn0aDAeINgcOtcRqk65sDgDAE1NbMaPiwb+ZD8C7xFySJ77jb/gv4oFoHDdrgQuRB/04mS79d1/WtAVGOW7WAjvxR/ysabnOpGsaAmoOmrXAzhHDfUSQ/8A/6Qr+A8P0DqeM9UHH0kUmXdAKsHPKrAVGDhrlU2QaPT4wA2ZqHjFrgYWzhvjL2B0LR+jgwAz4qRl/ygIjxw0xTApW0N20i+u/H5uPHDFrgZpDxzd+2Pgv4h3P6BkzNylVGAN3JcFlxBM8+ImRnfIFx9F009s0aXNcMFLXc/QQB/fJdJOmw8cvOHxu5Zmn3vRNwYFI3DGaYWUyK6Z69wibgnP5Kuq7v8/deuTXwYncMZphj6UTTfr70PwMfGH2rW7aXU61IDI3DWJMmU6Jpnk+om65t/UmjDrVGm3WBk7kshEMOCdnmbS+MkOm1Ivtg9QZruGf4it3Dhes5bIRDLjq/UNhepgv9W4NlBoUFb6AzpXCvEWbtWCIK4cvmkyd4+iu2677mmWaZ6vf51AJXUbeZX736m5swuYeTPId3DpwoebklDOpsEBdkjpyUhej7UuLoY7qRRnFLaa5oUfAdu4etTi92xAEZVJhUmBSFxR5Q6pP5O5Ri2OAPRE0ZfpVNB+MkLULQBpfII5o5hGkg24RDPWHMSlTW5CUXQDS+Aj8grqGCL3bY9LUkill1fTG1roSYyYxFkdQr5pbRy2CHzxNOlr++/9v3usamib1CBOk5LGiMBzxaS6x+wbu18cbTKrrQ/EU9SVphA3nJlySiREJDnMWuWbgQonC4Q+z1dE3X/Dr2ijDAh1eORQOB4ZvPVSqgxzfvKh7Edqk3WVgCf37+/YBFuCY7e7E/Vp4tQ4ouqv19FHgO7ild/2/ouf3MWPcd4zrWSwzaa1OmHQNknPP0QPRNen63vUPFL/PVBlT83e9bhyBb6pHTwcY6NlIXhSKD8cheRNaFsx/jXL3Jh9IE0y6A/dUM9PDtyHQRbiUjn4XFHZwce9Ev0eat1SuN+n3DM2Ob8n53VAJz+8O1eYU1zqEMU+agVS1ovGYt1S+TNap551m699fF+ssAFxojixwpJnqusBQhR5xrUPewdFUGAMQffvZfHjF0nyP9He1fIEnejP4/O6uwG6FSnVRQF7b6CPbGY3WvXdM/kXffrafXIiuRSpyMIMPJp1Pvhzkt6jyxYcjGI12NC2S2poVSk+aU+MDF1CbFG51h8mhYkked9pQhMq4jy/ffFBqUubhZnvC4MAL8NMGE8YFmFT31B6T1lU32xNGBh6B2m6pSQkYmJXMlFe0ooxvE+qAhfkZUmf5rKT2bhkAME+8GN1+3tmlLN3sPkseNr1MOtQqeBbMBxfylQWTFhi7ySfKmEaY1AGkIiEJHhTnUMkqe2ol5pkprlO3qGJM5crYlI9dOn51p/j3rNHjw8U83n079TQTahQMwWTSNHzKx8wNB6TOdf5j3d+6sLwhW6QRubJTy+DnnuRBR9FQV5pN1/FT1TaDF17kuy8vP68emDQl2a9KmzOproSqmblyB/f1aCXNuYeULsOeapg0pewP65hOdSc6tcE2t+6bsveP+3q0Eph0LziTejL0GiK5ktdZ+NQaazyu7NQaPprdob0CtZPJh2Di32cdB6PRrjeppBenUabk6VzZqdkU0oRGN2LcyWDS/6B0yVwXPl5f9Ig3HFj8CroTDCldjHobw9v9f1AnSuF1oTTvy9uPW/s1FX6CXTxb7gMmTal3IKW82Z3uMCnowpt0fTxAB0yaEvt9M//+hRn/A3kALwOTAin8zoEpAV5Gb1LfOF4mTjL5SOpzem5PmBS8jI9JmQWmrt+3wqLy+se6FUoc7qxsS4E8PK8BAuA4TG/319PsqWv+T4JK0e/uxtheABmOjMOZlNEQAAC8wKzvSWFSAMA7wHcAAGAFJgUAACswKQAAWIFJAQDACkwKAABWYFIAALACkwIAgBWYFAAArMCkAABgBSYFACyl/v+US/7Ji60h94keHwDAi+a/O7PYU81/9Ya6GF+gP44JVMFvZ9sehmQHLsrviBTcTz21Fk82+b8fdtYqOCnWUU7ZgWFSsIzmfNsYDHPlrFVwUqwK4u/ATY2eNYfAQfAm5Tf74r2q+F9jGHU9Z73mR4/PiGS0muNHHRUtgyqcOkfMG3AojEkLUVJWTYRwdcEwPwpvBSF6fEaErw/dOWR/IZIcSOsAAPDla5Hfysv8rheP5z/ag6Fqc2xoAdHjMyI0aSKkyWzg9mCoaQSTgpV0J56vSana6pph0lgUe28xcl3V8mJVBNP8XMQJmYJljJqUukVdETbHVOW+DGcQLqDZSOYNU2Z0CJnHqapiThRwK9SE5y9SP0qmbvOs0DTpQaeKA0L0pesyZt7UV+Q7cP1ZaNJTZhI4EYnUMP0kvJWjpqSKyfT73JxhCpM2t1bKj/KSAKwB00/CWzmSvCzAXADkYEVIQIJKMG8AyMFykIAclcCkAIBRoAwAALACkwIAgBWYFAAArMCkAABgBSYFAAAr/wOF272JjXlAF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2" name="AutoShape 10" descr="data:image/png;base64,iVBORw0KGgoAAAANSUhEUgAAAcMAAADOCAIAAADNDf7jAAAUX0lEQVR4nO2d0Zotmw5G6/1f2rlY+8xPIxFJEPzj4nyzqxQRDGp2n7W/BAAAwMa3OwAAADiet0z6ubK7N1a6XbipswBM5ZUV4utQSqn5j8HtQ/mx6MK/z5ApADwXLo/aBbXy3JtrSqdukYnBPcJuhYxMizIwKQA8Pstj5TKTLP7fhxkWaFZYyJQKlQlmvUkTPXB1PiFTABgc1sZXYa+Tb64ZQH53XiR1Z+sTXOrJlK/cN1pdmbpfM8ID4Bo8Tfr7Uf6gri2qnuI0Olq5LgBKOkVIdbSSyo04HkuLfgEAcnxMmgh38AtPsoa7t2p7Tj06NU1aFyi2Fv4R4S0djjLlCwPwMkFNKpds0a5do3wNtSKpkJhz+kqTSuqkukwdtyFTAAqsS6K52KgfmQfru8KnapMKoib5/tItwAuIyszQVuGC5VjqvlcBcB8OJk2VzurP1IOKu7yS7Cblq8otOSREX5OO6kxSXhKSy3YFwH34vAhT0uGf1d2dfSblY6hb54XLPNgNoBvqkE8lJtVtDAAAn3fh34/FXUvNwluTTNrUStOP3aMrHzYVgCRUxclUV6B5LIVMAfjh4B1KFt0HdQW6JjUaPKd5ty5MFWNOuC4mHSqfZMkZkqm8aQDuZta7ML/MHE1a3LKblGmoaVImDGaPsWtIsYFJCndP2fmPkCkA/7BKZ/Ttlb+le9zrWFo/WP9YQ1XSlTIVgzza0UeSLDnCYylkCsAP5TIofOF7IOXL8L6zyNTFC92TbLOMsUV3nQllOql1AI5Db9JEH4uMB9JuMf5Yqj4ruRihzoz8QGps1LfCZp3NgYZMAVC+Bct/LG452qp7cag5u/3zwswe49XQbBiZ4mQKQIHDK3C9ruTPquEPevnyFn6Z4LUBqE/r3bvrwckUACF6kwoPhvK7o2HwF/M4u+1KCgiDX2NSF20JMyOUqXzfAuA+lF8mUqZwRHe8VcvUGE9RjDGpS8aEgpPUo2uruPj9ZSgGAC7AatL61jKo5upFXl+U1MNXy0eVm3ToWCqEMelQ/fJOCWWaMqvKwwDgdExHmBmOGKrQRabysCWCWGZS9V1dYYm4i15DpuAdoptULdPiFiVT30Ncfi6jwltj0tFW1CfTVOUZPgUPopFIUxOT1ozEpBKZfhlD9Q+FVDexxaTzkJxMUyvtK4IDYB8mkxZ33YIar5kqw797SpzIQJVXd0cunUnZFqa6uT00E8I8AsBNHGBSYeXUcu3K1BGquW6Q8m6OlhzC4nHIFLyM5lcTjE+3I5FpLr6heoaa7kZiaXRe8i0yra/DpOARhk1a+LT+vJ3mSbC+4kWzfnls8ru6kqPIlUdtFYxM7eEBEBOlSSXnr41Q6mQK6FoZOng6ajRCwoXdz/ebCGEDMINXTJrmLGnKGkzrwqr4kkESLtwzYFJwPcrV636+c4eJinlPl1Sre9xeQFFyAfymlZeBScHFjK3e30rYaFLhglwWleSwKdHoTSZNrRkCk4KLUZp0L/Lz4+xIfg0J33OZGoaakxe2YNm0YFLwFAOvtNNDGXzFFpbUPThKXfO5x8wfxuP/suQDsJ2xLwd/P04JZVA9Cu1OXclfxuiDk0KyN2f5aqI4lsKk4GJONelQebnjvha/W8WH5iPy+Ju1LWCG6GFS8DiiRcIsAMe1oTvNKU6myaw/L7Y0vcakzf1mqF0ADmLYpPUK6T4uDWXmmS7gMt4V0sYz6VC7ABzE8CIZNelYNKra1Et9EpPa8j3++5aHScHjSB3EfEvoGU14Bwmbm/F9CEwKQFjuN+mWNeze4t48e5kUMgW3cpVJu+t5JXt/Fyep07GwJPMwKbiYG74njYmjOCYd1R0L40wKHsf6uxrH392PFl5Qj7r1HHttLlFZqnX5TSBMCi4mlkkd+SoUjxdXFJXfoQ9dL4qMpd07HADzsP7R9VSTzvjaNLU8aNQuH8MF+uj2onkXJgXvMPyX+WntC/tGEXuhOxFPCkYHzqQA8AyY9LcMhsS68e1+S7suRAseJgWARzSzV5rU5XX43HfqsJHj7R4AhmNMOqQYrNgu7imSfJ+OcQG3IjVpLrIF3/pZZBr5WBcksBmRCE0aJAMA+KIx6XAbKpOubG4ZQVQyIwaYFLzM2Puy7liqWzzq33IEX6v5b/Bq19TX5wXgXi1zBSYFd7PCpIryauIvVIVNjO8EdW2KR7pPwaTgZZS/wxldEvb1Q9UQf3HWHjTG/NF4xEu22C3DXIFJwd0Mm1R9LDXCL8KNS1QnMsdoF1gVJgWAZ8Ckv8Xwu9IsMBvKFEwA8thmH+6Ktha0sgyYFLzM8DGKPxg6RKTluFV6XMA8MCkoeGq4x0zaPZZ2axgMbzi2szgxZgqYFOS8Ntb3mHRSzUAITApyXhtrzR8zMV9Hdh+fkdzXxiwmQpMujQnM5Kso7u4KbAuaP2xMwf6w9PQxu2MngElfQzLi76D5I+1kS5Nviq/RUMBeGEN6x6S39ouhOWMfzMMPq0m35257AF4ElKk8nmbJR0wacOAW0NTog3n4oTEpn7KV2bxs8EL1ZSiYrkkVdR7BZTNQTtHxZ/Pw42yTxqf+Gl7OrpjT+MKQFN7eKXeCDNYWQk3XCOhN+tEv+Detq64KqZLq5rr1LJi7dpPWmTllxOU8K5G612/mIUdp0sR+VSrPqWUA5o3c3v1WbtJJsdk1mh4w6bMaTfSvm97Mxj80PS9MmgwyVU/HGcO2S53NMOQlfWNWVPWySXdHsQeYtEZv0uaHuoykNoULXMYsiDpr1LuLS9P28nn8v88B8wx0dAf9QZQmrY+lzWKjdQq9Zh+zmAL1Qr1DKMpLDqSS2QIOojvoD2L6jrI4etRldAerrgUsY/b4eFPoXguo8oVJ+cLgLD6a3aHtRG/S+qDhu1NR4yQ8tNahAuYI6XUaTXj1ewA4tMZ0uKtlOhVmMyyG85qhnTFNjcuAf6S5h2GxgetxNil1HlG30mz0qWUZrbNCjSaYFLyEw+9tkkymLsvpjgXZPVwXB8Y4vaYiqQf39yM0Cl7ATW31B3eOW5NdRY7WMDtgSTCS69AoeA0Hk9bnJn79BPEChfy0aBflaFRpq5uodqHRN8H45rj9fXuiVxTzVJyRmCdBL+R71ezWmeu57sNmEriAIc7xNGkalOlQmRljdtaCb4a6Jn6JRotT8ylZBTqo89Oz+GSBefcUJppffr4rM8jx8yPoPkLVMy9OyXVqNwVXkg83Rjx5mTRVJ1NLcpuy0Ef2/xr2Drlcl4lNIP+4ezeFYUCjT1GPPsbds//FMjbK1LEeXQ1Dp0VJDerHRx80PptXIrmOVfQaM846pzPry8ffZ76kpKrRQbI/1Q2bQdeo5MGVOmYeKW4JxxpcQ3Nu2Lft05nS+UKmTIq7AyB0jV1nQ48YoULtxp+7fijmUWUP1ayIB5yLcIt9jYm/pih82i0sv+4VGzMnuld0bX1/T3PMBiC06ujm0WxUWE8zyOZ1cCuSObkynjhM7PaoIKiFOjskphiDsLCu8qJ+Js6hfjFhCB9hWpc3Dc6FH+uXZ8KKP0WkVmwz7zNGousLvsBnfqEe1VZdmHpWklIXoFEgn7oLgonGoj5TKpEb1tguHxITqiPq4L/Kp9/ft/Lmg/VnNUUlvpWDI5AP9JuzYkOHm36hdKAYFf7B+taQ8ihLTp06fHPynlpaz3/k2wVXMjTWD86Nzb3NVzslVqG8JF4rmlhpQy+aATPxG7vWzLO9WnAco2P92twI0dtaCkPPCusvFHDBSNdWbfaruXkIa64vUnfBxSiG+7UZEqWrwhOWpVrfmuNQ+5HvY+1f/npeIF2aQ8CjG+6n5kmgfjLLO2XLWFFJemD9Uz516XU+ChfnEDSxDPo7EyZWJ4XHJcYaRW3JVSjxqZNj7z40CtQ8tPR2B/AHyp5DNVC2fQ1mvxHmpB6OKYGCwNgH/ZGZs6eHzcw2M940Y1ES9sxhksMUk1QyI1oQHJdxf2H+LP3L/PozVUZYIdTZRLInyetBbp/FcfSvn0jr+pablC8AjEjOm11LQqPAd/Tvnk5LTXp3KkMhTHV9tMcwgX/MmAYXz6vVJl3WHEDCgYUZk+fiObn0e1K81y8GiQU65invVpmuNumVSYwMEg4UTJ02V3pgen9ygTYzeGVa44D0glFmT5grD1WLTJr/yBcA7iC9QM6a9Xjfql+x+RRX+AIAgI0sW5KXrf3pJp1aPwBAQq4tflUuW7OX/e5kZx/uyOBBIOFv8lXwJdfHtrLFSWzrwzUZPAjk/FlianRXozOASd8COX+W7orbtSTvUMFOk+5q+mXumLVgFMk3krsmxh3flgb6V/XAGi6YtWAIye+a9k6JC+bk2dEDHafPWiBH+Fv77VPi9JPpqXEDI+dOWaCGUlUQhQUJQ8epcQMjR89aoIMx6fpgmpw7LTf80cPiFgHFubMWOBJqDpz7jo+/wn0aDAeINgcOtcRqk65sDgDAE1NbMaPiwb+ZD8C7xFySJ77jb/gv4oFoHDdrgQuRB/04mS79d1/WtAVGOW7WAjvxR/ysabnOpGsaAmoOmrXAzhHDfUSQ/8A/6Qr+A8P0DqeM9UHH0kUmXdAKsHPKrAVGDhrlU2QaPT4wA2ZqHjFrgYWzhvjL2B0LR+jgwAz4qRl/ygIjxw0xTApW0N20i+u/H5uPHDFrgZpDxzd+2Pgv4h3P6BkzNylVGAN3JcFlxBM8+ImRnfIFx9F009s0aXNcMFLXc/QQB/fJdJOmw8cvOHxu5Zmn3vRNwYFI3DGaYWUyK6Z69wibgnP5Kuq7v8/deuTXwYncMZphj6UTTfr70PwMfGH2rW7aXU61IDI3DWJMmU6Jpnk+om65t/UmjDrVGm3WBk7kshEMOCdnmbS+MkOm1Ivtg9QZruGf4it3Dhes5bIRDLjq/UNhepgv9W4NlBoUFb6AzpXCvEWbtWCIK4cvmkyd4+iu2677mmWaZ6vf51AJXUbeZX736m5swuYeTPId3DpwoebklDOpsEBdkjpyUhej7UuLoY7qRRnFLaa5oUfAdu4etTi92xAEZVJhUmBSFxR5Q6pP5O5Ri2OAPRE0ZfpVNB+MkLULQBpfII5o5hGkg24RDPWHMSlTW5CUXQDS+Aj8grqGCL3bY9LUkill1fTG1roSYyYxFkdQr5pbRy2CHzxNOlr++/9v3usamib1CBOk5LGiMBzxaS6x+wbu18cbTKrrQ/EU9SVphA3nJlySiREJDnMWuWbgQonC4Q+z1dE3X/Dr2ijDAh1eORQOB4ZvPVSqgxzfvKh7Edqk3WVgCf37+/YBFuCY7e7E/Vp4tQ4ouqv19FHgO7ild/2/ouf3MWPcd4zrWSwzaa1OmHQNknPP0QPRNen63vUPFL/PVBlT83e9bhyBb6pHTwcY6NlIXhSKD8cheRNaFsx/jXL3Jh9IE0y6A/dUM9PDtyHQRbiUjn4XFHZwce9Ev0eat1SuN+n3DM2Ob8n53VAJz+8O1eYU1zqEMU+agVS1ovGYt1S+TNap551m699fF+ssAFxojixwpJnqusBQhR5xrUPewdFUGAMQffvZfHjF0nyP9He1fIEnejP4/O6uwG6FSnVRQF7b6CPbGY3WvXdM/kXffrafXIiuRSpyMIMPJp1Pvhzkt6jyxYcjGI12NC2S2poVSk+aU+MDF1CbFG51h8mhYkked9pQhMq4jy/ffFBqUubhZnvC4MAL8NMGE8YFmFT31B6T1lU32xNGBh6B2m6pSQkYmJXMlFe0ooxvE+qAhfkZUmf5rKT2bhkAME+8GN1+3tmlLN3sPkseNr1MOtQqeBbMBxfylQWTFhi7ySfKmEaY1AGkIiEJHhTnUMkqe2ol5pkprlO3qGJM5crYlI9dOn51p/j3rNHjw8U83n079TQTahQMwWTSNHzKx8wNB6TOdf5j3d+6sLwhW6QRubJTy+DnnuRBR9FQV5pN1/FT1TaDF17kuy8vP68emDQl2a9KmzOproSqmblyB/f1aCXNuYeULsOeapg0pewP65hOdSc6tcE2t+6bsveP+3q0Eph0LziTejL0GiK5ktdZ+NQaazyu7NQaPprdob0CtZPJh2Di32cdB6PRrjeppBenUabk6VzZqdkU0oRGN2LcyWDS/6B0yVwXPl5f9Ig3HFj8CroTDCldjHobw9v9f1AnSuF1oTTvy9uPW/s1FX6CXTxb7gMmTal3IKW82Z3uMCnowpt0fTxAB0yaEvt9M//+hRn/A3kALwOTAin8zoEpAV5Gb1LfOF4mTjL5SOpzem5PmBS8jI9JmQWmrt+3wqLy+se6FUoc7qxsS4E8PK8BAuA4TG/319PsqWv+T4JK0e/uxtheABmOjMOZlNEQAAC8wKzvSWFSAMA7wHcAAGAFJgUAACswKQAAWIFJAQDACkwKAABWYFIAALACkwIAgBWYFAAArMCkAABgBSYFACyl/v+US/7Ji60h94keHwDAi+a/O7PYU81/9Ya6GF+gP44JVMFvZ9sehmQHLsrviBTcTz21Fk82+b8fdtYqOCnWUU7ZgWFSsIzmfNsYDHPlrFVwUqwK4u/ATY2eNYfAQfAm5Tf74r2q+F9jGHU9Z73mR4/PiGS0muNHHRUtgyqcOkfMG3AojEkLUVJWTYRwdcEwPwpvBSF6fEaErw/dOWR/IZIcSOsAAPDla5Hfysv8rheP5z/ag6Fqc2xoAdHjMyI0aSKkyWzg9mCoaQSTgpV0J56vSana6pph0lgUe28xcl3V8mJVBNP8XMQJmYJljJqUukVdETbHVOW+DGcQLqDZSOYNU2Z0CJnHqapiThRwK9SE5y9SP0qmbvOs0DTpQaeKA0L0pesyZt7UV+Q7cP1ZaNJTZhI4EYnUMP0kvJWjpqSKyfT73JxhCpM2t1bKj/KSAKwB00/CWzmSvCzAXADkYEVIQIJKMG8AyMFykIAclcCkAIBRoAwAALACkwIAgBWYFAAArMCkAABgBSYFAAAr/wOF272JjXlAF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4" name="AutoShape 12" descr="data:image/png;base64,iVBORw0KGgoAAAANSUhEUgAAAcMAAADOCAIAAADNDf7jAAAUX0lEQVR4nO2d0Zotmw5G6/1f2rlY+8xPIxFJEPzj4nyzqxQRDGp2n7W/BAAAwMa3OwAAADiet0z6ubK7N1a6XbipswBM5ZUV4utQSqn5j8HtQ/mx6MK/z5ApADwXLo/aBbXy3JtrSqdukYnBPcJuhYxMizIwKQA8Pstj5TKTLP7fhxkWaFZYyJQKlQlmvUkTPXB1PiFTABgc1sZXYa+Tb64ZQH53XiR1Z+sTXOrJlK/cN1pdmbpfM8ID4Bo8Tfr7Uf6gri2qnuI0Olq5LgBKOkVIdbSSyo04HkuLfgEAcnxMmgh38AtPsoa7t2p7Tj06NU1aFyi2Fv4R4S0djjLlCwPwMkFNKpds0a5do3wNtSKpkJhz+kqTSuqkukwdtyFTAAqsS6K52KgfmQfru8KnapMKoib5/tItwAuIyszQVuGC5VjqvlcBcB8OJk2VzurP1IOKu7yS7Cblq8otOSREX5OO6kxSXhKSy3YFwH34vAhT0uGf1d2dfSblY6hb54XLPNgNoBvqkE8lJtVtDAAAn3fh34/FXUvNwluTTNrUStOP3aMrHzYVgCRUxclUV6B5LIVMAfjh4B1KFt0HdQW6JjUaPKd5ty5MFWNOuC4mHSqfZMkZkqm8aQDuZta7ML/MHE1a3LKblGmoaVImDGaPsWtIsYFJCndP2fmPkCkA/7BKZ/Ttlb+le9zrWFo/WP9YQ1XSlTIVgzza0UeSLDnCYylkCsAP5TIofOF7IOXL8L6zyNTFC92TbLOMsUV3nQllOql1AI5Db9JEH4uMB9JuMf5Yqj4ruRihzoz8QGps1LfCZp3NgYZMAVC+Bct/LG452qp7cag5u/3zwswe49XQbBiZ4mQKQIHDK3C9ruTPquEPevnyFn6Z4LUBqE/r3bvrwckUACF6kwoPhvK7o2HwF/M4u+1KCgiDX2NSF20JMyOUqXzfAuA+lF8mUqZwRHe8VcvUGE9RjDGpS8aEgpPUo2uruPj9ZSgGAC7AatL61jKo5upFXl+U1MNXy0eVm3ToWCqEMelQ/fJOCWWaMqvKwwDgdExHmBmOGKrQRabysCWCWGZS9V1dYYm4i15DpuAdoptULdPiFiVT30Ncfi6jwltj0tFW1CfTVOUZPgUPopFIUxOT1ozEpBKZfhlD9Q+FVDexxaTzkJxMUyvtK4IDYB8mkxZ33YIar5kqw797SpzIQJVXd0cunUnZFqa6uT00E8I8AsBNHGBSYeXUcu3K1BGquW6Q8m6OlhzC4nHIFLyM5lcTjE+3I5FpLr6heoaa7kZiaXRe8i0yra/DpOARhk1a+LT+vJ3mSbC+4kWzfnls8ru6kqPIlUdtFYxM7eEBEBOlSSXnr41Q6mQK6FoZOng6ajRCwoXdz/ebCGEDMINXTJrmLGnKGkzrwqr4kkESLtwzYFJwPcrV636+c4eJinlPl1Sre9xeQFFyAfymlZeBScHFjK3e30rYaFLhglwWleSwKdHoTSZNrRkCk4KLUZp0L/Lz4+xIfg0J33OZGoaakxe2YNm0YFLwFAOvtNNDGXzFFpbUPThKXfO5x8wfxuP/suQDsJ2xLwd/P04JZVA9Cu1OXclfxuiDk0KyN2f5aqI4lsKk4GJONelQebnjvha/W8WH5iPy+Ju1LWCG6GFS8DiiRcIsAMe1oTvNKU6myaw/L7Y0vcakzf1mqF0ADmLYpPUK6T4uDWXmmS7gMt4V0sYz6VC7ABzE8CIZNelYNKra1Et9EpPa8j3++5aHScHjSB3EfEvoGU14Bwmbm/F9CEwKQFjuN+mWNeze4t48e5kUMgW3cpVJu+t5JXt/Fyep07GwJPMwKbiYG74njYmjOCYd1R0L40wKHsf6uxrH392PFl5Qj7r1HHttLlFZqnX5TSBMCi4mlkkd+SoUjxdXFJXfoQ9dL4qMpd07HADzsP7R9VSTzvjaNLU8aNQuH8MF+uj2onkXJgXvMPyX+WntC/tGEXuhOxFPCkYHzqQA8AyY9LcMhsS68e1+S7suRAseJgWARzSzV5rU5XX43HfqsJHj7R4AhmNMOqQYrNgu7imSfJ+OcQG3IjVpLrIF3/pZZBr5WBcksBmRCE0aJAMA+KIx6XAbKpOubG4ZQVQyIwaYFLzM2Puy7liqWzzq33IEX6v5b/Bq19TX5wXgXi1zBSYFd7PCpIryauIvVIVNjO8EdW2KR7pPwaTgZZS/wxldEvb1Q9UQf3HWHjTG/NF4xEu22C3DXIFJwd0Mm1R9LDXCL8KNS1QnMsdoF1gVJgWAZ8Ckv8Xwu9IsMBvKFEwA8thmH+6Ktha0sgyYFLzM8DGKPxg6RKTluFV6XMA8MCkoeGq4x0zaPZZ2axgMbzi2szgxZgqYFOS8Ntb3mHRSzUAITApyXhtrzR8zMV9Hdh+fkdzXxiwmQpMujQnM5Kso7u4KbAuaP2xMwf6w9PQxu2MngElfQzLi76D5I+1kS5Nviq/RUMBeGEN6x6S39ouhOWMfzMMPq0m35257AF4ElKk8nmbJR0wacOAW0NTog3n4oTEpn7KV2bxs8EL1ZSiYrkkVdR7BZTNQTtHxZ/Pw42yTxqf+Gl7OrpjT+MKQFN7eKXeCDNYWQk3XCOhN+tEv+Detq64KqZLq5rr1LJi7dpPWmTllxOU8K5G612/mIUdp0sR+VSrPqWUA5o3c3v1WbtJJsdk1mh4w6bMaTfSvm97Mxj80PS9MmgwyVU/HGcO2S53NMOQlfWNWVPWySXdHsQeYtEZv0uaHuoykNoULXMYsiDpr1LuLS9P28nn8v88B8wx0dAf9QZQmrY+lzWKjdQq9Zh+zmAL1Qr1DKMpLDqSS2QIOojvoD2L6jrI4etRldAerrgUsY/b4eFPoXguo8oVJ+cLgLD6a3aHtRG/S+qDhu1NR4yQ8tNahAuYI6XUaTXj1ewA4tMZ0uKtlOhVmMyyG85qhnTFNjcuAf6S5h2GxgetxNil1HlG30mz0qWUZrbNCjSaYFLyEw+9tkkymLsvpjgXZPVwXB8Y4vaYiqQf39yM0Cl7ATW31B3eOW5NdRY7WMDtgSTCS69AoeA0Hk9bnJn79BPEChfy0aBflaFRpq5uodqHRN8H45rj9fXuiVxTzVJyRmCdBL+R71ezWmeu57sNmEriAIc7xNGkalOlQmRljdtaCb4a6Jn6JRotT8ylZBTqo89Oz+GSBefcUJppffr4rM8jx8yPoPkLVMy9OyXVqNwVXkg83Rjx5mTRVJ1NLcpuy0Ef2/xr2Drlcl4lNIP+4ezeFYUCjT1GPPsbds//FMjbK1LEeXQ1Dp0VJDerHRx80PptXIrmOVfQaM846pzPry8ffZ76kpKrRQbI/1Q2bQdeo5MGVOmYeKW4JxxpcQ3Nu2Lft05nS+UKmTIq7AyB0jV1nQ48YoULtxp+7fijmUWUP1ayIB5yLcIt9jYm/pih82i0sv+4VGzMnuld0bX1/T3PMBiC06ujm0WxUWE8zyOZ1cCuSObkynjhM7PaoIKiFOjskphiDsLCu8qJ+Js6hfjFhCB9hWpc3Dc6FH+uXZ8KKP0WkVmwz7zNGousLvsBnfqEe1VZdmHpWklIXoFEgn7oLgonGoj5TKpEb1tguHxITqiPq4L/Kp9/ft/Lmg/VnNUUlvpWDI5AP9JuzYkOHm36hdKAYFf7B+taQ8ihLTp06fHPynlpaz3/k2wVXMjTWD86Nzb3NVzslVqG8JF4rmlhpQy+aATPxG7vWzLO9WnAco2P92twI0dtaCkPPCusvFHDBSNdWbfaruXkIa64vUnfBxSiG+7UZEqWrwhOWpVrfmuNQ+5HvY+1f/npeIF2aQ8CjG+6n5kmgfjLLO2XLWFFJemD9Uz516XU+ChfnEDSxDPo7EyZWJ4XHJcYaRW3JVSjxqZNj7z40CtQ8tPR2B/AHyp5DNVC2fQ1mvxHmpB6OKYGCwNgH/ZGZs6eHzcw2M940Y1ES9sxhksMUk1QyI1oQHJdxf2H+LP3L/PozVUZYIdTZRLInyetBbp/FcfSvn0jr+pablC8AjEjOm11LQqPAd/Tvnk5LTXp3KkMhTHV9tMcwgX/MmAYXz6vVJl3WHEDCgYUZk+fiObn0e1K81y8GiQU65invVpmuNumVSYwMEg4UTJ02V3pgen9ygTYzeGVa44D0glFmT5grD1WLTJr/yBcA7iC9QM6a9Xjfql+x+RRX+AIAgI0sW5KXrf3pJp1aPwBAQq4tflUuW7OX/e5kZx/uyOBBIOFv8lXwJdfHtrLFSWzrwzUZPAjk/FlianRXozOASd8COX+W7orbtSTvUMFOk+5q+mXumLVgFMk3krsmxh3flgb6V/XAGi6YtWAIye+a9k6JC+bk2dEDHafPWiBH+Fv77VPi9JPpqXEDI+dOWaCGUlUQhQUJQ8epcQMjR89aoIMx6fpgmpw7LTf80cPiFgHFubMWOBJqDpz7jo+/wn0aDAeINgcOtcRqk65sDgDAE1NbMaPiwb+ZD8C7xFySJ77jb/gv4oFoHDdrgQuRB/04mS79d1/WtAVGOW7WAjvxR/ysabnOpGsaAmoOmrXAzhHDfUSQ/8A/6Qr+A8P0DqeM9UHH0kUmXdAKsHPKrAVGDhrlU2QaPT4wA2ZqHjFrgYWzhvjL2B0LR+jgwAz4qRl/ygIjxw0xTApW0N20i+u/H5uPHDFrgZpDxzd+2Pgv4h3P6BkzNylVGAN3JcFlxBM8+ImRnfIFx9F009s0aXNcMFLXc/QQB/fJdJOmw8cvOHxu5Zmn3vRNwYFI3DGaYWUyK6Z69wibgnP5Kuq7v8/deuTXwYncMZphj6UTTfr70PwMfGH2rW7aXU61IDI3DWJMmU6Jpnk+om65t/UmjDrVGm3WBk7kshEMOCdnmbS+MkOm1Ivtg9QZruGf4it3Dhes5bIRDLjq/UNhepgv9W4NlBoUFb6AzpXCvEWbtWCIK4cvmkyd4+iu2677mmWaZ6vf51AJXUbeZX736m5swuYeTPId3DpwoebklDOpsEBdkjpyUhej7UuLoY7qRRnFLaa5oUfAdu4etTi92xAEZVJhUmBSFxR5Q6pP5O5Ri2OAPRE0ZfpVNB+MkLULQBpfII5o5hGkg24RDPWHMSlTW5CUXQDS+Aj8grqGCL3bY9LUkill1fTG1roSYyYxFkdQr5pbRy2CHzxNOlr++/9v3usamib1CBOk5LGiMBzxaS6x+wbu18cbTKrrQ/EU9SVphA3nJlySiREJDnMWuWbgQonC4Q+z1dE3X/Dr2ijDAh1eORQOB4ZvPVSqgxzfvKh7Edqk3WVgCf37+/YBFuCY7e7E/Vp4tQ4ouqv19FHgO7ild/2/ouf3MWPcd4zrWSwzaa1OmHQNknPP0QPRNen63vUPFL/PVBlT83e9bhyBb6pHTwcY6NlIXhSKD8cheRNaFsx/jXL3Jh9IE0y6A/dUM9PDtyHQRbiUjn4XFHZwce9Ev0eat1SuN+n3DM2Ob8n53VAJz+8O1eYU1zqEMU+agVS1ovGYt1S+TNap551m699fF+ssAFxojixwpJnqusBQhR5xrUPewdFUGAMQffvZfHjF0nyP9He1fIEnejP4/O6uwG6FSnVRQF7b6CPbGY3WvXdM/kXffrafXIiuRSpyMIMPJp1Pvhzkt6jyxYcjGI12NC2S2poVSk+aU+MDF1CbFG51h8mhYkked9pQhMq4jy/ffFBqUubhZnvC4MAL8NMGE8YFmFT31B6T1lU32xNGBh6B2m6pSQkYmJXMlFe0ooxvE+qAhfkZUmf5rKT2bhkAME+8GN1+3tmlLN3sPkseNr1MOtQqeBbMBxfylQWTFhi7ySfKmEaY1AGkIiEJHhTnUMkqe2ol5pkprlO3qGJM5crYlI9dOn51p/j3rNHjw8U83n079TQTahQMwWTSNHzKx8wNB6TOdf5j3d+6sLwhW6QRubJTy+DnnuRBR9FQV5pN1/FT1TaDF17kuy8vP68emDQl2a9KmzOproSqmblyB/f1aCXNuYeULsOeapg0pewP65hOdSc6tcE2t+6bsveP+3q0Eph0LziTejL0GiK5ktdZ+NQaazyu7NQaPprdob0CtZPJh2Di32cdB6PRrjeppBenUabk6VzZqdkU0oRGN2LcyWDS/6B0yVwXPl5f9Ig3HFj8CroTDCldjHobw9v9f1AnSuF1oTTvy9uPW/s1FX6CXTxb7gMmTal3IKW82Z3uMCnowpt0fTxAB0yaEvt9M//+hRn/A3kALwOTAin8zoEpAV5Gb1LfOF4mTjL5SOpzem5PmBS8jI9JmQWmrt+3wqLy+se6FUoc7qxsS4E8PK8BAuA4TG/319PsqWv+T4JK0e/uxtheABmOjMOZlNEQAAC8wKzvSWFSAMA7wHcAAGAFJgUAACswKQAAWIFJAQDACkwKAABWYFIAALACkwIAgBWYFAAArMCkAABgBSYFACyl/v+US/7Ji60h94keHwDAi+a/O7PYU81/9Ya6GF+gP44JVMFvZ9sehmQHLsrviBTcTz21Fk82+b8fdtYqOCnWUU7ZgWFSsIzmfNsYDHPlrFVwUqwK4u/ATY2eNYfAQfAm5Tf74r2q+F9jGHU9Z73mR4/PiGS0muNHHRUtgyqcOkfMG3AojEkLUVJWTYRwdcEwPwpvBSF6fEaErw/dOWR/IZIcSOsAAPDla5Hfysv8rheP5z/ag6Fqc2xoAdHjMyI0aSKkyWzg9mCoaQSTgpV0J56vSana6pph0lgUe28xcl3V8mJVBNP8XMQJmYJljJqUukVdETbHVOW+DGcQLqDZSOYNU2Z0CJnHqapiThRwK9SE5y9SP0qmbvOs0DTpQaeKA0L0pesyZt7UV+Q7cP1ZaNJTZhI4EYnUMP0kvJWjpqSKyfT73JxhCpM2t1bKj/KSAKwB00/CWzmSvCzAXADkYEVIQIJKMG8AyMFykIAclcCkAIBRoAwAALACkwIAgBWYFAAArMCkAABgBSYFAAAr/wOF272JjXlAF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2996952"/>
            <a:ext cx="66967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Геометрическое объяснение  «способа козырька». </a:t>
            </a: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Этот способ часто применяется военными и туристами, для определения расстояния до недоступной точки.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79512" y="1772816"/>
            <a:ext cx="38238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Задача №1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http://rudocs.exdat.com/pars_docs/tw_refs/13/12419/12419_html_mb67ea4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54768"/>
            <a:ext cx="9144000" cy="691276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2936"/>
            <a:ext cx="6408712" cy="2448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rgbClr val="C00000"/>
                </a:solidFill>
              </a:rPr>
              <a:t> Луч </a:t>
            </a:r>
            <a:r>
              <a:rPr lang="ru-RU" sz="2000" dirty="0">
                <a:solidFill>
                  <a:srgbClr val="C00000"/>
                </a:solidFill>
              </a:rPr>
              <a:t>зрения, касающийся обреза козырька (ладони, записной книжки), первоначально направлен на линию противоположного берега. Когда человек поворачивается, то луч зрения, подобно ножке циркуля, как бы описывает окружность, и тогда расстояние до предмета на том берегу равно расстоянию до предмета на этом берегу.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43608" y="1412776"/>
            <a:ext cx="68042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высоты предмета.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404664"/>
            <a:ext cx="38238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Задача №2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2996952"/>
            <a:ext cx="74168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Своеобразный </a:t>
            </a:r>
            <a:r>
              <a:rPr lang="ru-RU" dirty="0"/>
              <a:t>способ определения высоты дерева - </a:t>
            </a:r>
            <a:r>
              <a:rPr lang="ru-RU" u="sng" dirty="0"/>
              <a:t>при помощи зеркала</a:t>
            </a:r>
            <a:r>
              <a:rPr lang="ru-RU" dirty="0"/>
              <a:t>. На некотором расстоянии от измеряемого дерева, на ровной земле в точке С кладут горизонтально зеркальце и отходят от него назад в такую точку Д, стоя в которой наблюдатель видит в зеркале верхушку А дерева. Тогда дерево (АВ) во столько раз выше роста наблюдателя (ЕД), во сколько раз расстояние ВС от зеркала до дерева больше расстояния СД от зеркала до наблюдателя. Почему?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rudocs.exdat.com/pars_docs/tw_refs/13/12419/12419_html_392bc07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"/>
            <a:ext cx="4427984" cy="6858000"/>
          </a:xfrm>
          <a:prstGeom prst="rect">
            <a:avLst/>
          </a:prstGeom>
          <a:noFill/>
        </p:spPr>
      </p:pic>
      <p:pic>
        <p:nvPicPr>
          <p:cNvPr id="15362" name="Picture 2" descr="http://rudocs.exdat.com/pars_docs/tw_refs/13/12419/12419_html_1837fb8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644008" cy="685800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39552" y="188640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Способ основан на законе отражения света. Вершина А отражается в точке А' так, что АВ=А'В. Из подобия же треугольников ВСА' и СЕД следует, что АВ':ЕД=ВС:СД. В этой пропорции остается лишь заменить А'В равным ему АВ, чтобы обосновать указанное в задаче соотношение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31632" y="5380672"/>
            <a:ext cx="33123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B30D88"/>
                </a:solidFill>
              </a:rPr>
              <a:t>Этот удобный и нехлопотливый способ можно применять во всякую погоду, но не в густом насаждении, а к одиноко стоящему дереву.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404664"/>
            <a:ext cx="38238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Задача №3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95936" y="0"/>
            <a:ext cx="475252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высоты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предмета по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способу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Жюля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Верна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595021"/>
            <a:ext cx="457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Следующий – тоже весьма несложный – способ измерения предметов картинно описан у </a:t>
            </a:r>
            <a:r>
              <a:rPr lang="ru-RU" sz="1400" b="1" dirty="0" err="1"/>
              <a:t>Жюля</a:t>
            </a:r>
            <a:r>
              <a:rPr lang="ru-RU" sz="1400" b="1" dirty="0"/>
              <a:t> Верна в известном романе «Таинственный остров».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«-</a:t>
            </a:r>
            <a:r>
              <a:rPr lang="ru-RU" sz="1400" b="1" dirty="0"/>
              <a:t>Сегодня нам надо измерить высоту площадки Далекого Вида, - сказал инженер.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-</a:t>
            </a:r>
            <a:r>
              <a:rPr lang="ru-RU" sz="1400" b="1" dirty="0"/>
              <a:t>Вам понадобится для этого инструмент? - спросил Герберт.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- </a:t>
            </a:r>
            <a:r>
              <a:rPr lang="ru-RU" sz="1400" b="1" dirty="0"/>
              <a:t>Нет, не понадобится. Мы будем действовать несколько иначе, обратившись к не менее простому и точному способу.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-</a:t>
            </a:r>
            <a:r>
              <a:rPr lang="ru-RU" sz="1400" b="1" dirty="0"/>
              <a:t>Тебе знакомы зачатки геометрии? - спросил он Герберта, поднимаясь с земли.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-</a:t>
            </a:r>
            <a:r>
              <a:rPr lang="ru-RU" sz="1400" b="1" dirty="0"/>
              <a:t>Да.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-</a:t>
            </a:r>
            <a:r>
              <a:rPr lang="ru-RU" sz="1400" b="1" dirty="0"/>
              <a:t>Помнишь свойства подобных треугольников?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- </a:t>
            </a:r>
            <a:r>
              <a:rPr lang="ru-RU" sz="1400" b="1" dirty="0"/>
              <a:t>Их сходственные стороны пропорциональны.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-</a:t>
            </a:r>
            <a:r>
              <a:rPr lang="ru-RU" sz="1400" b="1" dirty="0"/>
              <a:t>Правильно. Так вот: сейчас я построю два подобных прямоугольных треугольника. У меньшего одним катетом будет отвесный шест, другим – расстояние от колышка до основания шеста; гипотенуза же – мой луч. У другого основания треугольника катетами будут: отвесная стена, высоту которой мы хотим определить, и расстояние от колышка до основания этой стены; гипотенуза же — мой луч зрения, совпадающий с направлением гипотенузы первого треугольника.</a:t>
            </a:r>
          </a:p>
        </p:txBody>
      </p:sp>
      <p:pic>
        <p:nvPicPr>
          <p:cNvPr id="14338" name="Picture 2" descr="http://www.vokrugsveta.ru/img/cmn/2006/08/20/0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556792"/>
            <a:ext cx="3995936" cy="5301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rudocs.exdat.com/pars_docs/tw_refs/13/12419/12419_html_78b5fe2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9076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580112" y="1"/>
            <a:ext cx="356388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-Понял! - воскликнул юноша - Расстояние от колышка до шеста так относится к расстоя­нию от колышка до основания стены, как высота шеста к высоте стены. 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Да. И следовательно, если мы измерим два первых расстояния, то, зная высоту шеста, сможем вычислить четвёртый, неизвестный член пропорции, т. е. высоту стены. Мы обойдёмся, таким образом, без непосредственного измерения этой высоты».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Оба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горизонтальных расстояния были измерены: меньшее - 15 футов, большее - 500 футов. По окончании измерений инженер составил следующую запись: 15:500=10:х, 500∙10=5000, 5000:15=333,3 Значит, высота гранитной стены равнялась 333 футам.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</TotalTime>
  <Words>236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Измерение расстояния до недоступной точки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расстояния до недоступной точки</dc:title>
  <dc:creator>Optimus</dc:creator>
  <cp:lastModifiedBy>Optimus</cp:lastModifiedBy>
  <cp:revision>4</cp:revision>
  <dcterms:created xsi:type="dcterms:W3CDTF">2013-11-19T13:50:34Z</dcterms:created>
  <dcterms:modified xsi:type="dcterms:W3CDTF">2013-11-19T14:29:17Z</dcterms:modified>
</cp:coreProperties>
</file>