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8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46.xml" ContentType="application/vnd.openxmlformats-officedocument.presentationml.notesSlide+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53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51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54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1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6"/>
  </p:notesMasterIdLst>
  <p:sldIdLst>
    <p:sldId id="256" r:id="rId2"/>
    <p:sldId id="264" r:id="rId3"/>
    <p:sldId id="293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4" r:id="rId40"/>
    <p:sldId id="295" r:id="rId41"/>
    <p:sldId id="296" r:id="rId42"/>
    <p:sldId id="302" r:id="rId43"/>
    <p:sldId id="297" r:id="rId44"/>
    <p:sldId id="298" r:id="rId45"/>
    <p:sldId id="299" r:id="rId46"/>
    <p:sldId id="300" r:id="rId47"/>
    <p:sldId id="301" r:id="rId48"/>
    <p:sldId id="303" r:id="rId49"/>
    <p:sldId id="304" r:id="rId50"/>
    <p:sldId id="305" r:id="rId51"/>
    <p:sldId id="306" r:id="rId52"/>
    <p:sldId id="307" r:id="rId53"/>
    <p:sldId id="308" r:id="rId54"/>
    <p:sldId id="309" r:id="rId5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336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F758712-9584-4CB6-BF25-A30917222382}" type="datetimeFigureOut">
              <a:rPr lang="ru-RU"/>
              <a:pPr>
                <a:defRPr/>
              </a:pPr>
              <a:t>11.05.2009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92273B8-DD9B-45CB-9F53-26BEAA2146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B922EB8-EFEB-4874-B543-1C93F38A96B3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D860CD3-A7C2-4023-87B5-FABE7B1FDDB4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4E8D16E-6908-45B2-B3B9-52E3099DCE45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D311110-6445-4500-97F1-83746EAFD70A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5EF64DA-06C2-4EF0-BD2D-3FBD9D15CCAA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2442DF5-1946-4065-AA85-92FFF24940DC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9804CB4-40C1-4A97-BAE1-BDB0DBDC6EB9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B60D98E-1D36-4170-A26B-FC8C423408CC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5F74C98-C3B0-4D52-9D2E-EB5686E4D0BF}" type="slidenum">
              <a:rPr lang="ru-RU" smtClean="0"/>
              <a:pPr>
                <a:defRPr/>
              </a:pPr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87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A03C2D8-2A06-4D77-A003-C263526B612D}" type="slidenum">
              <a:rPr lang="ru-RU" smtClean="0"/>
              <a:pPr>
                <a:defRPr/>
              </a:pPr>
              <a:t>18</a:t>
            </a:fld>
            <a:endParaRPr lang="ru-R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6E04889-A3FB-4B5F-8F12-2486B1E15BFD}" type="slidenum">
              <a:rPr lang="ru-RU" smtClean="0"/>
              <a:pPr>
                <a:defRPr/>
              </a:pPr>
              <a:t>19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96E1C18-2EC0-4BFA-9A04-4C365777F8C6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2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9D6A1AE-F0DA-4E78-9B50-FCB72DD041D8}" type="slidenum">
              <a:rPr lang="ru-RU" smtClean="0"/>
              <a:pPr>
                <a:defRPr/>
              </a:pPr>
              <a:t>20</a:t>
            </a:fld>
            <a:endParaRPr lang="ru-R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27CC6CA-1536-4385-92DE-D562C7D973D3}" type="slidenum">
              <a:rPr lang="ru-RU" smtClean="0"/>
              <a:pPr>
                <a:defRPr/>
              </a:pPr>
              <a:t>21</a:t>
            </a:fld>
            <a:endParaRPr lang="ru-RU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397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21D655D-D348-4285-8AF3-D8C18EFE9CE4}" type="slidenum">
              <a:rPr lang="ru-RU" smtClean="0"/>
              <a:pPr>
                <a:defRPr/>
              </a:pPr>
              <a:t>22</a:t>
            </a:fld>
            <a:endParaRPr lang="ru-RU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3FAAAD8-9367-47ED-B738-413023B9B72D}" type="slidenum">
              <a:rPr lang="ru-RU" smtClean="0"/>
              <a:pPr>
                <a:defRPr/>
              </a:pPr>
              <a:t>23</a:t>
            </a:fld>
            <a:endParaRPr lang="ru-RU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60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AB16525-31EA-4B18-A2D0-6C59469DCED7}" type="slidenum">
              <a:rPr lang="ru-RU" smtClean="0"/>
              <a:pPr>
                <a:defRPr/>
              </a:pPr>
              <a:t>24</a:t>
            </a:fld>
            <a:endParaRPr lang="ru-RU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19EB374-F63E-4477-A31C-B750290F9B5A}" type="slidenum">
              <a:rPr lang="ru-RU" smtClean="0"/>
              <a:pPr>
                <a:defRPr/>
              </a:pPr>
              <a:t>25</a:t>
            </a:fld>
            <a:endParaRPr lang="ru-RU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806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A7800B9-A466-4C8B-B64D-9BD7D8980717}" type="slidenum">
              <a:rPr lang="ru-RU" smtClean="0"/>
              <a:pPr>
                <a:defRPr/>
              </a:pPr>
              <a:t>26</a:t>
            </a:fld>
            <a:endParaRPr lang="ru-RU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07ECDE-E4F2-4592-A8DF-8CBA095C3F99}" type="slidenum">
              <a:rPr lang="ru-RU" smtClean="0"/>
              <a:pPr>
                <a:defRPr/>
              </a:pPr>
              <a:t>27</a:t>
            </a:fld>
            <a:endParaRPr lang="ru-RU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56E8A15-A3D2-4C7D-8361-AF9C93E2FA13}" type="slidenum">
              <a:rPr lang="ru-RU" smtClean="0"/>
              <a:pPr>
                <a:defRPr/>
              </a:pPr>
              <a:t>28</a:t>
            </a:fld>
            <a:endParaRPr lang="ru-RU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BF4F568-239F-4AE6-BF6F-D3D6A72B47E5}" type="slidenum">
              <a:rPr lang="ru-RU" smtClean="0"/>
              <a:pPr>
                <a:defRPr/>
              </a:pPr>
              <a:t>29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4A8DB7E-F8EC-4D5A-8447-953ABD37C6E8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6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A9B2578-560B-4420-9256-CB91B08A5A8A}" type="slidenum">
              <a:rPr lang="ru-RU" smtClean="0"/>
              <a:pPr>
                <a:defRPr/>
              </a:pPr>
              <a:t>30</a:t>
            </a:fld>
            <a:endParaRPr lang="ru-RU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318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A201FA5-8E07-4B75-988C-18140F0B3697}" type="slidenum">
              <a:rPr lang="ru-RU" smtClean="0"/>
              <a:pPr>
                <a:defRPr/>
              </a:pPr>
              <a:t>31</a:t>
            </a:fld>
            <a:endParaRPr lang="ru-RU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42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26C2AEE-467E-49E1-8E5F-D7626B550198}" type="slidenum">
              <a:rPr lang="ru-RU" smtClean="0"/>
              <a:pPr>
                <a:defRPr/>
              </a:pPr>
              <a:t>32</a:t>
            </a:fld>
            <a:endParaRPr lang="ru-RU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523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818DFA5-E3BE-4F84-91D5-89ECC2235456}" type="slidenum">
              <a:rPr lang="ru-RU" smtClean="0"/>
              <a:pPr>
                <a:defRPr/>
              </a:pPr>
              <a:t>33</a:t>
            </a:fld>
            <a:endParaRPr lang="ru-RU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625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03B361E-8AEB-4A28-9504-05E51A3A6705}" type="slidenum">
              <a:rPr lang="ru-RU" smtClean="0"/>
              <a:pPr>
                <a:defRPr/>
              </a:pPr>
              <a:t>34</a:t>
            </a:fld>
            <a:endParaRPr lang="ru-RU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728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EDADF1D-0C9D-4F68-AC1E-29DA2B9A8593}" type="slidenum">
              <a:rPr lang="ru-RU" smtClean="0"/>
              <a:pPr>
                <a:defRPr/>
              </a:pPr>
              <a:t>35</a:t>
            </a:fld>
            <a:endParaRPr lang="ru-RU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CB3AA02-97AC-493F-8CB9-BB2E4D7ECB21}" type="slidenum">
              <a:rPr lang="ru-RU" smtClean="0"/>
              <a:pPr>
                <a:defRPr/>
              </a:pPr>
              <a:t>36</a:t>
            </a:fld>
            <a:endParaRPr lang="ru-RU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933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E7E7EFC-07E9-4D77-8479-CEB0CC8A7485}" type="slidenum">
              <a:rPr lang="ru-RU" smtClean="0"/>
              <a:pPr>
                <a:defRPr/>
              </a:pPr>
              <a:t>37</a:t>
            </a:fld>
            <a:endParaRPr lang="ru-RU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035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5D38424-184C-41A7-8378-C669D642E3A7}" type="slidenum">
              <a:rPr lang="ru-RU" smtClean="0"/>
              <a:pPr>
                <a:defRPr/>
              </a:pPr>
              <a:t>38</a:t>
            </a:fld>
            <a:endParaRPr lang="ru-RU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137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19DE15F-5E42-4DD6-BC00-07D613597DCD}" type="slidenum">
              <a:rPr lang="ru-RU" smtClean="0"/>
              <a:pPr>
                <a:defRPr/>
              </a:pPr>
              <a:t>39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68D12BE-AAD0-4CA0-82CC-D367FB66F2C5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7E7A98C-A12D-4952-90D3-BD5C521C6B1D}" type="slidenum">
              <a:rPr lang="ru-RU" smtClean="0"/>
              <a:pPr>
                <a:defRPr/>
              </a:pPr>
              <a:t>40</a:t>
            </a:fld>
            <a:endParaRPr lang="ru-RU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342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32C9301-0BBB-49F5-B128-C96A32BFA1D4}" type="slidenum">
              <a:rPr lang="ru-RU" smtClean="0"/>
              <a:pPr>
                <a:defRPr/>
              </a:pPr>
              <a:t>41</a:t>
            </a:fld>
            <a:endParaRPr lang="ru-RU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445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673FF02-C4ED-42A9-AE75-2FFC83364E0B}" type="slidenum">
              <a:rPr lang="ru-RU" smtClean="0"/>
              <a:pPr>
                <a:defRPr/>
              </a:pPr>
              <a:t>42</a:t>
            </a:fld>
            <a:endParaRPr lang="ru-RU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547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A7B063B-F6C2-4AAC-935D-5B81BBEF794D}" type="slidenum">
              <a:rPr lang="ru-RU" smtClean="0"/>
              <a:pPr>
                <a:defRPr/>
              </a:pPr>
              <a:t>43</a:t>
            </a:fld>
            <a:endParaRPr lang="ru-RU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649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45F5A46-F24B-4ECC-A5F9-09ED778811D9}" type="slidenum">
              <a:rPr lang="ru-RU" smtClean="0"/>
              <a:pPr>
                <a:defRPr/>
              </a:pPr>
              <a:t>44</a:t>
            </a:fld>
            <a:endParaRPr lang="ru-RU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752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62E8EAB-BDF5-4557-A217-D29EF2B1CEB6}" type="slidenum">
              <a:rPr lang="ru-RU" smtClean="0"/>
              <a:pPr>
                <a:defRPr/>
              </a:pPr>
              <a:t>45</a:t>
            </a:fld>
            <a:endParaRPr lang="ru-RU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854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DC3C4F4-58E5-47EB-A4B9-797E24786DC1}" type="slidenum">
              <a:rPr lang="ru-RU" smtClean="0"/>
              <a:pPr>
                <a:defRPr/>
              </a:pPr>
              <a:t>46</a:t>
            </a:fld>
            <a:endParaRPr lang="ru-RU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957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9569AB2-E8BB-4DAC-9310-C0B3ED9EBC77}" type="slidenum">
              <a:rPr lang="ru-RU" smtClean="0"/>
              <a:pPr>
                <a:defRPr/>
              </a:pPr>
              <a:t>47</a:t>
            </a:fld>
            <a:endParaRPr lang="ru-RU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059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142DE01-4B0D-49D6-A710-1A95044AF49D}" type="slidenum">
              <a:rPr lang="ru-RU" smtClean="0"/>
              <a:pPr>
                <a:defRPr/>
              </a:pPr>
              <a:t>48</a:t>
            </a:fld>
            <a:endParaRPr lang="ru-RU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16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B40ACBF-0CC0-4443-81E6-B584C9CEAADD}" type="slidenum">
              <a:rPr lang="ru-RU" smtClean="0"/>
              <a:pPr>
                <a:defRPr/>
              </a:pPr>
              <a:t>49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B35A29B-F6E5-4F98-B49D-0D5D44EB32D8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27D801D-BEBC-4DC0-B7FE-4F9AFC314D2F}" type="slidenum">
              <a:rPr lang="ru-RU" smtClean="0"/>
              <a:pPr>
                <a:defRPr/>
              </a:pPr>
              <a:t>50</a:t>
            </a:fld>
            <a:endParaRPr lang="ru-RU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366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8FEBBDC-F2DB-4E14-877A-6BB5D3764396}" type="slidenum">
              <a:rPr lang="ru-RU" smtClean="0"/>
              <a:pPr>
                <a:defRPr/>
              </a:pPr>
              <a:t>51</a:t>
            </a:fld>
            <a:endParaRPr lang="ru-RU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469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B5DA713-6139-46D3-A62A-E464A2F072C6}" type="slidenum">
              <a:rPr lang="ru-RU" smtClean="0"/>
              <a:pPr>
                <a:defRPr/>
              </a:pPr>
              <a:t>52</a:t>
            </a:fld>
            <a:endParaRPr lang="ru-RU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571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0F39B46-FFC1-4EEF-A32E-ACA5795AF2E6}" type="slidenum">
              <a:rPr lang="ru-RU" smtClean="0"/>
              <a:pPr>
                <a:defRPr/>
              </a:pPr>
              <a:t>53</a:t>
            </a:fld>
            <a:endParaRPr lang="ru-RU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673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E112FE9-4660-44D5-A0E9-4F9CC350E07C}" type="slidenum">
              <a:rPr lang="ru-RU" smtClean="0"/>
              <a:pPr>
                <a:defRPr/>
              </a:pPr>
              <a:t>54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3F9C17C-D1AF-41FE-A58D-0DCCA0C19A28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3C3CD3-B695-4756-9AEE-4E33A1652973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C1AFD20-1C8A-43D1-BF41-604745AE5041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BD6399F-11D8-4CDB-B70C-3061FD77857F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B150A82C-E3FA-4968-84DD-24D90C1AC2A1}" type="datetime1">
              <a:rPr lang="ru-RU"/>
              <a:pPr>
                <a:defRPr/>
              </a:pPr>
              <a:t>11.05.2009</a:t>
            </a:fld>
            <a:endParaRPr lang="ru-RU"/>
          </a:p>
        </p:txBody>
      </p:sp>
      <p:sp>
        <p:nvSpPr>
          <p:cNvPr id="7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A8F00D81-D924-4928-9EFD-6E8A965300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20FB4E-0E72-4474-8B01-2DB494CA3ECD}" type="datetime1">
              <a:rPr lang="ru-RU"/>
              <a:pPr>
                <a:defRPr/>
              </a:pPr>
              <a:t>11.05.2009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7A0399-C088-4527-B18D-81C1C0747B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BB251C6-4177-4A5C-AEC3-ACD20A39EB83}" type="datetime1">
              <a:rPr lang="ru-RU"/>
              <a:pPr>
                <a:defRPr/>
              </a:pPr>
              <a:t>11.05.2009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66A8AA23-8AAC-4600-829D-1B7E8E57FA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80A9C-A853-4DD5-B356-7DCD6275085C}" type="datetime1">
              <a:rPr lang="ru-RU"/>
              <a:pPr>
                <a:defRPr/>
              </a:pPr>
              <a:t>11.05.2009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ECC98B-A085-4EEB-8D35-0EB2C11788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569156FD-2C9E-42B0-B8A1-F7CD6B3F6064}" type="datetime1">
              <a:rPr lang="ru-RU"/>
              <a:pPr>
                <a:defRPr/>
              </a:pPr>
              <a:t>11.05.2009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456ABBC-9CBF-4946-B505-CC4A1E6563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D16E9F-2AF1-4F70-8DF6-1814CF32E6BB}" type="datetime1">
              <a:rPr lang="ru-RU"/>
              <a:pPr>
                <a:defRPr/>
              </a:pPr>
              <a:t>11.05.2009</a:t>
            </a:fld>
            <a:endParaRPr lang="ru-RU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64159B-43E5-4D1A-8B0D-A8FC4C80D6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CFF4F2-B5EA-4127-AA1F-0753E48325C6}" type="datetime1">
              <a:rPr lang="ru-RU"/>
              <a:pPr>
                <a:defRPr/>
              </a:pPr>
              <a:t>11.05.2009</a:t>
            </a:fld>
            <a:endParaRPr lang="ru-RU"/>
          </a:p>
        </p:txBody>
      </p:sp>
      <p:sp>
        <p:nvSpPr>
          <p:cNvPr id="8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54BB3-A30A-4E42-90E7-A88539D542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350AD4-6C75-4E0A-ABA7-1A5D821F0F16}" type="datetime1">
              <a:rPr lang="ru-RU"/>
              <a:pPr>
                <a:defRPr/>
              </a:pPr>
              <a:t>11.05.2009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0C76A4-906A-42C2-A4EF-BEB0BAB09C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7EF90D-210F-4C1E-BBB8-1565D044AC2D}" type="datetime1">
              <a:rPr lang="ru-RU"/>
              <a:pPr>
                <a:defRPr/>
              </a:pPr>
              <a:t>11.05.2009</a:t>
            </a:fld>
            <a:endParaRPr lang="ru-RU"/>
          </a:p>
        </p:txBody>
      </p:sp>
      <p:sp>
        <p:nvSpPr>
          <p:cNvPr id="3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DBFB53-9C00-4342-B45F-7C85F4D515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D253C3-2380-4A89-8637-D0A3E96F6902}" type="datetime1">
              <a:rPr lang="ru-RU"/>
              <a:pPr>
                <a:defRPr/>
              </a:pPr>
              <a:t>11.05.2009</a:t>
            </a:fld>
            <a:endParaRPr lang="ru-RU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E7C456-1692-4841-B4B4-C76DC0F144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E4A946B-063F-45E7-BB1D-CC58E1C8F15B}" type="datetime1">
              <a:rPr lang="ru-RU"/>
              <a:pPr>
                <a:defRPr/>
              </a:pPr>
              <a:t>11.05.2009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8161D5E-D6CF-4FDF-AEEA-CACBADF16D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0" name="Текст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DF031435-DD29-40F8-BC59-226813F03B16}" type="datetime1">
              <a:rPr lang="ru-RU"/>
              <a:pPr>
                <a:defRPr/>
              </a:pPr>
              <a:t>11.05.2009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DFE42FE7-E91C-4CA8-A267-B7662A45E7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9" r:id="rId2"/>
    <p:sldLayoutId id="2147483771" r:id="rId3"/>
    <p:sldLayoutId id="2147483768" r:id="rId4"/>
    <p:sldLayoutId id="2147483767" r:id="rId5"/>
    <p:sldLayoutId id="2147483766" r:id="rId6"/>
    <p:sldLayoutId id="2147483765" r:id="rId7"/>
    <p:sldLayoutId id="2147483764" r:id="rId8"/>
    <p:sldLayoutId id="2147483772" r:id="rId9"/>
    <p:sldLayoutId id="2147483763" r:id="rId10"/>
    <p:sldLayoutId id="2147483773" r:id="rId11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eaLnBrk="0" fontAlgn="base" hangingPunct="0">
        <a:spcBef>
          <a:spcPts val="500"/>
        </a:spcBef>
        <a:spcAft>
          <a:spcPct val="0"/>
        </a:spcAft>
        <a:buClr>
          <a:srgbClr val="10CF9B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eaLnBrk="0" fontAlgn="base" hangingPunct="0">
        <a:spcBef>
          <a:spcPts val="400"/>
        </a:spcBef>
        <a:spcAft>
          <a:spcPct val="0"/>
        </a:spcAft>
        <a:buClr>
          <a:srgbClr val="10CF9B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eaLnBrk="0" fontAlgn="base" hangingPunct="0">
        <a:spcBef>
          <a:spcPts val="400"/>
        </a:spcBef>
        <a:spcAft>
          <a:spcPct val="0"/>
        </a:spcAft>
        <a:buClr>
          <a:srgbClr val="10CF9B"/>
        </a:buClr>
        <a:buSzPct val="70000"/>
        <a:buFont typeface="Wingdings" pitchFamily="2" charset="2"/>
        <a:buChar char="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13" Type="http://schemas.openxmlformats.org/officeDocument/2006/relationships/slide" Target="slide16.xml"/><Relationship Id="rId18" Type="http://schemas.openxmlformats.org/officeDocument/2006/relationships/slide" Target="slide23.xml"/><Relationship Id="rId3" Type="http://schemas.openxmlformats.org/officeDocument/2006/relationships/slide" Target="slide4.xml"/><Relationship Id="rId21" Type="http://schemas.openxmlformats.org/officeDocument/2006/relationships/slide" Target="slide26.xml"/><Relationship Id="rId7" Type="http://schemas.openxmlformats.org/officeDocument/2006/relationships/slide" Target="slide8.xml"/><Relationship Id="rId12" Type="http://schemas.openxmlformats.org/officeDocument/2006/relationships/slide" Target="slide15.xml"/><Relationship Id="rId17" Type="http://schemas.openxmlformats.org/officeDocument/2006/relationships/slide" Target="slide22.xml"/><Relationship Id="rId2" Type="http://schemas.openxmlformats.org/officeDocument/2006/relationships/notesSlide" Target="../notesSlides/notesSlide2.xml"/><Relationship Id="rId16" Type="http://schemas.openxmlformats.org/officeDocument/2006/relationships/slide" Target="slide19.xml"/><Relationship Id="rId20" Type="http://schemas.openxmlformats.org/officeDocument/2006/relationships/slide" Target="slide25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11" Type="http://schemas.openxmlformats.org/officeDocument/2006/relationships/slide" Target="slide13.xml"/><Relationship Id="rId24" Type="http://schemas.openxmlformats.org/officeDocument/2006/relationships/slide" Target="slide14.xml"/><Relationship Id="rId5" Type="http://schemas.openxmlformats.org/officeDocument/2006/relationships/slide" Target="slide6.xml"/><Relationship Id="rId15" Type="http://schemas.openxmlformats.org/officeDocument/2006/relationships/slide" Target="slide18.xml"/><Relationship Id="rId23" Type="http://schemas.openxmlformats.org/officeDocument/2006/relationships/image" Target="../media/image3.png"/><Relationship Id="rId10" Type="http://schemas.openxmlformats.org/officeDocument/2006/relationships/slide" Target="slide12.xml"/><Relationship Id="rId19" Type="http://schemas.openxmlformats.org/officeDocument/2006/relationships/slide" Target="slide24.xml"/><Relationship Id="rId4" Type="http://schemas.openxmlformats.org/officeDocument/2006/relationships/slide" Target="slide5.xml"/><Relationship Id="rId9" Type="http://schemas.openxmlformats.org/officeDocument/2006/relationships/slide" Target="slide10.xml"/><Relationship Id="rId14" Type="http://schemas.openxmlformats.org/officeDocument/2006/relationships/slide" Target="slide17.xml"/><Relationship Id="rId22" Type="http://schemas.openxmlformats.org/officeDocument/2006/relationships/slide" Target="slide1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file:///J:\computer\computer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5" Type="http://schemas.openxmlformats.org/officeDocument/2006/relationships/slide" Target="slide2.xml"/><Relationship Id="rId4" Type="http://schemas.openxmlformats.org/officeDocument/2006/relationships/hyperlink" Target="http://www.server.ru/computer.gif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34.xml"/><Relationship Id="rId13" Type="http://schemas.openxmlformats.org/officeDocument/2006/relationships/slide" Target="slide40.xml"/><Relationship Id="rId18" Type="http://schemas.openxmlformats.org/officeDocument/2006/relationships/slide" Target="slide45.xml"/><Relationship Id="rId26" Type="http://schemas.openxmlformats.org/officeDocument/2006/relationships/hyperlink" Target="&#1055;&#1077;&#1088;&#1077;&#1095;&#1077;&#1085;&#1100;%20&#1086;&#1089;&#1085;&#1086;&#1074;&#1085;&#1099;&#1093;%20HTML.doc" TargetMode="External"/><Relationship Id="rId3" Type="http://schemas.openxmlformats.org/officeDocument/2006/relationships/slide" Target="slide27.xml"/><Relationship Id="rId21" Type="http://schemas.openxmlformats.org/officeDocument/2006/relationships/slide" Target="slide48.xml"/><Relationship Id="rId7" Type="http://schemas.openxmlformats.org/officeDocument/2006/relationships/slide" Target="slide33.xml"/><Relationship Id="rId12" Type="http://schemas.openxmlformats.org/officeDocument/2006/relationships/slide" Target="slide39.xml"/><Relationship Id="rId17" Type="http://schemas.openxmlformats.org/officeDocument/2006/relationships/slide" Target="slide44.xml"/><Relationship Id="rId25" Type="http://schemas.openxmlformats.org/officeDocument/2006/relationships/slide" Target="slide53.xml"/><Relationship Id="rId2" Type="http://schemas.openxmlformats.org/officeDocument/2006/relationships/notesSlide" Target="../notesSlides/notesSlide3.xml"/><Relationship Id="rId16" Type="http://schemas.openxmlformats.org/officeDocument/2006/relationships/slide" Target="slide43.xml"/><Relationship Id="rId20" Type="http://schemas.openxmlformats.org/officeDocument/2006/relationships/slide" Target="slide47.xml"/><Relationship Id="rId1" Type="http://schemas.openxmlformats.org/officeDocument/2006/relationships/slideLayout" Target="../slideLayouts/slideLayout2.xml"/><Relationship Id="rId6" Type="http://schemas.openxmlformats.org/officeDocument/2006/relationships/slide" Target="slide32.xml"/><Relationship Id="rId11" Type="http://schemas.openxmlformats.org/officeDocument/2006/relationships/slide" Target="slide37.xml"/><Relationship Id="rId24" Type="http://schemas.openxmlformats.org/officeDocument/2006/relationships/slide" Target="slide52.xml"/><Relationship Id="rId5" Type="http://schemas.openxmlformats.org/officeDocument/2006/relationships/slide" Target="slide31.xml"/><Relationship Id="rId15" Type="http://schemas.openxmlformats.org/officeDocument/2006/relationships/slide" Target="slide42.xml"/><Relationship Id="rId23" Type="http://schemas.openxmlformats.org/officeDocument/2006/relationships/slide" Target="slide50.xml"/><Relationship Id="rId10" Type="http://schemas.openxmlformats.org/officeDocument/2006/relationships/slide" Target="slide36.xml"/><Relationship Id="rId19" Type="http://schemas.openxmlformats.org/officeDocument/2006/relationships/slide" Target="slide46.xml"/><Relationship Id="rId4" Type="http://schemas.openxmlformats.org/officeDocument/2006/relationships/slide" Target="slide28.xml"/><Relationship Id="rId9" Type="http://schemas.openxmlformats.org/officeDocument/2006/relationships/slide" Target="slide35.xml"/><Relationship Id="rId14" Type="http://schemas.openxmlformats.org/officeDocument/2006/relationships/slide" Target="slide41.xml"/><Relationship Id="rId22" Type="http://schemas.openxmlformats.org/officeDocument/2006/relationships/slide" Target="slide49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mailto:username@server.ru%22%3eE-mail" TargetMode="Externa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Relationship Id="rId5" Type="http://schemas.openxmlformats.org/officeDocument/2006/relationships/slide" Target="slide2.xml"/><Relationship Id="rId4" Type="http://schemas.openxmlformats.org/officeDocument/2006/relationships/image" Target="../media/image11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Relationship Id="rId5" Type="http://schemas.openxmlformats.org/officeDocument/2006/relationships/slide" Target="slide2.xml"/><Relationship Id="rId4" Type="http://schemas.openxmlformats.org/officeDocument/2006/relationships/image" Target="../media/image12.png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slide" Target="slide2.xml"/><Relationship Id="rId4" Type="http://schemas.openxmlformats.org/officeDocument/2006/relationships/image" Target="../media/image5.png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hyperlink" Target="mailto:username@server.ru" TargetMode="External"/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hyperlink" Target="index.html" TargetMode="External"/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Relationship Id="rId5" Type="http://schemas.openxmlformats.org/officeDocument/2006/relationships/slide" Target="slide2.xml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642918"/>
            <a:ext cx="7772400" cy="2970199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400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Разработка </a:t>
            </a:r>
            <a:r>
              <a:rPr lang="en-US" sz="4400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Web</a:t>
            </a:r>
            <a:r>
              <a:rPr lang="ru-RU" sz="4400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-сайтов</a:t>
            </a:r>
            <a:br>
              <a:rPr lang="ru-RU" sz="4400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400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использованием языка разметки гипертекста НТМ</a:t>
            </a:r>
            <a:r>
              <a:rPr lang="en-US" sz="4400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</a:t>
            </a:r>
            <a:r>
              <a:rPr lang="ru-RU" sz="4400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4400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4400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147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5756275"/>
            <a:ext cx="5114925" cy="1101725"/>
          </a:xfrm>
        </p:spPr>
        <p:txBody>
          <a:bodyPr/>
          <a:lstStyle/>
          <a:p>
            <a:pPr eaLnBrk="1" hangingPunct="1"/>
            <a:r>
              <a:rPr lang="ru-RU" smtClean="0"/>
              <a:t>Хайрулина Анастасия Владиславовна,</a:t>
            </a:r>
          </a:p>
          <a:p>
            <a:pPr algn="l" eaLnBrk="1" hangingPunct="1"/>
            <a:r>
              <a:rPr lang="ru-RU" smtClean="0"/>
              <a:t>МОУ СОШ №10, г. Кандалакша, Мурманская обл.</a:t>
            </a:r>
          </a:p>
        </p:txBody>
      </p:sp>
      <p:sp>
        <p:nvSpPr>
          <p:cNvPr id="6148" name="Дата 3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8EB2A18-F675-4D6D-9096-F8CDF2DD9406}" type="datetime1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11.05.2009</a:t>
            </a:fld>
            <a:endParaRPr lang="ru-RU" smtClean="0"/>
          </a:p>
        </p:txBody>
      </p:sp>
      <p:sp>
        <p:nvSpPr>
          <p:cNvPr id="6149" name="Номер слайда 4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A12A23D-F79A-4AD1-8F70-AD688A530605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 smtClean="0"/>
          </a:p>
        </p:txBody>
      </p:sp>
      <p:pic>
        <p:nvPicPr>
          <p:cNvPr id="6150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9388" y="2924175"/>
            <a:ext cx="2481262" cy="164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758138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2. </a:t>
            </a:r>
            <a:r>
              <a:rPr lang="ru-RU" dirty="0" smtClean="0"/>
              <a:t>Структура </a:t>
            </a:r>
            <a:r>
              <a:rPr lang="en-US" dirty="0" smtClean="0"/>
              <a:t>Web</a:t>
            </a:r>
            <a:r>
              <a:rPr lang="ru-RU" dirty="0" smtClean="0"/>
              <a:t>-страницы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/>
              <a:t>НТМ</a:t>
            </a:r>
            <a:r>
              <a:rPr lang="en-US" dirty="0" smtClean="0"/>
              <a:t>L</a:t>
            </a:r>
            <a:r>
              <a:rPr lang="ru-RU" dirty="0" smtClean="0"/>
              <a:t>-код страницы помещается внутрь контейнера </a:t>
            </a:r>
            <a:r>
              <a:rPr lang="ru-RU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&lt;НТМ</a:t>
            </a:r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</a:t>
            </a:r>
            <a:r>
              <a:rPr lang="ru-RU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&gt;&lt;/НТМ</a:t>
            </a:r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</a:t>
            </a:r>
            <a:r>
              <a:rPr lang="ru-RU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&gt;.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Без этих тэгов браузер не в состоянии определить формат документа и правильно его интерпретировать.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Web</a:t>
            </a:r>
            <a:r>
              <a:rPr lang="ru-RU" dirty="0" smtClean="0"/>
              <a:t>-страница разделяется на две логические части: заголовок и отображаемое в браузере содержание.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/>
              <a:t>Заголовок </a:t>
            </a:r>
            <a:r>
              <a:rPr lang="en-US" dirty="0" smtClean="0"/>
              <a:t>Web</a:t>
            </a:r>
            <a:r>
              <a:rPr lang="ru-RU" dirty="0" smtClean="0"/>
              <a:t>-страницы заключается в контейнер </a:t>
            </a:r>
            <a:r>
              <a:rPr lang="ru-RU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&lt;НЕА</a:t>
            </a:r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r>
              <a:rPr lang="ru-RU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&gt;&lt;/НЕА</a:t>
            </a:r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r>
              <a:rPr lang="ru-RU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&gt;</a:t>
            </a:r>
            <a:r>
              <a:rPr lang="ru-RU" dirty="0" smtClean="0"/>
              <a:t> и содержит название документа и справочную информацию о странице (например, тип кодировки), которая используется браузером для правильного отображения.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ru-RU" dirty="0"/>
          </a:p>
        </p:txBody>
      </p:sp>
      <p:sp>
        <p:nvSpPr>
          <p:cNvPr id="14340" name="Дата 3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757853E-CD6F-4511-BE44-5008819BF771}" type="datetime1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11.05.2009</a:t>
            </a:fld>
            <a:endParaRPr lang="ru-RU" smtClean="0"/>
          </a:p>
        </p:txBody>
      </p:sp>
      <p:sp>
        <p:nvSpPr>
          <p:cNvPr id="14341" name="Номер слайда 4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0C5E511-EC7B-4576-9E25-4161EF913CFD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ru-RU" smtClean="0"/>
          </a:p>
        </p:txBody>
      </p:sp>
      <p:sp>
        <p:nvSpPr>
          <p:cNvPr id="8" name="Прямоугольник 7"/>
          <p:cNvSpPr/>
          <p:nvPr/>
        </p:nvSpPr>
        <p:spPr>
          <a:xfrm>
            <a:off x="7929555" y="142852"/>
            <a:ext cx="1214445" cy="85189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lIns="91440" tIns="45720" rIns="91440" bIns="45720">
            <a:prstTxWarp prst="textCirclePour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kern="10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/>
                <a:hlinkClick r:id="rId3" action="ppaction://hlinksldjump"/>
              </a:rPr>
              <a:t>Содержание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Блок-схема: узел 7"/>
          <p:cNvSpPr/>
          <p:nvPr/>
        </p:nvSpPr>
        <p:spPr>
          <a:xfrm>
            <a:off x="357188" y="285750"/>
            <a:ext cx="928687" cy="92868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63" y="1428750"/>
            <a:ext cx="4686300" cy="4846638"/>
          </a:xfrm>
        </p:spPr>
        <p:txBody>
          <a:bodyPr>
            <a:normAutofit fontScale="925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sz="3200" dirty="0" smtClean="0"/>
              <a:t>Тэги заключаются в угловые скобки и могут быть 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одиночными</a:t>
            </a:r>
            <a:r>
              <a:rPr lang="ru-RU" sz="3200" dirty="0" smtClean="0"/>
              <a:t> или 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парными</a:t>
            </a:r>
            <a:r>
              <a:rPr lang="ru-RU" sz="3200" dirty="0" smtClean="0"/>
              <a:t>.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sz="3200" dirty="0" smtClean="0"/>
              <a:t>Парные тэги содержат откры­вающий и закрывающий тег (такая пара тэгов называ­ется </a:t>
            </a:r>
            <a:r>
              <a:rPr lang="ru-RU" sz="32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контейнером</a:t>
            </a:r>
            <a:r>
              <a:rPr lang="ru-RU" sz="3200" b="1" dirty="0" smtClean="0"/>
              <a:t>).</a:t>
            </a:r>
            <a:endParaRPr lang="ru-RU" sz="3200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ru-RU" dirty="0"/>
          </a:p>
        </p:txBody>
      </p:sp>
      <p:sp>
        <p:nvSpPr>
          <p:cNvPr id="15364" name="Дата 3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D3F08F9-68B4-4848-85C2-071DDC5A39E1}" type="datetime1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11.05.2009</a:t>
            </a:fld>
            <a:endParaRPr lang="ru-RU" smtClean="0"/>
          </a:p>
        </p:txBody>
      </p:sp>
      <p:sp>
        <p:nvSpPr>
          <p:cNvPr id="15365" name="Номер слайда 4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2A58F5A-7D72-4720-ADF7-7C127F38C21B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ru-RU" smtClean="0"/>
          </a:p>
        </p:txBody>
      </p:sp>
      <p:sp>
        <p:nvSpPr>
          <p:cNvPr id="7" name="TextBox 6"/>
          <p:cNvSpPr txBox="1"/>
          <p:nvPr/>
        </p:nvSpPr>
        <p:spPr>
          <a:xfrm>
            <a:off x="428625" y="0"/>
            <a:ext cx="785813" cy="1570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6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+mn-cs"/>
              </a:rPr>
              <a:t>i</a:t>
            </a:r>
            <a:endParaRPr lang="ru-RU" sz="9600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500688" y="1903413"/>
            <a:ext cx="2500312" cy="43386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&lt;НЕА</a:t>
            </a:r>
            <a:r>
              <a:rPr lang="en-US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D</a:t>
            </a:r>
            <a:r>
              <a:rPr lang="ru-RU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&gt;</a:t>
            </a:r>
            <a:endParaRPr lang="en-US" sz="40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&lt;/НЕА</a:t>
            </a:r>
            <a:r>
              <a:rPr lang="en-US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D</a:t>
            </a:r>
            <a:r>
              <a:rPr lang="ru-RU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&gt;</a:t>
            </a:r>
            <a:r>
              <a:rPr lang="ru-RU" sz="4000" dirty="0">
                <a:latin typeface="+mn-lt"/>
                <a:cs typeface="+mn-cs"/>
              </a:rPr>
              <a:t> </a:t>
            </a:r>
            <a:endParaRPr lang="en-US" sz="40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0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0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&lt;НТМ</a:t>
            </a:r>
            <a:r>
              <a:rPr lang="en-US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L</a:t>
            </a:r>
            <a:r>
              <a:rPr lang="ru-RU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&gt;</a:t>
            </a:r>
            <a:endParaRPr lang="en-US" sz="40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&lt;/НТМ</a:t>
            </a:r>
            <a:r>
              <a:rPr lang="en-US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L</a:t>
            </a:r>
            <a:r>
              <a:rPr lang="ru-RU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&gt;</a:t>
            </a:r>
            <a:endParaRPr lang="en-US" sz="40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  <a:cs typeface="+mn-cs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929555" y="142852"/>
            <a:ext cx="1214445" cy="85189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lIns="91440" tIns="45720" rIns="91440" bIns="45720">
            <a:prstTxWarp prst="textCirclePour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kern="10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/>
                <a:hlinkClick r:id="rId3" action="ppaction://hlinksldjump"/>
              </a:rPr>
              <a:t>Содержание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22944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>ТЭГИ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/>
              <a:t>Закрывающий тэг содержит прямой </a:t>
            </a:r>
            <a:r>
              <a:rPr lang="ru-RU" dirty="0" err="1" smtClean="0"/>
              <a:t>слэш</a:t>
            </a:r>
            <a:r>
              <a:rPr lang="ru-RU" dirty="0" smtClean="0"/>
              <a:t> (/) перед обозначением.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/>
              <a:t>Название страницы помещается в контейнер </a:t>
            </a:r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&lt;TITLE&gt; &lt;/TITLE&gt; </a:t>
            </a:r>
            <a:r>
              <a:rPr lang="ru-RU" dirty="0" smtClean="0"/>
              <a:t>и при просмотре отображается в верхней строке окна браузера.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/>
              <a:t>Отображаемое в браузере содержание страницы помеща­ется в контейнер </a:t>
            </a:r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&lt;BODY&gt;&lt;/BODY&gt;</a:t>
            </a:r>
            <a:endParaRPr lang="ru-RU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388" name="Дата 3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4234AEF-37CE-4F23-AE88-44ACA001DAC4}" type="datetime1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11.05.2009</a:t>
            </a:fld>
            <a:endParaRPr lang="ru-RU" smtClean="0"/>
          </a:p>
        </p:txBody>
      </p:sp>
      <p:sp>
        <p:nvSpPr>
          <p:cNvPr id="16389" name="Номер слайда 4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2DCF515-1917-48BE-ADBB-D56E019A4477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ru-RU" smtClean="0"/>
          </a:p>
        </p:txBody>
      </p:sp>
      <p:sp>
        <p:nvSpPr>
          <p:cNvPr id="7" name="Прямоугольник 6"/>
          <p:cNvSpPr/>
          <p:nvPr/>
        </p:nvSpPr>
        <p:spPr>
          <a:xfrm>
            <a:off x="7929555" y="142852"/>
            <a:ext cx="1214445" cy="85189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lIns="91440" tIns="45720" rIns="91440" bIns="45720">
            <a:prstTxWarp prst="textCirclePour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kern="10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/>
                <a:hlinkClick r:id="rId3" action="ppaction://hlinksldjump"/>
              </a:rPr>
              <a:t>Содержание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7239000" cy="677246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>Разработка заготовка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313" y="714375"/>
            <a:ext cx="3571875" cy="484663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&lt;HTML&gt;</a:t>
            </a:r>
            <a:endPara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&lt;HEAD&gt;</a:t>
            </a:r>
            <a:endPara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TITLE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&gt;Компьютер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&lt;/Т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Е&gt;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&lt;/HEAD&gt;</a:t>
            </a:r>
            <a:endPara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&lt;BODY&gt;</a:t>
            </a:r>
            <a:endPara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Компьютер и ПО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&lt;/BODY&gt;</a:t>
            </a:r>
            <a:endPara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&lt;/HTML&gt;</a:t>
            </a:r>
            <a:endPara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ru-RU" dirty="0"/>
          </a:p>
        </p:txBody>
      </p:sp>
      <p:sp>
        <p:nvSpPr>
          <p:cNvPr id="17412" name="Дата 3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C0222E0-3D86-44EA-9C1D-ADE5126B8336}" type="datetime1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11.05.2009</a:t>
            </a:fld>
            <a:endParaRPr lang="ru-RU" smtClean="0"/>
          </a:p>
        </p:txBody>
      </p:sp>
      <p:sp>
        <p:nvSpPr>
          <p:cNvPr id="17413" name="Номер слайда 4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DEC4F64-2C35-45C4-B8FB-44517C91557D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ru-RU" smtClean="0"/>
          </a:p>
        </p:txBody>
      </p:sp>
      <p:sp>
        <p:nvSpPr>
          <p:cNvPr id="18438" name="TextBox 5"/>
          <p:cNvSpPr txBox="1">
            <a:spLocks noChangeArrowheads="1"/>
          </p:cNvSpPr>
          <p:nvPr/>
        </p:nvSpPr>
        <p:spPr bwMode="auto">
          <a:xfrm>
            <a:off x="3924300" y="3644900"/>
            <a:ext cx="4000500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latin typeface="Trebuchet MS" pitchFamily="34" charset="0"/>
              </a:rPr>
              <a:t>Созданную </a:t>
            </a:r>
            <a:r>
              <a:rPr lang="en-US" sz="2400" b="1">
                <a:latin typeface="Trebuchet MS" pitchFamily="34" charset="0"/>
              </a:rPr>
              <a:t>Web</a:t>
            </a:r>
            <a:r>
              <a:rPr lang="ru-RU" sz="2400" b="1">
                <a:latin typeface="Trebuchet MS" pitchFamily="34" charset="0"/>
              </a:rPr>
              <a:t>-страницу необходимо сохранить в виде файла под именем </a:t>
            </a:r>
            <a:r>
              <a:rPr lang="en-US" sz="2400" i="1" u="sng">
                <a:solidFill>
                  <a:srgbClr val="7030A0"/>
                </a:solidFill>
                <a:latin typeface="Trebuchet MS" pitchFamily="34" charset="0"/>
              </a:rPr>
              <a:t>index.htm. </a:t>
            </a:r>
            <a:r>
              <a:rPr lang="ru-RU" sz="2400" b="1">
                <a:latin typeface="Trebuchet MS" pitchFamily="34" charset="0"/>
              </a:rPr>
              <a:t>В качестве расширения файла </a:t>
            </a:r>
            <a:r>
              <a:rPr lang="en-US" sz="2400" b="1">
                <a:latin typeface="Trebuchet MS" pitchFamily="34" charset="0"/>
              </a:rPr>
              <a:t>Web</a:t>
            </a:r>
            <a:r>
              <a:rPr lang="ru-RU" sz="2400" b="1">
                <a:latin typeface="Trebuchet MS" pitchFamily="34" charset="0"/>
              </a:rPr>
              <a:t>-страницы можно также использовать </a:t>
            </a:r>
            <a:r>
              <a:rPr lang="en-US" sz="2400" i="1" u="sng">
                <a:solidFill>
                  <a:srgbClr val="7030A0"/>
                </a:solidFill>
                <a:latin typeface="Trebuchet MS" pitchFamily="34" charset="0"/>
              </a:rPr>
              <a:t>html.</a:t>
            </a:r>
            <a:endParaRPr lang="ru-RU" sz="2400" i="1" u="sng">
              <a:solidFill>
                <a:srgbClr val="7030A0"/>
              </a:solidFill>
              <a:latin typeface="Trebuchet MS" pitchFamily="34" charset="0"/>
            </a:endParaRPr>
          </a:p>
        </p:txBody>
      </p:sp>
      <p:pic>
        <p:nvPicPr>
          <p:cNvPr id="18439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64163" y="692150"/>
            <a:ext cx="3500437" cy="298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7929555" y="142852"/>
            <a:ext cx="1214445" cy="85189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lIns="91440" tIns="45720" rIns="91440" bIns="45720">
            <a:prstTxWarp prst="textCirclePour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kern="10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/>
                <a:hlinkClick r:id="rId4" action="ppaction://hlinksldjump"/>
              </a:rPr>
              <a:t>Содержание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Блок-схема: узел 7"/>
          <p:cNvSpPr/>
          <p:nvPr/>
        </p:nvSpPr>
        <p:spPr>
          <a:xfrm>
            <a:off x="357188" y="285750"/>
            <a:ext cx="928687" cy="92868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9725"/>
            <a:ext cx="7686675" cy="484663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/>
              <a:t>Необходимо различать имя файла </a:t>
            </a:r>
            <a:r>
              <a:rPr lang="en-US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index.htm</a:t>
            </a:r>
            <a:r>
              <a:rPr lang="en-US" dirty="0" smtClean="0"/>
              <a:t>, </a:t>
            </a:r>
            <a:r>
              <a:rPr lang="ru-RU" dirty="0" smtClean="0"/>
              <a:t>под которым </a:t>
            </a:r>
            <a:r>
              <a:rPr lang="en-US" dirty="0" smtClean="0"/>
              <a:t>Web</a:t>
            </a:r>
            <a:r>
              <a:rPr lang="ru-RU" dirty="0" smtClean="0"/>
              <a:t>-страница хранится в файловой системе,</a:t>
            </a: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и имя </a:t>
            </a:r>
            <a:r>
              <a:rPr lang="en-US" dirty="0" smtClean="0"/>
              <a:t>Web</a:t>
            </a:r>
            <a:r>
              <a:rPr lang="ru-RU" dirty="0" smtClean="0"/>
              <a:t>-страницы (например, «Компьютер»), которое высвечивается в верхней строке окна браузера.</a:t>
            </a: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 </a:t>
            </a:r>
            <a:r>
              <a:rPr lang="ru-RU" dirty="0" smtClean="0">
                <a:solidFill>
                  <a:srgbClr val="7030A0"/>
                </a:solidFill>
              </a:rPr>
              <a:t>Имя </a:t>
            </a:r>
            <a:r>
              <a:rPr lang="en-US" dirty="0" smtClean="0">
                <a:solidFill>
                  <a:srgbClr val="7030A0"/>
                </a:solidFill>
              </a:rPr>
              <a:t>Web</a:t>
            </a:r>
            <a:r>
              <a:rPr lang="ru-RU" dirty="0" smtClean="0">
                <a:solidFill>
                  <a:srgbClr val="7030A0"/>
                </a:solidFill>
              </a:rPr>
              <a:t>-страницы должно соответствовать ее содержанию, так как оно в первую очередь анализируется поисковыми системами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18436" name="Дата 3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0BD26BA-F9D1-4B7E-83DC-91F115A67AA3}" type="datetime1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11.05.2009</a:t>
            </a:fld>
            <a:endParaRPr lang="ru-RU" smtClean="0"/>
          </a:p>
        </p:txBody>
      </p:sp>
      <p:sp>
        <p:nvSpPr>
          <p:cNvPr id="18437" name="Номер слайда 4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F9F3775-8C92-469F-9E99-FA48479EF790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ru-RU" smtClean="0"/>
          </a:p>
        </p:txBody>
      </p:sp>
      <p:sp>
        <p:nvSpPr>
          <p:cNvPr id="7" name="TextBox 6"/>
          <p:cNvSpPr txBox="1"/>
          <p:nvPr/>
        </p:nvSpPr>
        <p:spPr>
          <a:xfrm>
            <a:off x="428625" y="0"/>
            <a:ext cx="785813" cy="1570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6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+mn-cs"/>
              </a:rPr>
              <a:t>i</a:t>
            </a:r>
            <a:endParaRPr lang="ru-RU" sz="9600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  <a:cs typeface="+mn-cs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929555" y="142852"/>
            <a:ext cx="1214445" cy="85189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lIns="91440" tIns="45720" rIns="91440" bIns="45720">
            <a:prstTxWarp prst="textCirclePour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kern="10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/>
                <a:hlinkClick r:id="rId3" action="ppaction://hlinksldjump"/>
              </a:rPr>
              <a:t>Содержание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7239000" cy="822944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>Контрольные вопросы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eaLnBrk="1" fontAlgn="auto" hangingPunct="1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ru-RU" dirty="0" smtClean="0"/>
              <a:t>Какие тэги (контейнеры) должны присутствовать в </a:t>
            </a:r>
            <a:r>
              <a:rPr lang="en-US" dirty="0" smtClean="0"/>
              <a:t>HTML</a:t>
            </a:r>
            <a:r>
              <a:rPr lang="ru-RU" dirty="0" smtClean="0"/>
              <a:t>-документе  обязательно? </a:t>
            </a:r>
            <a:endParaRPr lang="en-US" dirty="0" smtClean="0"/>
          </a:p>
          <a:p>
            <a:pPr marL="514350" indent="-514350" eaLnBrk="1" fontAlgn="auto" hangingPunct="1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ru-RU" dirty="0" smtClean="0"/>
              <a:t>Какова логическая структура </a:t>
            </a:r>
            <a:r>
              <a:rPr lang="en-US" dirty="0" smtClean="0"/>
              <a:t>Web</a:t>
            </a:r>
            <a:r>
              <a:rPr lang="ru-RU" dirty="0" smtClean="0"/>
              <a:t>-страницы?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Практическое задание.  </a:t>
            </a:r>
            <a:endParaRPr lang="en-US" b="1" i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Создать заготовку </a:t>
            </a:r>
            <a:r>
              <a:rPr lang="en-US" dirty="0" smtClean="0"/>
              <a:t>Web</a:t>
            </a:r>
            <a:r>
              <a:rPr lang="ru-RU" dirty="0" smtClean="0"/>
              <a:t>-страницы «Компьютер» и просмотреть ее в браузере.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ru-RU" dirty="0"/>
          </a:p>
        </p:txBody>
      </p:sp>
      <p:sp>
        <p:nvSpPr>
          <p:cNvPr id="19460" name="Дата 3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9F7740A-4674-4382-8DDA-22F2668076D1}" type="datetime1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11.05.2009</a:t>
            </a:fld>
            <a:endParaRPr lang="ru-RU" smtClean="0"/>
          </a:p>
        </p:txBody>
      </p:sp>
      <p:sp>
        <p:nvSpPr>
          <p:cNvPr id="19461" name="Номер слайда 4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FE42A12-27AE-4E1F-A379-0EF82524F995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ru-RU" smtClean="0"/>
          </a:p>
        </p:txBody>
      </p:sp>
      <p:sp>
        <p:nvSpPr>
          <p:cNvPr id="7" name="Прямоугольник 6"/>
          <p:cNvSpPr/>
          <p:nvPr/>
        </p:nvSpPr>
        <p:spPr>
          <a:xfrm>
            <a:off x="7929555" y="142852"/>
            <a:ext cx="1214445" cy="85189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lIns="91440" tIns="45720" rIns="91440" bIns="45720">
            <a:prstTxWarp prst="textCirclePour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kern="10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/>
                <a:hlinkClick r:id="rId3" action="ppaction://hlinksldjump"/>
              </a:rPr>
              <a:t>Содержание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543824" cy="1143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>3. Форматирование текста на </a:t>
            </a:r>
            <a:r>
              <a:rPr lang="en-US" dirty="0" smtClean="0"/>
              <a:t>Web</a:t>
            </a:r>
            <a:r>
              <a:rPr lang="ru-RU" dirty="0" smtClean="0"/>
              <a:t>-странице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/>
              <a:t>С помо­щью тэгов можно задать различные параметры форматиро­вания текста.</a:t>
            </a:r>
          </a:p>
          <a:p>
            <a:pPr marL="274320" indent="-274320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3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Заголовки. </a:t>
            </a:r>
            <a:endParaRPr lang="en-US" sz="36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Размеры шрифтов заголовков задаются параметрами тэгов от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    </a:t>
            </a:r>
            <a:r>
              <a:rPr lang="ru-RU" b="1" u="sng" dirty="0" smtClean="0"/>
              <a:t>&lt;Н1</a:t>
            </a:r>
            <a:r>
              <a:rPr lang="en-US" b="1" u="sng" dirty="0" smtClean="0"/>
              <a:t>&gt;&lt;</a:t>
            </a:r>
            <a:r>
              <a:rPr lang="ru-RU" b="1" u="sng" dirty="0" smtClean="0"/>
              <a:t>/Н1&gt; </a:t>
            </a:r>
            <a:r>
              <a:rPr lang="ru-RU" dirty="0" smtClean="0"/>
              <a:t>(самый крупный) </a:t>
            </a: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до </a:t>
            </a:r>
            <a:r>
              <a:rPr lang="ru-RU" b="1" u="sng" dirty="0" smtClean="0"/>
              <a:t>&lt;</a:t>
            </a:r>
            <a:r>
              <a:rPr lang="en-US" b="1" u="sng" dirty="0" smtClean="0"/>
              <a:t>H6&gt;&lt;</a:t>
            </a:r>
            <a:r>
              <a:rPr lang="ru-RU" b="1" u="sng" dirty="0" smtClean="0"/>
              <a:t>/</a:t>
            </a:r>
            <a:r>
              <a:rPr lang="en-US" b="1" u="sng" dirty="0" smtClean="0"/>
              <a:t>H6</a:t>
            </a:r>
            <a:r>
              <a:rPr lang="ru-RU" b="1" u="sng" dirty="0" smtClean="0"/>
              <a:t>&gt; </a:t>
            </a:r>
            <a:r>
              <a:rPr lang="ru-RU" dirty="0" smtClean="0"/>
              <a:t>(самый мелкий).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ru-RU" dirty="0"/>
          </a:p>
        </p:txBody>
      </p:sp>
      <p:sp>
        <p:nvSpPr>
          <p:cNvPr id="20484" name="Дата 3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0690FF4-B872-4158-A923-CDEE561010FD}" type="datetime1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11.05.2009</a:t>
            </a:fld>
            <a:endParaRPr lang="ru-RU" smtClean="0"/>
          </a:p>
        </p:txBody>
      </p:sp>
      <p:sp>
        <p:nvSpPr>
          <p:cNvPr id="20485" name="Номер слайда 4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7804BF6-1E6B-477F-AA3B-D68FCD64DDDD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ru-RU" smtClean="0"/>
          </a:p>
        </p:txBody>
      </p:sp>
      <p:sp>
        <p:nvSpPr>
          <p:cNvPr id="7" name="Прямоугольник 6"/>
          <p:cNvSpPr/>
          <p:nvPr/>
        </p:nvSpPr>
        <p:spPr>
          <a:xfrm>
            <a:off x="7929555" y="142852"/>
            <a:ext cx="1214445" cy="85189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lIns="91440" tIns="45720" rIns="91440" bIns="45720">
            <a:prstTxWarp prst="textCirclePour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kern="10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/>
                <a:hlinkClick r:id="rId3" action="ppaction://hlinksldjump"/>
              </a:rPr>
              <a:t>Содержание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7239000" cy="748684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>Шрифт.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50" y="785813"/>
            <a:ext cx="7858125" cy="5786437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Некоторые тэги имеют атрибуты, которые являются именами свойств и могут принимать определенные значения.</a:t>
            </a: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С помощью тэга </a:t>
            </a:r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FONT</a:t>
            </a:r>
            <a:r>
              <a:rPr lang="en-US" dirty="0" smtClean="0"/>
              <a:t> </a:t>
            </a:r>
            <a:r>
              <a:rPr lang="ru-RU" dirty="0" smtClean="0"/>
              <a:t>и его атрибутов можно задать параметры форматирования шрифта. </a:t>
            </a: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ru-RU" dirty="0" smtClean="0"/>
              <a:t>Атрибут </a:t>
            </a:r>
            <a:r>
              <a:rPr lang="en-US" b="1" u="sng" dirty="0" smtClean="0"/>
              <a:t>FACE</a:t>
            </a:r>
            <a:r>
              <a:rPr lang="en-US" dirty="0" smtClean="0"/>
              <a:t> </a:t>
            </a:r>
            <a:r>
              <a:rPr lang="ru-RU" dirty="0" smtClean="0"/>
              <a:t>позволя­ет задать гарнитуру шрифта (</a:t>
            </a:r>
            <a:r>
              <a:rPr lang="ru-RU" sz="1800" dirty="0" smtClean="0"/>
              <a:t>например, </a:t>
            </a:r>
            <a:r>
              <a:rPr lang="en-US" sz="1800" dirty="0" smtClean="0"/>
              <a:t>FACE="Arial"), </a:t>
            </a:r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en-US" dirty="0" smtClean="0"/>
              <a:t> </a:t>
            </a:r>
            <a:r>
              <a:rPr lang="ru-RU" dirty="0" smtClean="0"/>
              <a:t>Атрибут </a:t>
            </a:r>
            <a:r>
              <a:rPr lang="en-US" b="1" u="sng" dirty="0" smtClean="0"/>
              <a:t>SIZE</a:t>
            </a:r>
            <a:r>
              <a:rPr lang="en-US" dirty="0" smtClean="0"/>
              <a:t> </a:t>
            </a:r>
            <a:r>
              <a:rPr lang="ru-RU" dirty="0" smtClean="0"/>
              <a:t>— размер шрифта (</a:t>
            </a:r>
            <a:r>
              <a:rPr lang="ru-RU" sz="1800" dirty="0" smtClean="0"/>
              <a:t>например,   </a:t>
            </a:r>
            <a:r>
              <a:rPr lang="en-US" sz="1800" dirty="0" smtClean="0"/>
              <a:t>SIZE=4</a:t>
            </a:r>
            <a:r>
              <a:rPr lang="en-US" dirty="0" smtClean="0"/>
              <a:t>).</a:t>
            </a:r>
            <a:endParaRPr lang="ru-RU" dirty="0" smtClean="0"/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ru-RU" dirty="0" smtClean="0"/>
              <a:t>Атрибут </a:t>
            </a:r>
            <a:r>
              <a:rPr lang="en-US" b="1" u="sng" dirty="0" smtClean="0"/>
              <a:t>COLOR</a:t>
            </a:r>
            <a:r>
              <a:rPr lang="en-US" dirty="0" smtClean="0"/>
              <a:t> </a:t>
            </a:r>
            <a:r>
              <a:rPr lang="ru-RU" dirty="0" smtClean="0"/>
              <a:t>позволяет задавать цвет шрифта (</a:t>
            </a:r>
            <a:r>
              <a:rPr lang="ru-RU" sz="1800" dirty="0" smtClean="0"/>
              <a:t>напри­мер, </a:t>
            </a:r>
            <a:r>
              <a:rPr lang="en-US" sz="1800" dirty="0" smtClean="0"/>
              <a:t>COLOR="blue").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000" dirty="0" smtClean="0"/>
              <a:t>Значение атрибута </a:t>
            </a:r>
            <a:r>
              <a:rPr lang="en-US" sz="2000" dirty="0" smtClean="0"/>
              <a:t>COLOR </a:t>
            </a:r>
            <a:r>
              <a:rPr lang="ru-RU" sz="2000" dirty="0" smtClean="0"/>
              <a:t>можно за­дать либо названием цвета (например, </a:t>
            </a:r>
            <a:r>
              <a:rPr lang="en-US" sz="2000" dirty="0" smtClean="0"/>
              <a:t>"red", "green", "blue"   </a:t>
            </a:r>
            <a:r>
              <a:rPr lang="ru-RU" sz="2000" dirty="0" smtClean="0"/>
              <a:t>и т. д.), либо его шестнадцатеричным значением</a:t>
            </a:r>
            <a:r>
              <a:rPr lang="en-US" sz="2000" dirty="0" smtClean="0"/>
              <a:t> -  "#RRGGBB"</a:t>
            </a:r>
            <a:endParaRPr lang="ru-RU" sz="2000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ru-RU" dirty="0"/>
          </a:p>
        </p:txBody>
      </p:sp>
      <p:sp>
        <p:nvSpPr>
          <p:cNvPr id="21508" name="Дата 3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70B6050-59E0-4F1D-B7E5-6DF368F1B7DD}" type="datetime1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11.05.2009</a:t>
            </a:fld>
            <a:endParaRPr lang="ru-RU" smtClean="0"/>
          </a:p>
        </p:txBody>
      </p:sp>
      <p:sp>
        <p:nvSpPr>
          <p:cNvPr id="21509" name="Номер слайда 4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32300B2-90CA-4870-8C0E-576CF6D13DFC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ru-RU" smtClean="0"/>
          </a:p>
        </p:txBody>
      </p:sp>
      <p:sp>
        <p:nvSpPr>
          <p:cNvPr id="7" name="Прямоугольник 6"/>
          <p:cNvSpPr/>
          <p:nvPr/>
        </p:nvSpPr>
        <p:spPr>
          <a:xfrm>
            <a:off x="7929555" y="142852"/>
            <a:ext cx="1214445" cy="85189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lIns="91440" tIns="45720" rIns="91440" bIns="45720">
            <a:prstTxWarp prst="textCirclePour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kern="10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/>
                <a:hlinkClick r:id="rId3" action="ppaction://hlinksldjump"/>
              </a:rPr>
              <a:t>Содержание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7239000" cy="677246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>Выравнивание текста.</a:t>
            </a:r>
            <a:endParaRPr lang="ru-RU" dirty="0"/>
          </a:p>
        </p:txBody>
      </p:sp>
      <p:sp>
        <p:nvSpPr>
          <p:cNvPr id="23555" name="Содержимое 2"/>
          <p:cNvSpPr>
            <a:spLocks noGrp="1"/>
          </p:cNvSpPr>
          <p:nvPr>
            <p:ph idx="1"/>
          </p:nvPr>
        </p:nvSpPr>
        <p:spPr>
          <a:xfrm>
            <a:off x="457200" y="857250"/>
            <a:ext cx="7686675" cy="55991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ru-RU" smtClean="0"/>
              <a:t>Задать способ выравнивания тек­ста позволяет атрибут </a:t>
            </a:r>
            <a:r>
              <a:rPr lang="en-US" b="1" u="sng" smtClean="0"/>
              <a:t>ALIGN</a:t>
            </a:r>
            <a:r>
              <a:rPr lang="en-US" smtClean="0"/>
              <a:t>. 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/>
              <a:t>Выравнивание по левой грани­це задается так: </a:t>
            </a:r>
            <a:r>
              <a:rPr lang="en-US" b="1" u="sng" smtClean="0"/>
              <a:t>ALIGN="left",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 </a:t>
            </a:r>
            <a:r>
              <a:rPr lang="ru-RU" smtClean="0"/>
              <a:t>выравнивание по правой границе: </a:t>
            </a:r>
            <a:r>
              <a:rPr lang="en-US" b="1" u="sng" smtClean="0"/>
              <a:t>ALIGN="right", 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/>
              <a:t>выравнивание по центру: </a:t>
            </a:r>
            <a:r>
              <a:rPr lang="en-US" b="1" u="sng" smtClean="0"/>
              <a:t>ALIGN= "center".</a:t>
            </a:r>
            <a:endParaRPr lang="ru-RU" b="1" u="sng" smtClean="0"/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ru-RU" smtClean="0"/>
              <a:t>Таким образом, синий цвет заголовка, выровненного по центру, можно задать следующим образом: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US" b="1" smtClean="0"/>
              <a:t>&lt;FONT COLOR="blue"&gt;</a:t>
            </a:r>
            <a:endParaRPr lang="ru-RU" b="1" smtClean="0"/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ru-RU" b="1" smtClean="0"/>
              <a:t>&lt;Н1 </a:t>
            </a:r>
            <a:r>
              <a:rPr lang="en-US" b="1" smtClean="0"/>
              <a:t>ALIGN="center"&gt;</a:t>
            </a:r>
            <a:r>
              <a:rPr lang="ru-RU" b="1" smtClean="0"/>
              <a:t>компьютер</a:t>
            </a:r>
            <a:r>
              <a:rPr lang="en-US" b="1" smtClean="0"/>
              <a:t> </a:t>
            </a:r>
            <a:r>
              <a:rPr lang="ru-RU" b="1" smtClean="0"/>
              <a:t>и П0&lt;/Н1&gt;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US" b="1" smtClean="0"/>
              <a:t>&lt;/FONT&gt;</a:t>
            </a:r>
            <a:endParaRPr lang="ru-RU" b="1" smtClean="0"/>
          </a:p>
          <a:p>
            <a:pPr eaLnBrk="1" hangingPunct="1">
              <a:lnSpc>
                <a:spcPct val="90000"/>
              </a:lnSpc>
            </a:pPr>
            <a:endParaRPr lang="ru-RU" smtClean="0"/>
          </a:p>
        </p:txBody>
      </p:sp>
      <p:sp>
        <p:nvSpPr>
          <p:cNvPr id="22532" name="Дата 3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A1DFD68-2815-4156-8601-3FEF745A5B50}" type="datetime1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11.05.2009</a:t>
            </a:fld>
            <a:endParaRPr lang="ru-RU" smtClean="0"/>
          </a:p>
        </p:txBody>
      </p:sp>
      <p:sp>
        <p:nvSpPr>
          <p:cNvPr id="22533" name="Номер слайда 4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CE26437-D5DE-4621-B0FB-7E6D3E30BD85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ru-RU" smtClean="0"/>
          </a:p>
        </p:txBody>
      </p:sp>
      <p:sp>
        <p:nvSpPr>
          <p:cNvPr id="7" name="Прямоугольник 6"/>
          <p:cNvSpPr/>
          <p:nvPr/>
        </p:nvSpPr>
        <p:spPr>
          <a:xfrm>
            <a:off x="7929555" y="142852"/>
            <a:ext cx="1214445" cy="85189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lIns="91440" tIns="45720" rIns="91440" bIns="45720">
            <a:prstTxWarp prst="textCirclePour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kern="10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/>
                <a:hlinkClick r:id="rId3" action="ppaction://hlinksldjump"/>
              </a:rPr>
              <a:t>Содержание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Содержимое 2"/>
          <p:cNvSpPr>
            <a:spLocks noGrp="1"/>
          </p:cNvSpPr>
          <p:nvPr>
            <p:ph idx="1"/>
          </p:nvPr>
        </p:nvSpPr>
        <p:spPr>
          <a:xfrm>
            <a:off x="457200" y="357188"/>
            <a:ext cx="7239000" cy="6099175"/>
          </a:xfrm>
        </p:spPr>
        <p:txBody>
          <a:bodyPr/>
          <a:lstStyle/>
          <a:p>
            <a:pPr eaLnBrk="1" hangingPunct="1"/>
            <a:r>
              <a:rPr lang="ru-RU" b="1" smtClean="0"/>
              <a:t>Горизонтальная линия. </a:t>
            </a:r>
            <a:endParaRPr lang="en-US" b="1" smtClean="0"/>
          </a:p>
          <a:p>
            <a:pPr eaLnBrk="1" hangingPunct="1">
              <a:buFont typeface="Wingdings 2" pitchFamily="18" charset="2"/>
              <a:buNone/>
            </a:pPr>
            <a:r>
              <a:rPr lang="ru-RU" smtClean="0"/>
              <a:t>Заголовки целесообразно отде­лять от остального содержания страницы горизонтальными линиями с помощью одиночного тэга </a:t>
            </a:r>
            <a:r>
              <a:rPr lang="en-US" b="1" u="sng" smtClean="0"/>
              <a:t>&lt;HR&gt;.</a:t>
            </a:r>
            <a:endParaRPr lang="ru-RU" b="1" u="sng" smtClean="0"/>
          </a:p>
          <a:p>
            <a:pPr eaLnBrk="1" hangingPunct="1"/>
            <a:r>
              <a:rPr lang="ru-RU" b="1" smtClean="0"/>
              <a:t>Абзацы. </a:t>
            </a:r>
            <a:endParaRPr lang="en-US" b="1" smtClean="0"/>
          </a:p>
          <a:p>
            <a:pPr eaLnBrk="1" hangingPunct="1">
              <a:buFont typeface="Wingdings 2" pitchFamily="18" charset="2"/>
              <a:buNone/>
            </a:pPr>
            <a:r>
              <a:rPr lang="ru-RU" smtClean="0"/>
              <a:t>Разделение текста на абзацы производится с помощью контейнера </a:t>
            </a:r>
            <a:r>
              <a:rPr lang="ru-RU" b="1" u="sng" smtClean="0"/>
              <a:t>&lt;р&gt;&lt;/р&gt;. </a:t>
            </a:r>
            <a:r>
              <a:rPr lang="ru-RU" smtClean="0"/>
              <a:t>При просмотре в браузере аб­зацы отделяются друг от друга интервалами. Для каждого абзаца можно задать определенный тип выравнивания и па­раметры форматирования шрифта.</a:t>
            </a:r>
          </a:p>
          <a:p>
            <a:pPr eaLnBrk="1" hangingPunct="1"/>
            <a:endParaRPr lang="ru-RU" smtClean="0"/>
          </a:p>
        </p:txBody>
      </p:sp>
      <p:sp>
        <p:nvSpPr>
          <p:cNvPr id="23555" name="Дата 3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8767BE4-AB58-44BA-83F7-573EE2AED9AE}" type="datetime1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11.05.2009</a:t>
            </a:fld>
            <a:endParaRPr lang="ru-RU" smtClean="0"/>
          </a:p>
        </p:txBody>
      </p:sp>
      <p:sp>
        <p:nvSpPr>
          <p:cNvPr id="23556" name="Номер слайда 4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DFD5E2C-A8E8-42D2-B174-455EDF06B4D9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ru-RU" smtClean="0"/>
          </a:p>
        </p:txBody>
      </p:sp>
      <p:sp>
        <p:nvSpPr>
          <p:cNvPr id="6" name="Прямоугольник 5"/>
          <p:cNvSpPr/>
          <p:nvPr/>
        </p:nvSpPr>
        <p:spPr>
          <a:xfrm>
            <a:off x="7929555" y="142852"/>
            <a:ext cx="1214445" cy="85189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lIns="91440" tIns="45720" rIns="91440" bIns="45720">
            <a:prstTxWarp prst="textCirclePour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kern="10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/>
                <a:hlinkClick r:id="rId3" action="ppaction://hlinksldjump"/>
              </a:rPr>
              <a:t>Содержание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0"/>
            <a:ext cx="7239000" cy="571504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>Содержание:</a:t>
            </a:r>
            <a:endParaRPr lang="ru-RU" dirty="0"/>
          </a:p>
        </p:txBody>
      </p:sp>
      <p:sp>
        <p:nvSpPr>
          <p:cNvPr id="7171" name="Содержимое 2"/>
          <p:cNvSpPr>
            <a:spLocks noGrp="1"/>
          </p:cNvSpPr>
          <p:nvPr>
            <p:ph idx="1"/>
          </p:nvPr>
        </p:nvSpPr>
        <p:spPr>
          <a:xfrm>
            <a:off x="214313" y="642938"/>
            <a:ext cx="7481887" cy="58134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US" sz="1800" b="1" smtClean="0">
                <a:hlinkClick r:id="rId3" action="ppaction://hlinksldjump"/>
              </a:rPr>
              <a:t>1.Web </a:t>
            </a:r>
            <a:r>
              <a:rPr lang="ru-RU" sz="1800" b="1" smtClean="0">
                <a:hlinkClick r:id="rId3" action="ppaction://hlinksldjump"/>
              </a:rPr>
              <a:t>-страницы и </a:t>
            </a:r>
            <a:r>
              <a:rPr lang="en-US" sz="1800" b="1" smtClean="0">
                <a:hlinkClick r:id="rId3" action="ppaction://hlinksldjump"/>
              </a:rPr>
              <a:t>Web </a:t>
            </a:r>
            <a:r>
              <a:rPr lang="ru-RU" sz="1800" b="1" smtClean="0">
                <a:hlinkClick r:id="rId3" action="ppaction://hlinksldjump"/>
              </a:rPr>
              <a:t>– сайты</a:t>
            </a:r>
            <a:endParaRPr lang="ru-RU" sz="1800" b="1" smtClean="0"/>
          </a:p>
          <a:p>
            <a:pPr eaLnBrk="1" hangingPunct="1">
              <a:lnSpc>
                <a:spcPct val="80000"/>
              </a:lnSpc>
            </a:pPr>
            <a:r>
              <a:rPr lang="ru-RU" sz="1800" smtClean="0">
                <a:hlinkClick r:id="rId4" action="ppaction://hlinksldjump"/>
              </a:rPr>
              <a:t>Для создания </a:t>
            </a:r>
            <a:r>
              <a:rPr lang="en-US" sz="1800" smtClean="0">
                <a:hlinkClick r:id="rId4" action="ppaction://hlinksldjump"/>
              </a:rPr>
              <a:t>Web</a:t>
            </a:r>
            <a:r>
              <a:rPr lang="ru-RU" sz="1800" smtClean="0">
                <a:hlinkClick r:id="rId4" action="ppaction://hlinksldjump"/>
              </a:rPr>
              <a:t>-страниц</a:t>
            </a:r>
            <a:endParaRPr lang="en-US" sz="1800" smtClean="0"/>
          </a:p>
          <a:p>
            <a:pPr eaLnBrk="1" hangingPunct="1">
              <a:lnSpc>
                <a:spcPct val="80000"/>
              </a:lnSpc>
            </a:pPr>
            <a:r>
              <a:rPr lang="ru-RU" sz="1800" smtClean="0">
                <a:hlinkClick r:id="rId5" action="ppaction://hlinksldjump"/>
              </a:rPr>
              <a:t>Создание </a:t>
            </a:r>
            <a:r>
              <a:rPr lang="en-US" sz="1800" smtClean="0">
                <a:hlinkClick r:id="rId5" action="ppaction://hlinksldjump"/>
              </a:rPr>
              <a:t>Web</a:t>
            </a:r>
            <a:r>
              <a:rPr lang="ru-RU" sz="1800" smtClean="0">
                <a:hlinkClick r:id="rId5" action="ppaction://hlinksldjump"/>
              </a:rPr>
              <a:t>-страниц с использованием НТМ</a:t>
            </a:r>
            <a:r>
              <a:rPr lang="en-US" sz="1800" smtClean="0">
                <a:hlinkClick r:id="rId5" action="ppaction://hlinksldjump"/>
              </a:rPr>
              <a:t>L</a:t>
            </a:r>
            <a:r>
              <a:rPr lang="ru-RU" sz="1800" smtClean="0">
                <a:hlinkClick r:id="rId5" action="ppaction://hlinksldjump"/>
              </a:rPr>
              <a:t>-тэгов</a:t>
            </a:r>
            <a:endParaRPr lang="ru-RU" sz="1800" smtClean="0"/>
          </a:p>
          <a:p>
            <a:pPr eaLnBrk="1" hangingPunct="1">
              <a:lnSpc>
                <a:spcPct val="80000"/>
              </a:lnSpc>
            </a:pPr>
            <a:r>
              <a:rPr lang="en-US" sz="1800" smtClean="0">
                <a:hlinkClick r:id="rId6" action="ppaction://hlinksldjump"/>
              </a:rPr>
              <a:t>Web</a:t>
            </a:r>
            <a:r>
              <a:rPr lang="ru-RU" sz="1800" smtClean="0">
                <a:hlinkClick r:id="rId6" action="ppaction://hlinksldjump"/>
              </a:rPr>
              <a:t>-сайты. Основные моменты</a:t>
            </a:r>
            <a:endParaRPr lang="ru-RU" sz="1800" smtClean="0"/>
          </a:p>
          <a:p>
            <a:pPr eaLnBrk="1" hangingPunct="1">
              <a:lnSpc>
                <a:spcPct val="80000"/>
              </a:lnSpc>
            </a:pPr>
            <a:r>
              <a:rPr lang="ru-RU" sz="1800" smtClean="0">
                <a:hlinkClick r:id="rId7" action="ppaction://hlinksldjump"/>
              </a:rPr>
              <a:t>Размещение в Интернет</a:t>
            </a:r>
            <a:endParaRPr lang="ru-RU" sz="1800" smtClean="0"/>
          </a:p>
          <a:p>
            <a:pPr eaLnBrk="1" hangingPunct="1">
              <a:lnSpc>
                <a:spcPct val="80000"/>
              </a:lnSpc>
            </a:pPr>
            <a:r>
              <a:rPr lang="ru-RU" sz="1800" smtClean="0">
                <a:hlinkClick r:id="rId8" action="ppaction://hlinksldjump"/>
              </a:rPr>
              <a:t>Контрольные вопросы</a:t>
            </a:r>
            <a:endParaRPr lang="ru-RU" sz="1800" smtClean="0"/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US" sz="1800" b="1" smtClean="0">
                <a:hlinkClick r:id="rId9" action="ppaction://hlinksldjump"/>
              </a:rPr>
              <a:t>2.</a:t>
            </a:r>
            <a:r>
              <a:rPr lang="ru-RU" sz="1800" b="1" smtClean="0">
                <a:hlinkClick r:id="rId9" action="ppaction://hlinksldjump"/>
              </a:rPr>
              <a:t>Структура </a:t>
            </a:r>
            <a:r>
              <a:rPr lang="en-US" sz="1800" b="1" smtClean="0">
                <a:hlinkClick r:id="rId9" action="ppaction://hlinksldjump"/>
              </a:rPr>
              <a:t>Web</a:t>
            </a:r>
            <a:r>
              <a:rPr lang="ru-RU" sz="1800" b="1" smtClean="0">
                <a:hlinkClick r:id="rId9" action="ppaction://hlinksldjump"/>
              </a:rPr>
              <a:t>-страницы</a:t>
            </a:r>
            <a:endParaRPr lang="ru-RU" sz="1800" b="1" smtClean="0"/>
          </a:p>
          <a:p>
            <a:pPr eaLnBrk="1" hangingPunct="1">
              <a:lnSpc>
                <a:spcPct val="80000"/>
              </a:lnSpc>
            </a:pPr>
            <a:r>
              <a:rPr lang="ru-RU" sz="1800" smtClean="0">
                <a:hlinkClick r:id="rId10" action="ppaction://hlinksldjump"/>
              </a:rPr>
              <a:t>ТЭГИ</a:t>
            </a:r>
            <a:endParaRPr lang="ru-RU" sz="1800" smtClean="0"/>
          </a:p>
          <a:p>
            <a:pPr eaLnBrk="1" hangingPunct="1">
              <a:lnSpc>
                <a:spcPct val="80000"/>
              </a:lnSpc>
            </a:pPr>
            <a:r>
              <a:rPr lang="ru-RU" sz="1800" smtClean="0">
                <a:hlinkClick r:id="rId11" action="ppaction://hlinksldjump"/>
              </a:rPr>
              <a:t>Разработка заготовка</a:t>
            </a:r>
            <a:endParaRPr lang="ru-RU" sz="1800" smtClean="0"/>
          </a:p>
          <a:p>
            <a:pPr eaLnBrk="1" hangingPunct="1">
              <a:lnSpc>
                <a:spcPct val="80000"/>
              </a:lnSpc>
            </a:pPr>
            <a:r>
              <a:rPr lang="ru-RU" sz="1800" smtClean="0">
                <a:hlinkClick r:id="rId12" action="ppaction://hlinksldjump"/>
              </a:rPr>
              <a:t>Контрольные вопросы</a:t>
            </a:r>
            <a:endParaRPr lang="ru-RU" sz="1800" smtClean="0"/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1800" b="1" smtClean="0">
                <a:hlinkClick r:id="rId13" action="ppaction://hlinksldjump"/>
              </a:rPr>
              <a:t>3.Форматирование текста на </a:t>
            </a:r>
            <a:r>
              <a:rPr lang="en-US" sz="1800" b="1" smtClean="0">
                <a:hlinkClick r:id="rId13" action="ppaction://hlinksldjump"/>
              </a:rPr>
              <a:t>Web</a:t>
            </a:r>
            <a:r>
              <a:rPr lang="ru-RU" sz="1800" b="1" smtClean="0">
                <a:hlinkClick r:id="rId13" action="ppaction://hlinksldjump"/>
              </a:rPr>
              <a:t>-странице</a:t>
            </a:r>
            <a:endParaRPr lang="ru-RU" sz="1800" b="1" smtClean="0"/>
          </a:p>
          <a:p>
            <a:pPr eaLnBrk="1" hangingPunct="1">
              <a:lnSpc>
                <a:spcPct val="80000"/>
              </a:lnSpc>
            </a:pPr>
            <a:r>
              <a:rPr lang="ru-RU" sz="1800" smtClean="0">
                <a:hlinkClick r:id="rId14" action="ppaction://hlinksldjump"/>
              </a:rPr>
              <a:t>Шрифт</a:t>
            </a:r>
            <a:endParaRPr lang="ru-RU" sz="1800" smtClean="0"/>
          </a:p>
          <a:p>
            <a:pPr eaLnBrk="1" hangingPunct="1">
              <a:lnSpc>
                <a:spcPct val="80000"/>
              </a:lnSpc>
            </a:pPr>
            <a:r>
              <a:rPr lang="ru-RU" sz="1800" smtClean="0">
                <a:hlinkClick r:id="rId15" action="ppaction://hlinksldjump"/>
              </a:rPr>
              <a:t>Выравнивание текста</a:t>
            </a:r>
            <a:endParaRPr lang="ru-RU" sz="1800" smtClean="0"/>
          </a:p>
          <a:p>
            <a:pPr eaLnBrk="1" hangingPunct="1">
              <a:lnSpc>
                <a:spcPct val="80000"/>
              </a:lnSpc>
            </a:pPr>
            <a:r>
              <a:rPr lang="ru-RU" sz="1800" smtClean="0">
                <a:hlinkClick r:id="rId16" action="ppaction://hlinksldjump"/>
              </a:rPr>
              <a:t>Абзацы. Горизонтальная линия</a:t>
            </a:r>
            <a:endParaRPr lang="ru-RU" sz="1800" smtClean="0"/>
          </a:p>
          <a:p>
            <a:pPr eaLnBrk="1" hangingPunct="1">
              <a:lnSpc>
                <a:spcPct val="80000"/>
              </a:lnSpc>
            </a:pPr>
            <a:r>
              <a:rPr lang="ru-RU" sz="1800" smtClean="0">
                <a:hlinkClick r:id="rId17" action="ppaction://hlinksldjump"/>
              </a:rPr>
              <a:t>Контрольные вопросы</a:t>
            </a:r>
            <a:endParaRPr lang="ru-RU" sz="1800" smtClean="0"/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1800" b="1" smtClean="0">
                <a:hlinkClick r:id="rId18" action="ppaction://hlinksldjump"/>
              </a:rPr>
              <a:t>4.Вставка изображений в </a:t>
            </a:r>
            <a:r>
              <a:rPr lang="en-US" sz="1800" b="1" smtClean="0">
                <a:hlinkClick r:id="rId18" action="ppaction://hlinksldjump"/>
              </a:rPr>
              <a:t>Web</a:t>
            </a:r>
            <a:r>
              <a:rPr lang="ru-RU" sz="1800" b="1" smtClean="0">
                <a:hlinkClick r:id="rId18" action="ppaction://hlinksldjump"/>
              </a:rPr>
              <a:t>-страницы</a:t>
            </a:r>
            <a:endParaRPr lang="ru-RU" sz="1800" b="1" smtClean="0"/>
          </a:p>
          <a:p>
            <a:pPr eaLnBrk="1" hangingPunct="1">
              <a:lnSpc>
                <a:spcPct val="80000"/>
              </a:lnSpc>
            </a:pPr>
            <a:r>
              <a:rPr lang="ru-RU" sz="1800" smtClean="0">
                <a:hlinkClick r:id="rId19" action="ppaction://hlinksldjump"/>
              </a:rPr>
              <a:t>Положение рисунка относительно текста</a:t>
            </a:r>
            <a:endParaRPr lang="ru-RU" sz="1800" smtClean="0"/>
          </a:p>
          <a:p>
            <a:pPr eaLnBrk="1" hangingPunct="1">
              <a:lnSpc>
                <a:spcPct val="80000"/>
              </a:lnSpc>
            </a:pPr>
            <a:r>
              <a:rPr lang="ru-RU" sz="1800" smtClean="0">
                <a:hlinkClick r:id="rId20" action="ppaction://hlinksldjump"/>
              </a:rPr>
              <a:t>Вставка альтернативного текста</a:t>
            </a:r>
            <a:endParaRPr lang="ru-RU" sz="1800" smtClean="0"/>
          </a:p>
          <a:p>
            <a:pPr eaLnBrk="1" hangingPunct="1">
              <a:lnSpc>
                <a:spcPct val="80000"/>
              </a:lnSpc>
            </a:pPr>
            <a:r>
              <a:rPr lang="ru-RU" sz="1800" smtClean="0">
                <a:hlinkClick r:id="rId21" action="ppaction://hlinksldjump"/>
              </a:rPr>
              <a:t>Контрольные вопросы</a:t>
            </a:r>
            <a:endParaRPr lang="ru-RU" sz="1800" b="1" smtClean="0"/>
          </a:p>
        </p:txBody>
      </p:sp>
      <p:sp>
        <p:nvSpPr>
          <p:cNvPr id="7172" name="Дата 5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4EF245E-8A65-4F68-919F-C27385589398}" type="datetime1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11.05.2009</a:t>
            </a:fld>
            <a:endParaRPr lang="ru-RU" smtClean="0"/>
          </a:p>
        </p:txBody>
      </p:sp>
      <p:sp>
        <p:nvSpPr>
          <p:cNvPr id="7173" name="Номер слайда 6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2C1FCD4-54BF-4900-8874-B4219EA037F6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 smtClean="0"/>
          </a:p>
        </p:txBody>
      </p:sp>
      <p:pic>
        <p:nvPicPr>
          <p:cNvPr id="7174" name="Picture 7">
            <a:hlinkClick r:id="rId22" action="ppaction://hlinksldjump"/>
          </p:cNvPr>
          <p:cNvPicPr>
            <a:picLocks noChangeAspect="1" noChangeArrowheads="1"/>
          </p:cNvPicPr>
          <p:nvPr/>
        </p:nvPicPr>
        <p:blipFill>
          <a:blip r:embed="rId23"/>
          <a:srcRect/>
          <a:stretch>
            <a:fillRect/>
          </a:stretch>
        </p:blipFill>
        <p:spPr bwMode="auto">
          <a:xfrm>
            <a:off x="7000875" y="2428875"/>
            <a:ext cx="371475" cy="37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5" name="Picture 7">
            <a:hlinkClick r:id="rId24" action="ppaction://hlinksldjump"/>
          </p:cNvPr>
          <p:cNvPicPr>
            <a:picLocks noChangeAspect="1" noChangeArrowheads="1"/>
          </p:cNvPicPr>
          <p:nvPr/>
        </p:nvPicPr>
        <p:blipFill>
          <a:blip r:embed="rId23"/>
          <a:srcRect/>
          <a:stretch>
            <a:fillRect/>
          </a:stretch>
        </p:blipFill>
        <p:spPr bwMode="auto">
          <a:xfrm>
            <a:off x="7000875" y="3000375"/>
            <a:ext cx="371475" cy="37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7239000" cy="820122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>Домашняя страница сайта.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88"/>
            <a:ext cx="7686675" cy="5527675"/>
          </a:xfrm>
        </p:spPr>
        <p:txBody>
          <a:bodyPr>
            <a:normAutofit fontScale="92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На домашней странице сайта обычно размещается текст, кратко описывающий его содер­жание. Поместим на домашнюю страницу сайта «Компьютер» текст, разбитый на абзацы с различным выравниванием:</a:t>
            </a: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/>
              <a:t>&lt;Р   </a:t>
            </a:r>
            <a:r>
              <a:rPr lang="en-US" b="1" dirty="0" smtClean="0"/>
              <a:t>ALIGN="left"&gt;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b="1" dirty="0" smtClean="0"/>
              <a:t>Ha    </a:t>
            </a:r>
            <a:r>
              <a:rPr lang="ru-RU" b="1" dirty="0" smtClean="0"/>
              <a:t>этом   сайте    вы   сможете получить   различную   информацию       о   компьютере, его   программном   обеспечении   и   ценах   на компьютерные   комплектующие.</a:t>
            </a:r>
            <a:endParaRPr lang="en-US" b="1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/>
              <a:t>&lt;/Р&gt; </a:t>
            </a:r>
            <a:endParaRPr lang="en-US" b="1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/>
              <a:t>&lt;Р   </a:t>
            </a:r>
            <a:r>
              <a:rPr lang="en-US" b="1" dirty="0" smtClean="0"/>
              <a:t>ALIGN=</a:t>
            </a:r>
            <a:r>
              <a:rPr lang="ru-RU" b="1" dirty="0" smtClean="0"/>
              <a:t>"</a:t>
            </a:r>
            <a:r>
              <a:rPr lang="en-US" b="1" dirty="0" smtClean="0"/>
              <a:t>RIGHT"</a:t>
            </a:r>
            <a:r>
              <a:rPr lang="ru-RU" b="1" dirty="0" smtClean="0"/>
              <a:t>&gt;Терминологический   словарь познакомит   вас   с   компьютерными   терминами, а   также   вы   сможете   заполнить    анкету.</a:t>
            </a:r>
            <a:endParaRPr lang="en-US" b="1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/>
              <a:t>&lt;/Р&gt;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ru-RU" dirty="0"/>
          </a:p>
        </p:txBody>
      </p:sp>
      <p:sp>
        <p:nvSpPr>
          <p:cNvPr id="24580" name="Дата 3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C74122A-FFD4-4C09-ADB9-AAFAD51D0E75}" type="datetime1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11.05.2009</a:t>
            </a:fld>
            <a:endParaRPr lang="ru-RU" smtClean="0"/>
          </a:p>
        </p:txBody>
      </p:sp>
      <p:sp>
        <p:nvSpPr>
          <p:cNvPr id="24581" name="Номер слайда 4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9E1DD90-E5D3-40DD-97D4-012EDD663D58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ru-RU" smtClean="0"/>
          </a:p>
        </p:txBody>
      </p:sp>
      <p:sp>
        <p:nvSpPr>
          <p:cNvPr id="7" name="Прямоугольник 6"/>
          <p:cNvSpPr/>
          <p:nvPr/>
        </p:nvSpPr>
        <p:spPr>
          <a:xfrm>
            <a:off x="7929555" y="142852"/>
            <a:ext cx="1214445" cy="85189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lIns="91440" tIns="45720" rIns="91440" bIns="45720">
            <a:prstTxWarp prst="textCirclePour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kern="10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/>
                <a:hlinkClick r:id="rId3" action="ppaction://hlinksldjump"/>
              </a:rPr>
              <a:t>Содержание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500063"/>
            <a:ext cx="3286125" cy="5857875"/>
          </a:xfrm>
        </p:spPr>
        <p:txBody>
          <a:bodyPr>
            <a:normAutofit fontScale="925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&lt;FONT   COLOR="blue"&gt;</a:t>
            </a:r>
            <a:endParaRPr lang="ru-RU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&lt;Н1 </a:t>
            </a:r>
            <a:r>
              <a:rPr lang="en-US" dirty="0" smtClean="0"/>
              <a:t>ALIGN="center"&gt;</a:t>
            </a:r>
            <a:endParaRPr lang="ru-RU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Компьютер и ПО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&lt;/Н1&gt;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&lt;/FONT&gt;</a:t>
            </a:r>
            <a:endParaRPr lang="ru-RU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&lt;HR&gt;</a:t>
            </a:r>
            <a:endParaRPr lang="ru-RU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&lt;Р </a:t>
            </a:r>
            <a:r>
              <a:rPr lang="en-US" dirty="0" smtClean="0"/>
              <a:t>ALIGN="left"&gt;Ha </a:t>
            </a:r>
            <a:r>
              <a:rPr lang="ru-RU" dirty="0" smtClean="0"/>
              <a:t>этом сайте...&lt;/Р&gt;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&lt;Р </a:t>
            </a:r>
            <a:r>
              <a:rPr lang="en-US" dirty="0" smtClean="0"/>
              <a:t>ALIGN ="right"&gt; </a:t>
            </a:r>
            <a:r>
              <a:rPr lang="ru-RU" dirty="0" smtClean="0"/>
              <a:t>Терминологический словарь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...&lt;/Р&gt;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ru-RU" dirty="0"/>
          </a:p>
        </p:txBody>
      </p:sp>
      <p:sp>
        <p:nvSpPr>
          <p:cNvPr id="25604" name="Дата 3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1B625AB-8F3C-402F-85E9-33C628F219C7}" type="datetime1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11.05.2009</a:t>
            </a:fld>
            <a:endParaRPr lang="ru-RU" smtClean="0"/>
          </a:p>
        </p:txBody>
      </p:sp>
      <p:sp>
        <p:nvSpPr>
          <p:cNvPr id="25605" name="Номер слайда 4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68F703A-A959-4E90-9C3D-CE77D73A52A4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ru-RU" smtClean="0"/>
          </a:p>
        </p:txBody>
      </p:sp>
      <p:pic>
        <p:nvPicPr>
          <p:cNvPr id="26629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7563" y="1143000"/>
            <a:ext cx="5638800" cy="485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7929555" y="142852"/>
            <a:ext cx="1214445" cy="85189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lIns="91440" tIns="45720" rIns="91440" bIns="45720">
            <a:prstTxWarp prst="textCirclePour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kern="10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/>
                <a:hlinkClick r:id="rId4" action="ppaction://hlinksldjump"/>
              </a:rPr>
              <a:t>Содержание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7239000" cy="677246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>Контрольные вопросы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eaLnBrk="1" fontAlgn="auto" hangingPunct="1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ru-RU" dirty="0" smtClean="0"/>
              <a:t>Какие тэги (контейнеры) используются для ввода заголовков? </a:t>
            </a:r>
            <a:endParaRPr lang="en-US" dirty="0" smtClean="0"/>
          </a:p>
          <a:p>
            <a:pPr marL="514350" indent="-514350" eaLnBrk="1" fontAlgn="auto" hangingPunct="1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ru-RU" dirty="0" smtClean="0"/>
              <a:t>Форматирования шрифта? </a:t>
            </a:r>
            <a:endParaRPr lang="en-US" dirty="0" smtClean="0"/>
          </a:p>
          <a:p>
            <a:pPr marL="514350" indent="-514350" eaLnBrk="1" fontAlgn="auto" hangingPunct="1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ru-RU" dirty="0" smtClean="0"/>
              <a:t>Ввода абзацев?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Практическое задание. </a:t>
            </a:r>
            <a:endParaRPr lang="en-US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Создать </a:t>
            </a:r>
            <a:r>
              <a:rPr lang="en-US" dirty="0" smtClean="0"/>
              <a:t>Web</a:t>
            </a:r>
            <a:r>
              <a:rPr lang="ru-RU" dirty="0" smtClean="0"/>
              <a:t>-страницу «Компьютер» с отформатированным текстом и просмотреть ее в браузере.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ru-RU" dirty="0"/>
          </a:p>
        </p:txBody>
      </p:sp>
      <p:sp>
        <p:nvSpPr>
          <p:cNvPr id="26628" name="Дата 3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6DB3C75-8AD5-4149-8E92-DE5F7E9D7383}" type="datetime1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11.05.2009</a:t>
            </a:fld>
            <a:endParaRPr lang="ru-RU" smtClean="0"/>
          </a:p>
        </p:txBody>
      </p:sp>
      <p:sp>
        <p:nvSpPr>
          <p:cNvPr id="26629" name="Номер слайда 4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6A4942A-3BD5-4D01-8329-2DF88F9462C9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ru-RU" smtClean="0"/>
          </a:p>
        </p:txBody>
      </p:sp>
      <p:sp>
        <p:nvSpPr>
          <p:cNvPr id="7" name="Прямоугольник 6"/>
          <p:cNvSpPr/>
          <p:nvPr/>
        </p:nvSpPr>
        <p:spPr>
          <a:xfrm>
            <a:off x="7929555" y="142852"/>
            <a:ext cx="1214445" cy="85189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lIns="91440" tIns="45720" rIns="91440" bIns="45720">
            <a:prstTxWarp prst="textCirclePour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kern="10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/>
                <a:hlinkClick r:id="rId3" action="ppaction://hlinksldjump"/>
              </a:rPr>
              <a:t>Содержание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7239000" cy="1143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>4.Вставка изображений в </a:t>
            </a:r>
            <a:r>
              <a:rPr lang="en-US" dirty="0" smtClean="0"/>
              <a:t>Web</a:t>
            </a:r>
            <a:r>
              <a:rPr lang="ru-RU" dirty="0" smtClean="0"/>
              <a:t>-страницы</a:t>
            </a:r>
            <a:endParaRPr lang="ru-RU" dirty="0"/>
          </a:p>
        </p:txBody>
      </p:sp>
      <p:sp>
        <p:nvSpPr>
          <p:cNvPr id="27651" name="Содержимое 2"/>
          <p:cNvSpPr>
            <a:spLocks noGrp="1"/>
          </p:cNvSpPr>
          <p:nvPr>
            <p:ph idx="1"/>
          </p:nvPr>
        </p:nvSpPr>
        <p:spPr>
          <a:xfrm>
            <a:off x="0" y="1214438"/>
            <a:ext cx="8286750" cy="5143500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/>
              <a:t>На </a:t>
            </a:r>
            <a:r>
              <a:rPr lang="en-US" dirty="0" smtClean="0"/>
              <a:t>Web</a:t>
            </a:r>
            <a:r>
              <a:rPr lang="ru-RU" dirty="0" smtClean="0"/>
              <a:t>-страницы можно помещать изображения, хра­нящиеся в графических файлах трех форматов — </a:t>
            </a:r>
            <a:r>
              <a:rPr lang="en-US" dirty="0" smtClean="0"/>
              <a:t>GIF, JPEG </a:t>
            </a:r>
            <a:r>
              <a:rPr lang="ru-RU" b="1" dirty="0" smtClean="0"/>
              <a:t>и </a:t>
            </a:r>
            <a:r>
              <a:rPr lang="en-US" b="1" dirty="0" smtClean="0"/>
              <a:t>PNG.</a:t>
            </a:r>
            <a:endParaRPr lang="ru-RU" dirty="0" smtClean="0"/>
          </a:p>
          <a:p>
            <a:pPr eaLnBrk="1" hangingPunct="1">
              <a:defRPr/>
            </a:pPr>
            <a:r>
              <a:rPr lang="ru-RU" b="1" dirty="0" smtClean="0"/>
              <a:t>Вставка изображений. 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ru-RU" dirty="0" smtClean="0"/>
              <a:t>Для вставки изображения ис­пользуется тэг </a:t>
            </a:r>
            <a:r>
              <a:rPr lang="en-US" b="1" dirty="0" smtClean="0"/>
              <a:t>&lt;IMG&gt; </a:t>
            </a:r>
            <a:r>
              <a:rPr lang="ru-RU" dirty="0" smtClean="0"/>
              <a:t>с атрибутом </a:t>
            </a:r>
            <a:r>
              <a:rPr lang="en-US" b="1" dirty="0" smtClean="0"/>
              <a:t>SRC, </a:t>
            </a:r>
            <a:r>
              <a:rPr lang="ru-RU" dirty="0" smtClean="0"/>
              <a:t>который указывает на место хранения файла на локальном компьютере или в Интернете. </a:t>
            </a:r>
            <a:r>
              <a:rPr lang="ru-RU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НАПРИМЕР: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en-US" b="1" u="sng" dirty="0" smtClean="0">
                <a:solidFill>
                  <a:srgbClr val="7030A0"/>
                </a:solidFill>
              </a:rPr>
              <a:t>&lt;IMG   SRC="computer.gif</a:t>
            </a:r>
            <a:r>
              <a:rPr lang="ru-RU" b="1" u="sng" dirty="0" smtClean="0">
                <a:solidFill>
                  <a:srgbClr val="7030A0"/>
                </a:solidFill>
              </a:rPr>
              <a:t>"&gt;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en-US" b="1" u="sng" dirty="0" smtClean="0">
                <a:solidFill>
                  <a:srgbClr val="7030A0"/>
                </a:solidFill>
              </a:rPr>
              <a:t>&lt;IMG   SRC="C:</a:t>
            </a:r>
            <a:r>
              <a:rPr lang="en-US" b="1" u="sng" dirty="0" smtClean="0">
                <a:solidFill>
                  <a:srgbClr val="7030A0"/>
                </a:solidFill>
                <a:hlinkClick r:id="rId3" action="ppaction://hlinkfile"/>
              </a:rPr>
              <a:t>\computer\computer</a:t>
            </a:r>
            <a:r>
              <a:rPr lang="ru-RU" b="1" u="sng" dirty="0" smtClean="0">
                <a:solidFill>
                  <a:srgbClr val="7030A0"/>
                </a:solidFill>
              </a:rPr>
              <a:t>.</a:t>
            </a:r>
            <a:r>
              <a:rPr lang="en-US" b="1" u="sng" dirty="0" smtClean="0">
                <a:solidFill>
                  <a:srgbClr val="7030A0"/>
                </a:solidFill>
              </a:rPr>
              <a:t>gif</a:t>
            </a:r>
            <a:r>
              <a:rPr lang="ru-RU" b="1" u="sng" dirty="0" smtClean="0">
                <a:solidFill>
                  <a:srgbClr val="7030A0"/>
                </a:solidFill>
              </a:rPr>
              <a:t>"&gt;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en-US" b="1" u="sng" dirty="0" smtClean="0">
                <a:solidFill>
                  <a:srgbClr val="7030A0"/>
                </a:solidFill>
              </a:rPr>
              <a:t>&lt;IMG   SRC="</a:t>
            </a:r>
            <a:r>
              <a:rPr lang="en-US" b="1" u="sng" dirty="0" smtClean="0">
                <a:solidFill>
                  <a:srgbClr val="7030A0"/>
                </a:solidFill>
                <a:hlinkClick r:id="rId4"/>
              </a:rPr>
              <a:t>http://www.server.ru/computer</a:t>
            </a:r>
            <a:r>
              <a:rPr lang="ru-RU" b="1" u="sng" dirty="0" smtClean="0">
                <a:solidFill>
                  <a:srgbClr val="7030A0"/>
                </a:solidFill>
                <a:hlinkClick r:id="rId4"/>
              </a:rPr>
              <a:t>.</a:t>
            </a:r>
            <a:r>
              <a:rPr lang="en-US" b="1" u="sng" dirty="0" smtClean="0">
                <a:solidFill>
                  <a:srgbClr val="7030A0"/>
                </a:solidFill>
                <a:hlinkClick r:id="rId4"/>
              </a:rPr>
              <a:t>gif</a:t>
            </a:r>
            <a:r>
              <a:rPr lang="ru-RU" b="1" u="sng" dirty="0" smtClean="0">
                <a:solidFill>
                  <a:srgbClr val="7030A0"/>
                </a:solidFill>
              </a:rPr>
              <a:t>"&gt;</a:t>
            </a:r>
          </a:p>
          <a:p>
            <a:pPr eaLnBrk="1" hangingPunct="1">
              <a:defRPr/>
            </a:pPr>
            <a:endParaRPr lang="ru-RU" b="1" u="sng" dirty="0" smtClean="0"/>
          </a:p>
          <a:p>
            <a:pPr eaLnBrk="1" hangingPunct="1">
              <a:defRPr/>
            </a:pPr>
            <a:endParaRPr lang="ru-RU" dirty="0" smtClean="0"/>
          </a:p>
        </p:txBody>
      </p:sp>
      <p:sp>
        <p:nvSpPr>
          <p:cNvPr id="27652" name="Дата 3"/>
          <p:cNvSpPr>
            <a:spLocks noGrp="1"/>
          </p:cNvSpPr>
          <p:nvPr>
            <p:ph type="dt" sz="quarter" idx="10"/>
          </p:nvPr>
        </p:nvSpPr>
        <p:spPr bwMode="auto">
          <a:xfrm>
            <a:off x="7142163" y="0"/>
            <a:ext cx="2001837" cy="227013"/>
          </a:xfrm>
          <a:ln>
            <a:miter lim="800000"/>
            <a:headEnd/>
            <a:tailEnd/>
          </a:ln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4F90295-BA65-49F5-99F2-694241911A47}" type="datetime1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11.05.2009</a:t>
            </a:fld>
            <a:endParaRPr lang="ru-RU" smtClean="0"/>
          </a:p>
        </p:txBody>
      </p:sp>
      <p:sp>
        <p:nvSpPr>
          <p:cNvPr id="27653" name="Номер слайда 4"/>
          <p:cNvSpPr>
            <a:spLocks noGrp="1"/>
          </p:cNvSpPr>
          <p:nvPr>
            <p:ph type="sldNum" sz="quarter" idx="12"/>
          </p:nvPr>
        </p:nvSpPr>
        <p:spPr bwMode="auto">
          <a:xfrm>
            <a:off x="0" y="0"/>
            <a:ext cx="588963" cy="228600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B65C5C7-C32F-4BA8-A039-026456E7A70D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endParaRPr lang="ru-RU" dirty="0" smtClean="0"/>
          </a:p>
        </p:txBody>
      </p:sp>
      <p:sp>
        <p:nvSpPr>
          <p:cNvPr id="7" name="Прямоугольник 6"/>
          <p:cNvSpPr/>
          <p:nvPr/>
        </p:nvSpPr>
        <p:spPr>
          <a:xfrm>
            <a:off x="7929555" y="142852"/>
            <a:ext cx="1214445" cy="85189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lIns="91440" tIns="45720" rIns="91440" bIns="45720">
            <a:prstTxWarp prst="textCirclePour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kern="10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/>
                <a:hlinkClick r:id="rId5" action="ppaction://hlinksldjump"/>
              </a:rPr>
              <a:t>Содержание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7239000" cy="1143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>Положение рисунка относительно текста. </a:t>
            </a:r>
            <a:endParaRPr lang="ru-RU" dirty="0"/>
          </a:p>
        </p:txBody>
      </p:sp>
      <p:sp>
        <p:nvSpPr>
          <p:cNvPr id="2867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/>
              <a:t>Расположить рисунок относительно текста различным образом позволяет атрибут </a:t>
            </a:r>
            <a:r>
              <a:rPr lang="en-US" dirty="0" smtClean="0"/>
              <a:t>ALIGN, </a:t>
            </a:r>
            <a:r>
              <a:rPr lang="ru-RU" dirty="0" smtClean="0"/>
              <a:t>который может принимать пять различных значений: </a:t>
            </a:r>
          </a:p>
          <a:p>
            <a:pPr eaLnBrk="1" hangingPunct="1">
              <a:defRPr/>
            </a:pPr>
            <a:r>
              <a:rPr lang="ru-RU" dirty="0" smtClean="0"/>
              <a:t>ТОР (верх), </a:t>
            </a:r>
          </a:p>
          <a:p>
            <a:pPr eaLnBrk="1" hangingPunct="1">
              <a:defRPr/>
            </a:pPr>
            <a:r>
              <a:rPr lang="en-US" dirty="0" smtClean="0"/>
              <a:t>MIDDLE </a:t>
            </a:r>
            <a:r>
              <a:rPr lang="ru-RU" dirty="0" smtClean="0"/>
              <a:t>(середина),</a:t>
            </a:r>
          </a:p>
          <a:p>
            <a:pPr eaLnBrk="1" hangingPunct="1">
              <a:defRPr/>
            </a:pPr>
            <a:r>
              <a:rPr lang="ru-RU" dirty="0" smtClean="0"/>
              <a:t> </a:t>
            </a:r>
            <a:r>
              <a:rPr lang="en-US" dirty="0" smtClean="0"/>
              <a:t>BOTTOM </a:t>
            </a:r>
            <a:r>
              <a:rPr lang="ru-RU" dirty="0" smtClean="0"/>
              <a:t>(низ), </a:t>
            </a:r>
          </a:p>
          <a:p>
            <a:pPr eaLnBrk="1" hangingPunct="1">
              <a:defRPr/>
            </a:pPr>
            <a:r>
              <a:rPr lang="en-US" dirty="0" smtClean="0"/>
              <a:t>LEFT </a:t>
            </a:r>
            <a:r>
              <a:rPr lang="ru-RU" dirty="0" smtClean="0"/>
              <a:t>(слева) </a:t>
            </a:r>
          </a:p>
          <a:p>
            <a:pPr eaLnBrk="1" hangingPunct="1">
              <a:defRPr/>
            </a:pPr>
            <a:r>
              <a:rPr lang="ru-RU" dirty="0" smtClean="0"/>
              <a:t>и </a:t>
            </a:r>
            <a:r>
              <a:rPr lang="en-US" dirty="0" smtClean="0"/>
              <a:t>RIGHT </a:t>
            </a:r>
            <a:r>
              <a:rPr lang="ru-RU" dirty="0" smtClean="0"/>
              <a:t>(справа).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ru-RU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НАПРИМЕР:</a:t>
            </a:r>
          </a:p>
          <a:p>
            <a:pPr eaLnBrk="1" hangingPunct="1">
              <a:defRPr/>
            </a:pPr>
            <a:r>
              <a:rPr lang="en-US" dirty="0" smtClean="0"/>
              <a:t>&lt;IMG   SRC="computer.gif"   ALIGN="right"&gt;</a:t>
            </a:r>
            <a:endParaRPr lang="ru-RU" dirty="0" smtClean="0"/>
          </a:p>
          <a:p>
            <a:pPr eaLnBrk="1" hangingPunct="1">
              <a:defRPr/>
            </a:pPr>
            <a:endParaRPr lang="ru-RU" dirty="0" smtClean="0"/>
          </a:p>
        </p:txBody>
      </p:sp>
      <p:sp>
        <p:nvSpPr>
          <p:cNvPr id="28676" name="Дата 3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ABC1E09-183A-4385-89A5-40F2E820F72D}" type="datetime1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11.05.2009</a:t>
            </a:fld>
            <a:endParaRPr lang="ru-RU" smtClean="0"/>
          </a:p>
        </p:txBody>
      </p:sp>
      <p:sp>
        <p:nvSpPr>
          <p:cNvPr id="28677" name="Номер слайда 4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116FA2B-101F-4F17-90D8-BDC3C480D441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</a:t>
            </a:fld>
            <a:endParaRPr lang="ru-RU" smtClean="0"/>
          </a:p>
        </p:txBody>
      </p:sp>
      <p:sp>
        <p:nvSpPr>
          <p:cNvPr id="7" name="Прямоугольник 6"/>
          <p:cNvSpPr/>
          <p:nvPr/>
        </p:nvSpPr>
        <p:spPr>
          <a:xfrm>
            <a:off x="7929555" y="142852"/>
            <a:ext cx="1214445" cy="85189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lIns="91440" tIns="45720" rIns="91440" bIns="45720">
            <a:prstTxWarp prst="textCirclePour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kern="10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/>
                <a:hlinkClick r:id="rId3" action="ppaction://hlinksldjump"/>
              </a:rPr>
              <a:t>Содержание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>Вставка альтернативного текста.</a:t>
            </a:r>
            <a:endParaRPr lang="ru-RU" dirty="0"/>
          </a:p>
        </p:txBody>
      </p:sp>
      <p:sp>
        <p:nvSpPr>
          <p:cNvPr id="29699" name="Содержимое 2"/>
          <p:cNvSpPr>
            <a:spLocks noGrp="1"/>
          </p:cNvSpPr>
          <p:nvPr>
            <p:ph idx="1"/>
          </p:nvPr>
        </p:nvSpPr>
        <p:spPr>
          <a:xfrm>
            <a:off x="0" y="1609725"/>
            <a:ext cx="8286750" cy="4846638"/>
          </a:xfrm>
        </p:spPr>
        <p:txBody>
          <a:bodyPr/>
          <a:lstStyle/>
          <a:p>
            <a:pPr eaLnBrk="1" hangingPunct="1">
              <a:defRPr/>
            </a:pPr>
            <a:r>
              <a:rPr lang="ru-RU" sz="2000" dirty="0" smtClean="0"/>
              <a:t>Пользователи иногда, в целях экономии времени, отключают в браузере загрузку графических изображений и читают только тексты. Чтобы не терялся смысл страницы, вместо рисунка должен выводиться альтернативный текст.</a:t>
            </a:r>
          </a:p>
          <a:p>
            <a:pPr eaLnBrk="1" hangingPunct="1">
              <a:defRPr/>
            </a:pPr>
            <a:r>
              <a:rPr lang="ru-RU" dirty="0" smtClean="0"/>
              <a:t>Альтернативный текст выводится с помощью атрибута </a:t>
            </a:r>
            <a:r>
              <a:rPr lang="en-US" b="1" u="sng" dirty="0" smtClean="0"/>
              <a:t>ALT</a:t>
            </a:r>
            <a:r>
              <a:rPr lang="en-US" dirty="0" smtClean="0"/>
              <a:t>, </a:t>
            </a:r>
            <a:r>
              <a:rPr lang="ru-RU" dirty="0" smtClean="0"/>
              <a:t>значением которого является текст, поясняющий, что должен был бы увидеть пользователь на рисунке: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&lt;IMG   SRC="computer.gif"   ALIGN="right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 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ALT="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Компьютер"&gt;</a:t>
            </a:r>
          </a:p>
          <a:p>
            <a:pPr eaLnBrk="1" hangingPunct="1">
              <a:defRPr/>
            </a:pPr>
            <a:endParaRPr lang="ru-RU" dirty="0" smtClean="0"/>
          </a:p>
        </p:txBody>
      </p:sp>
      <p:sp>
        <p:nvSpPr>
          <p:cNvPr id="29700" name="Дата 3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B565FFB-38E6-4CB1-9659-DB33D2FC48E6}" type="datetime1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11.05.2009</a:t>
            </a:fld>
            <a:endParaRPr lang="ru-RU" smtClean="0"/>
          </a:p>
        </p:txBody>
      </p:sp>
      <p:sp>
        <p:nvSpPr>
          <p:cNvPr id="29701" name="Номер слайда 4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36E6F50-424E-44D7-A892-A34285A8E496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25</a:t>
            </a:fld>
            <a:endParaRPr lang="ru-RU" smtClean="0"/>
          </a:p>
        </p:txBody>
      </p:sp>
      <p:sp>
        <p:nvSpPr>
          <p:cNvPr id="7" name="Прямоугольник 6"/>
          <p:cNvSpPr/>
          <p:nvPr/>
        </p:nvSpPr>
        <p:spPr>
          <a:xfrm>
            <a:off x="7929555" y="142852"/>
            <a:ext cx="1214445" cy="85189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lIns="91440" tIns="45720" rIns="91440" bIns="45720">
            <a:prstTxWarp prst="textCirclePour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kern="10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/>
                <a:hlinkClick r:id="rId3" action="ppaction://hlinksldjump"/>
              </a:rPr>
              <a:t>Содержание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>Контрольные вопросы</a:t>
            </a:r>
            <a:endParaRPr lang="ru-RU" dirty="0"/>
          </a:p>
        </p:txBody>
      </p:sp>
      <p:sp>
        <p:nvSpPr>
          <p:cNvPr id="3072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/>
              <a:t>1. Какой тэг и его атрибуты используются для вставки изображений в </a:t>
            </a:r>
            <a:r>
              <a:rPr lang="en-US" dirty="0" smtClean="0"/>
              <a:t>Web</a:t>
            </a:r>
            <a:r>
              <a:rPr lang="ru-RU" dirty="0" smtClean="0"/>
              <a:t>-страницы?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ru-RU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Практическое задание.</a:t>
            </a:r>
          </a:p>
          <a:p>
            <a:pPr eaLnBrk="1" hangingPunct="1">
              <a:defRPr/>
            </a:pPr>
            <a:r>
              <a:rPr lang="ru-RU" i="1" dirty="0" smtClean="0"/>
              <a:t> </a:t>
            </a:r>
            <a:r>
              <a:rPr lang="ru-RU" dirty="0" smtClean="0"/>
              <a:t>Вставить в </a:t>
            </a:r>
            <a:r>
              <a:rPr lang="en-US" dirty="0" smtClean="0"/>
              <a:t>Web</a:t>
            </a:r>
            <a:r>
              <a:rPr lang="ru-RU" dirty="0" smtClean="0"/>
              <a:t>-страницу «Компьютер» изображение и альтернативный текст  и просмотреть ее в браузере.</a:t>
            </a:r>
          </a:p>
          <a:p>
            <a:pPr eaLnBrk="1" hangingPunct="1">
              <a:defRPr/>
            </a:pPr>
            <a:endParaRPr lang="ru-RU" dirty="0" smtClean="0"/>
          </a:p>
        </p:txBody>
      </p:sp>
      <p:sp>
        <p:nvSpPr>
          <p:cNvPr id="30724" name="Дата 3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1E8BEF3-BDAD-4E40-A979-B17DBDA1092C}" type="datetime1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11.05.2009</a:t>
            </a:fld>
            <a:endParaRPr lang="ru-RU" smtClean="0"/>
          </a:p>
        </p:txBody>
      </p:sp>
      <p:sp>
        <p:nvSpPr>
          <p:cNvPr id="30725" name="Номер слайда 4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CB395E2-928C-47E9-B467-135C766C200E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26</a:t>
            </a:fld>
            <a:endParaRPr lang="ru-RU" smtClean="0"/>
          </a:p>
        </p:txBody>
      </p:sp>
      <p:sp>
        <p:nvSpPr>
          <p:cNvPr id="7" name="Прямоугольник 6"/>
          <p:cNvSpPr/>
          <p:nvPr/>
        </p:nvSpPr>
        <p:spPr>
          <a:xfrm>
            <a:off x="7929555" y="142852"/>
            <a:ext cx="1214445" cy="85189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lIns="91440" tIns="45720" rIns="91440" bIns="45720">
            <a:prstTxWarp prst="textCirclePour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kern="10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/>
                <a:hlinkClick r:id="rId3" action="ppaction://hlinksldjump"/>
              </a:rPr>
              <a:t>Содержание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0"/>
            <a:ext cx="7239000" cy="1143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>5. Гиперссылки на </a:t>
            </a:r>
            <a:r>
              <a:rPr lang="en-US" dirty="0" smtClean="0"/>
              <a:t>Web</a:t>
            </a:r>
            <a:r>
              <a:rPr lang="ru-RU" dirty="0" smtClean="0"/>
              <a:t>-страницах</a:t>
            </a:r>
            <a:endParaRPr lang="ru-RU" dirty="0"/>
          </a:p>
        </p:txBody>
      </p:sp>
      <p:sp>
        <p:nvSpPr>
          <p:cNvPr id="31747" name="Содержимое 2"/>
          <p:cNvSpPr>
            <a:spLocks noGrp="1"/>
          </p:cNvSpPr>
          <p:nvPr>
            <p:ph idx="1"/>
          </p:nvPr>
        </p:nvSpPr>
        <p:spPr>
          <a:xfrm>
            <a:off x="285750" y="1143000"/>
            <a:ext cx="7858125" cy="5357813"/>
          </a:xfrm>
        </p:spPr>
        <p:txBody>
          <a:bodyPr/>
          <a:lstStyle/>
          <a:p>
            <a:pPr eaLnBrk="1" hangingPunct="1">
              <a:defRPr/>
            </a:pPr>
            <a:r>
              <a:rPr lang="ru-RU" b="1" dirty="0" smtClean="0"/>
              <a:t>Гиперссылки.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ru-RU" b="1" dirty="0" smtClean="0"/>
              <a:t> </a:t>
            </a:r>
            <a:r>
              <a:rPr lang="ru-RU" dirty="0" smtClean="0"/>
              <a:t>Гиперссылки, размещенные на </a:t>
            </a:r>
            <a:r>
              <a:rPr lang="en-US" dirty="0" smtClean="0"/>
              <a:t>Web</a:t>
            </a:r>
            <a:r>
              <a:rPr lang="ru-RU" dirty="0" smtClean="0"/>
              <a:t>-странице, позволяют загружать в браузер другие </a:t>
            </a:r>
            <a:r>
              <a:rPr lang="en-US" dirty="0" smtClean="0"/>
              <a:t>Web</a:t>
            </a:r>
            <a:r>
              <a:rPr lang="ru-RU" dirty="0" smtClean="0"/>
              <a:t>-страницы, хранящиеся на локальном компьютере или в Интернете. Гиперссылка состоит из двух частей: </a:t>
            </a:r>
            <a:r>
              <a:rPr lang="ru-RU" b="1" dirty="0" smtClean="0"/>
              <a:t>адреса </a:t>
            </a:r>
            <a:r>
              <a:rPr lang="ru-RU" dirty="0" smtClean="0"/>
              <a:t>и </a:t>
            </a:r>
            <a:r>
              <a:rPr lang="ru-RU" b="1" dirty="0" smtClean="0"/>
              <a:t>указателя ссылки.</a:t>
            </a:r>
            <a:endParaRPr lang="ru-RU" dirty="0" smtClean="0"/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ru-RU" dirty="0" smtClean="0"/>
              <a:t>Гиперссылка создается с помощью универсального тэга </a:t>
            </a:r>
            <a:r>
              <a:rPr lang="ru-RU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&lt;А&gt; </a:t>
            </a:r>
            <a:r>
              <a:rPr lang="ru-RU" dirty="0" smtClean="0"/>
              <a:t>и его атрибута </a:t>
            </a:r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HREF</a:t>
            </a:r>
            <a:r>
              <a:rPr lang="en-US" dirty="0" smtClean="0"/>
              <a:t>, </a:t>
            </a:r>
            <a:r>
              <a:rPr lang="ru-RU" dirty="0" smtClean="0"/>
              <a:t>указывающего, в каком файле хра­нится загружаемая </a:t>
            </a:r>
            <a:r>
              <a:rPr lang="en-US" dirty="0" smtClean="0"/>
              <a:t>Web</a:t>
            </a:r>
            <a:r>
              <a:rPr lang="ru-RU" dirty="0" smtClean="0"/>
              <a:t>-страница: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&lt;А  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HREF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="Адрес"&gt;Указатель    ссылки&lt;/А&gt;</a:t>
            </a:r>
          </a:p>
          <a:p>
            <a:pPr eaLnBrk="1" hangingPunct="1">
              <a:defRPr/>
            </a:pPr>
            <a:endParaRPr lang="ru-RU" dirty="0" smtClean="0"/>
          </a:p>
        </p:txBody>
      </p:sp>
      <p:sp>
        <p:nvSpPr>
          <p:cNvPr id="31748" name="Дата 3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FF45493-0173-4F1C-94B8-78225E6D868F}" type="datetime1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11.05.2009</a:t>
            </a:fld>
            <a:endParaRPr lang="ru-RU" smtClean="0"/>
          </a:p>
        </p:txBody>
      </p:sp>
      <p:sp>
        <p:nvSpPr>
          <p:cNvPr id="31749" name="Номер слайда 4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660E11E-4E3F-4CAA-B103-1F5EC165AC98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27</a:t>
            </a:fld>
            <a:endParaRPr lang="ru-RU" smtClean="0"/>
          </a:p>
        </p:txBody>
      </p:sp>
      <p:sp>
        <p:nvSpPr>
          <p:cNvPr id="7" name="Прямоугольник 6"/>
          <p:cNvSpPr/>
          <p:nvPr/>
        </p:nvSpPr>
        <p:spPr>
          <a:xfrm>
            <a:off x="7929555" y="142852"/>
            <a:ext cx="1214445" cy="85189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lIns="91440" tIns="45720" rIns="91440" bIns="45720">
            <a:prstTxWarp prst="textCirclePour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kern="10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/>
                <a:hlinkClick r:id="rId3" action="ppaction://hlinksldjump"/>
              </a:rPr>
              <a:t>Содержание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857875" y="1143000"/>
            <a:ext cx="2286000" cy="48577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3795" name="Содержимое 2"/>
          <p:cNvSpPr>
            <a:spLocks noGrp="1"/>
          </p:cNvSpPr>
          <p:nvPr>
            <p:ph idx="1"/>
          </p:nvPr>
        </p:nvSpPr>
        <p:spPr>
          <a:xfrm>
            <a:off x="457200" y="214313"/>
            <a:ext cx="5472113" cy="6242050"/>
          </a:xfrm>
        </p:spPr>
        <p:txBody>
          <a:bodyPr/>
          <a:lstStyle/>
          <a:p>
            <a:r>
              <a:rPr lang="ru-RU" b="1" smtClean="0"/>
              <a:t>Панель навигации по сайту.</a:t>
            </a:r>
          </a:p>
          <a:p>
            <a:pPr>
              <a:buFont typeface="Wingdings 2" pitchFamily="18" charset="2"/>
              <a:buNone/>
            </a:pPr>
            <a:r>
              <a:rPr lang="ru-RU" b="1" smtClean="0"/>
              <a:t> </a:t>
            </a:r>
            <a:r>
              <a:rPr lang="ru-RU" smtClean="0"/>
              <a:t>Создадим папку сайта «Компьютер» и добавим в сайт пустые страницы «Программы», «Словарь», «Комплектующие» и «Анкета». </a:t>
            </a:r>
          </a:p>
          <a:p>
            <a:pPr>
              <a:buFont typeface="Wingdings 2" pitchFamily="18" charset="2"/>
              <a:buNone/>
            </a:pPr>
            <a:r>
              <a:rPr lang="ru-RU" smtClean="0"/>
              <a:t>Сохраним их в файлах с именами </a:t>
            </a:r>
            <a:r>
              <a:rPr lang="en-US" b="1" smtClean="0"/>
              <a:t>software.htm, glossary.htm, hardware.htm </a:t>
            </a:r>
            <a:r>
              <a:rPr lang="ru-RU" b="1" smtClean="0"/>
              <a:t>и </a:t>
            </a:r>
            <a:r>
              <a:rPr lang="en-US" b="1" smtClean="0"/>
              <a:t>anketa.htm </a:t>
            </a:r>
            <a:r>
              <a:rPr lang="ru-RU" smtClean="0"/>
              <a:t>в папке сайта. Такие «пустые» страницы должны иметь заголовки, но могут пока не иметь содержания:</a:t>
            </a:r>
          </a:p>
          <a:p>
            <a:endParaRPr lang="ru-RU" smtClean="0"/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81375DF3-D96F-4606-99BB-61BBE958ED11}" type="datetime1">
              <a:rPr lang="ru-RU" smtClean="0"/>
              <a:pPr>
                <a:defRPr/>
              </a:pPr>
              <a:t>11.05.2009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8B2C1E-49D1-4F39-9E27-8036DCE9EFA8}" type="slidenum">
              <a:rPr lang="ru-RU" smtClean="0"/>
              <a:pPr>
                <a:defRPr/>
              </a:pPr>
              <a:t>28</a:t>
            </a:fld>
            <a:endParaRPr lang="ru-RU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5929313" y="1714500"/>
          <a:ext cx="2071687" cy="3621088"/>
        </p:xfrm>
        <a:graphic>
          <a:graphicData uri="http://schemas.openxmlformats.org/drawingml/2006/table">
            <a:tbl>
              <a:tblPr/>
              <a:tblGrid>
                <a:gridCol w="1533525"/>
                <a:gridCol w="538162"/>
              </a:tblGrid>
              <a:tr h="190658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0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&lt;HTML&gt;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0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0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&lt;HEAD&gt;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0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0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&lt;Т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Т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L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Е&gt;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0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0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Заголовок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0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0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0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&lt;/Т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Т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L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Е&gt;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0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0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&lt;/HEAD&gt;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0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0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&lt;BODY&gt;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65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&lt;/BODY&gt;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&lt;/HTML&gt;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7929555" y="142852"/>
            <a:ext cx="1214445" cy="85189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lIns="91440" tIns="45720" rIns="91440" bIns="45720">
            <a:prstTxWarp prst="textCirclePour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kern="10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/>
                <a:hlinkClick r:id="rId3" action="ppaction://hlinksldjump"/>
              </a:rPr>
              <a:t>Содержание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7239000" cy="607995"/>
          </a:xfrm>
        </p:spPr>
        <p:txBody>
          <a:bodyPr/>
          <a:lstStyle/>
          <a:p>
            <a:pPr algn="ctr">
              <a:defRPr/>
            </a:pPr>
            <a:r>
              <a:rPr lang="ru-RU" dirty="0" smtClean="0"/>
              <a:t>панель навигации.</a:t>
            </a:r>
            <a:endParaRPr lang="ru-RU" dirty="0"/>
          </a:p>
        </p:txBody>
      </p:sp>
      <p:sp>
        <p:nvSpPr>
          <p:cNvPr id="34819" name="Содержимое 2"/>
          <p:cNvSpPr>
            <a:spLocks noGrp="1"/>
          </p:cNvSpPr>
          <p:nvPr>
            <p:ph idx="1"/>
          </p:nvPr>
        </p:nvSpPr>
        <p:spPr>
          <a:xfrm>
            <a:off x="285750" y="785813"/>
            <a:ext cx="7239000" cy="4846637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mtClean="0"/>
              <a:t>На домашней странице сайта разместим указатели гиперссылок на каждую страницу сайта. В качестве указателей гиперссылок удобнее всего выбрать названия страниц, на которые осуществляется переход.</a:t>
            </a:r>
          </a:p>
          <a:p>
            <a:r>
              <a:rPr lang="ru-RU" smtClean="0"/>
              <a:t>Разместим указатели гиперссылок внизу страницы в новом абзаце в одну строку, разделив их пробелами 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&amp;</a:t>
            </a:r>
            <a:r>
              <a:rPr lang="en-US" smtClean="0"/>
              <a:t>nbsp. </a:t>
            </a:r>
            <a:r>
              <a:rPr lang="ru-RU" smtClean="0"/>
              <a:t>Такое размещение гиперссылок часто называют </a:t>
            </a:r>
            <a:r>
              <a:rPr lang="ru-RU" b="1" smtClean="0"/>
              <a:t>панелью навигации.</a:t>
            </a:r>
            <a:endParaRPr lang="ru-RU" smtClean="0"/>
          </a:p>
          <a:p>
            <a:endParaRPr lang="ru-RU" smtClean="0"/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81375DF3-D96F-4606-99BB-61BBE958ED11}" type="datetime1">
              <a:rPr lang="ru-RU" smtClean="0"/>
              <a:pPr>
                <a:defRPr/>
              </a:pPr>
              <a:t>11.05.2009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1B04BD-BAA2-45A9-8CC7-3973E3F4345E}" type="slidenum">
              <a:rPr lang="ru-RU" smtClean="0"/>
              <a:pPr>
                <a:defRPr/>
              </a:pPr>
              <a:t>29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7929555" y="142852"/>
            <a:ext cx="1214445" cy="85189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lIns="91440" tIns="45720" rIns="91440" bIns="45720">
            <a:prstTxWarp prst="textCirclePour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kern="10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/>
                <a:hlinkClick r:id="rId3" action="ppaction://hlinksldjump"/>
              </a:rPr>
              <a:t>Содержание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/>
          </p:cNvSpPr>
          <p:nvPr>
            <p:ph type="body" idx="1"/>
          </p:nvPr>
        </p:nvSpPr>
        <p:spPr>
          <a:xfrm>
            <a:off x="323850" y="404813"/>
            <a:ext cx="7848600" cy="60515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1800" smtClean="0">
                <a:hlinkClick r:id="rId3" action="ppaction://hlinksldjump"/>
              </a:rPr>
              <a:t>5.Гиперссылки на </a:t>
            </a:r>
            <a:r>
              <a:rPr lang="en-US" sz="1800" smtClean="0">
                <a:hlinkClick r:id="rId3" action="ppaction://hlinksldjump"/>
              </a:rPr>
              <a:t>Web</a:t>
            </a:r>
            <a:r>
              <a:rPr lang="ru-RU" sz="1800" smtClean="0">
                <a:hlinkClick r:id="rId3" action="ppaction://hlinksldjump"/>
              </a:rPr>
              <a:t>-страницах</a:t>
            </a:r>
            <a:endParaRPr lang="ru-RU" sz="1800" smtClean="0"/>
          </a:p>
          <a:p>
            <a:pPr eaLnBrk="1" hangingPunct="1">
              <a:lnSpc>
                <a:spcPct val="80000"/>
              </a:lnSpc>
            </a:pPr>
            <a:r>
              <a:rPr lang="ru-RU" sz="1800" smtClean="0">
                <a:hlinkClick r:id="rId4" action="ppaction://hlinksldjump"/>
              </a:rPr>
              <a:t>Панель навигации по сайту</a:t>
            </a:r>
            <a:r>
              <a:rPr lang="ru-RU" sz="1800" smtClean="0"/>
              <a:t>.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smtClean="0">
                <a:hlinkClick r:id="rId5" action="ppaction://hlinksldjump"/>
              </a:rPr>
              <a:t>ссылка на адрес электронный почты</a:t>
            </a:r>
            <a:endParaRPr lang="ru-RU" sz="1800" smtClean="0"/>
          </a:p>
          <a:p>
            <a:pPr>
              <a:lnSpc>
                <a:spcPct val="80000"/>
              </a:lnSpc>
            </a:pPr>
            <a:r>
              <a:rPr lang="ru-RU" sz="1800" smtClean="0">
                <a:hlinkClick r:id="rId6" action="ppaction://hlinksldjump"/>
              </a:rPr>
              <a:t>Пример</a:t>
            </a:r>
            <a:endParaRPr lang="ru-RU" sz="1800" smtClean="0"/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ru-RU" sz="1800" smtClean="0">
                <a:hlinkClick r:id="rId7" action="ppaction://hlinksldjump"/>
              </a:rPr>
              <a:t>6. Списки на </a:t>
            </a:r>
            <a:r>
              <a:rPr lang="en-US" sz="1800" smtClean="0">
                <a:hlinkClick r:id="rId7" action="ppaction://hlinksldjump"/>
              </a:rPr>
              <a:t>Web</a:t>
            </a:r>
            <a:r>
              <a:rPr lang="ru-RU" sz="1800" smtClean="0">
                <a:hlinkClick r:id="rId7" action="ppaction://hlinksldjump"/>
              </a:rPr>
              <a:t>-страницах</a:t>
            </a:r>
            <a:endParaRPr lang="ru-RU" sz="1800" smtClean="0"/>
          </a:p>
          <a:p>
            <a:pPr>
              <a:lnSpc>
                <a:spcPct val="80000"/>
              </a:lnSpc>
            </a:pPr>
            <a:r>
              <a:rPr lang="ru-RU" sz="1800" u="sng" smtClean="0">
                <a:hlinkClick r:id="rId8" action="ppaction://hlinksldjump"/>
              </a:rPr>
              <a:t>нумерованные списки</a:t>
            </a:r>
            <a:r>
              <a:rPr lang="ru-RU" sz="1800" smtClean="0">
                <a:hlinkClick r:id="rId8" action="ppaction://hlinksldjump"/>
              </a:rPr>
              <a:t> </a:t>
            </a:r>
            <a:endParaRPr lang="ru-RU" sz="1800" smtClean="0"/>
          </a:p>
          <a:p>
            <a:pPr>
              <a:lnSpc>
                <a:spcPct val="80000"/>
              </a:lnSpc>
            </a:pPr>
            <a:r>
              <a:rPr lang="ru-RU" sz="1800" u="sng" smtClean="0">
                <a:hlinkClick r:id="rId9" action="ppaction://hlinksldjump"/>
              </a:rPr>
              <a:t>маркированные списки</a:t>
            </a:r>
            <a:endParaRPr lang="ru-RU" sz="1800" smtClean="0"/>
          </a:p>
          <a:p>
            <a:pPr>
              <a:lnSpc>
                <a:spcPct val="80000"/>
              </a:lnSpc>
            </a:pPr>
            <a:r>
              <a:rPr lang="ru-RU" sz="1800" u="sng" smtClean="0">
                <a:hlinkClick r:id="rId10" action="ppaction://hlinksldjump"/>
              </a:rPr>
              <a:t>списки определений</a:t>
            </a:r>
            <a:endParaRPr lang="ru-RU" sz="1800" u="sng" smtClean="0"/>
          </a:p>
          <a:p>
            <a:pPr>
              <a:lnSpc>
                <a:spcPct val="80000"/>
              </a:lnSpc>
            </a:pPr>
            <a:r>
              <a:rPr lang="ru-RU" sz="1800" smtClean="0">
                <a:hlinkClick r:id="rId11" action="ppaction://hlinksldjump"/>
              </a:rPr>
              <a:t>Контрольные вопросы</a:t>
            </a:r>
            <a:endParaRPr lang="ru-RU" sz="1800" smtClean="0"/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ru-RU" sz="1800" smtClean="0">
                <a:hlinkClick r:id="rId12" action="ppaction://hlinksldjump"/>
              </a:rPr>
              <a:t>7. Интерактивные формы на </a:t>
            </a:r>
            <a:r>
              <a:rPr lang="en-US" sz="1800" smtClean="0">
                <a:hlinkClick r:id="rId12" action="ppaction://hlinksldjump"/>
              </a:rPr>
              <a:t>Web</a:t>
            </a:r>
            <a:r>
              <a:rPr lang="ru-RU" sz="1800" smtClean="0">
                <a:hlinkClick r:id="rId12" action="ppaction://hlinksldjump"/>
              </a:rPr>
              <a:t>-страницах</a:t>
            </a:r>
            <a:endParaRPr lang="ru-RU" sz="1800" smtClean="0"/>
          </a:p>
          <a:p>
            <a:pPr>
              <a:lnSpc>
                <a:spcPct val="80000"/>
              </a:lnSpc>
            </a:pPr>
            <a:r>
              <a:rPr lang="ru-RU" sz="1800" smtClean="0">
                <a:hlinkClick r:id="rId13" action="ppaction://hlinksldjump"/>
              </a:rPr>
              <a:t>Форма</a:t>
            </a:r>
            <a:endParaRPr lang="ru-RU" sz="1800" smtClean="0"/>
          </a:p>
          <a:p>
            <a:pPr>
              <a:lnSpc>
                <a:spcPct val="80000"/>
              </a:lnSpc>
            </a:pPr>
            <a:r>
              <a:rPr lang="ru-RU" sz="1800" smtClean="0">
                <a:hlinkClick r:id="rId14" action="ppaction://hlinksldjump"/>
              </a:rPr>
              <a:t>Текстовые поля. </a:t>
            </a:r>
            <a:r>
              <a:rPr lang="ru-RU" sz="1800" smtClean="0">
                <a:sym typeface="Wingdings 2" pitchFamily="18" charset="2"/>
              </a:rPr>
              <a:t></a:t>
            </a:r>
            <a:r>
              <a:rPr lang="ru-RU" sz="1800" smtClean="0">
                <a:hlinkClick r:id="rId15" action="ppaction://hlinksldjump"/>
              </a:rPr>
              <a:t>Текстовые поля.</a:t>
            </a:r>
            <a:r>
              <a:rPr lang="en-US" sz="1800" smtClean="0">
                <a:hlinkClick r:id="rId15" action="ppaction://hlinksldjump"/>
              </a:rPr>
              <a:t>HTML –</a:t>
            </a:r>
            <a:r>
              <a:rPr lang="ru-RU" sz="1800" smtClean="0">
                <a:hlinkClick r:id="rId15" action="ppaction://hlinksldjump"/>
              </a:rPr>
              <a:t>код</a:t>
            </a:r>
            <a:endParaRPr lang="ru-RU" sz="1800" smtClean="0"/>
          </a:p>
          <a:p>
            <a:pPr eaLnBrk="1" hangingPunct="1">
              <a:lnSpc>
                <a:spcPct val="80000"/>
              </a:lnSpc>
            </a:pPr>
            <a:r>
              <a:rPr lang="ru-RU" sz="1800" smtClean="0">
                <a:hlinkClick r:id="rId16" action="ppaction://hlinksldjump"/>
              </a:rPr>
              <a:t>Переключатели. </a:t>
            </a:r>
            <a:r>
              <a:rPr lang="ru-RU" sz="1800" smtClean="0">
                <a:sym typeface="Wingdings 2" pitchFamily="18" charset="2"/>
              </a:rPr>
              <a:t></a:t>
            </a:r>
            <a:r>
              <a:rPr lang="ru-RU" sz="1800" smtClean="0">
                <a:hlinkClick r:id="rId17" action="ppaction://hlinksldjump"/>
              </a:rPr>
              <a:t>Переключатели.</a:t>
            </a:r>
            <a:r>
              <a:rPr lang="en-US" sz="1800" smtClean="0">
                <a:hlinkClick r:id="rId17" action="ppaction://hlinksldjump"/>
              </a:rPr>
              <a:t> HTML</a:t>
            </a:r>
            <a:r>
              <a:rPr lang="ru-RU" sz="1800" smtClean="0">
                <a:hlinkClick r:id="rId17" action="ppaction://hlinksldjump"/>
              </a:rPr>
              <a:t>-код</a:t>
            </a:r>
            <a:endParaRPr lang="ru-RU" sz="1800" smtClean="0"/>
          </a:p>
          <a:p>
            <a:pPr eaLnBrk="1" hangingPunct="1">
              <a:lnSpc>
                <a:spcPct val="80000"/>
              </a:lnSpc>
            </a:pPr>
            <a:r>
              <a:rPr lang="ru-RU" sz="1800" smtClean="0">
                <a:hlinkClick r:id="rId18" action="ppaction://hlinksldjump"/>
              </a:rPr>
              <a:t>Флажки</a:t>
            </a:r>
            <a:r>
              <a:rPr lang="ru-RU" sz="1800" smtClean="0"/>
              <a:t>. </a:t>
            </a:r>
            <a:r>
              <a:rPr lang="ru-RU" sz="1800" smtClean="0">
                <a:sym typeface="Wingdings 2" pitchFamily="18" charset="2"/>
              </a:rPr>
              <a:t></a:t>
            </a:r>
            <a:r>
              <a:rPr lang="ru-RU" sz="1800" smtClean="0">
                <a:hlinkClick r:id="rId19" action="ppaction://hlinksldjump"/>
              </a:rPr>
              <a:t>Флажки. </a:t>
            </a:r>
            <a:r>
              <a:rPr lang="en-US" sz="1800" smtClean="0">
                <a:hlinkClick r:id="rId19" action="ppaction://hlinksldjump"/>
              </a:rPr>
              <a:t>HTML</a:t>
            </a:r>
            <a:r>
              <a:rPr lang="ru-RU" sz="1800" smtClean="0">
                <a:hlinkClick r:id="rId19" action="ppaction://hlinksldjump"/>
              </a:rPr>
              <a:t>-код</a:t>
            </a:r>
            <a:endParaRPr lang="ru-RU" sz="1800" smtClean="0"/>
          </a:p>
          <a:p>
            <a:pPr eaLnBrk="1" hangingPunct="1">
              <a:lnSpc>
                <a:spcPct val="80000"/>
              </a:lnSpc>
            </a:pPr>
            <a:r>
              <a:rPr lang="ru-RU" sz="1800" smtClean="0">
                <a:hlinkClick r:id="rId20" action="ppaction://hlinksldjump"/>
              </a:rPr>
              <a:t>Раскрывающиеся списки</a:t>
            </a:r>
            <a:r>
              <a:rPr lang="ru-RU" sz="1800" smtClean="0"/>
              <a:t>.</a:t>
            </a:r>
            <a:r>
              <a:rPr lang="ru-RU" sz="1800" smtClean="0">
                <a:sym typeface="Wingdings 2" pitchFamily="18" charset="2"/>
              </a:rPr>
              <a:t></a:t>
            </a:r>
            <a:r>
              <a:rPr lang="ru-RU" sz="1800" smtClean="0"/>
              <a:t> </a:t>
            </a:r>
            <a:r>
              <a:rPr lang="ru-RU" sz="1800" smtClean="0">
                <a:hlinkClick r:id="rId21" action="ppaction://hlinksldjump"/>
              </a:rPr>
              <a:t>Раскрывающиеся списки.</a:t>
            </a:r>
            <a:r>
              <a:rPr lang="en-US" sz="1800" smtClean="0">
                <a:hlinkClick r:id="rId21" action="ppaction://hlinksldjump"/>
              </a:rPr>
              <a:t>HTML </a:t>
            </a:r>
            <a:r>
              <a:rPr lang="ru-RU" sz="1800" smtClean="0">
                <a:hlinkClick r:id="rId21" action="ppaction://hlinksldjump"/>
              </a:rPr>
              <a:t>код</a:t>
            </a:r>
            <a:endParaRPr lang="ru-RU" sz="1800" smtClean="0"/>
          </a:p>
          <a:p>
            <a:pPr eaLnBrk="1" hangingPunct="1">
              <a:lnSpc>
                <a:spcPct val="80000"/>
              </a:lnSpc>
            </a:pPr>
            <a:r>
              <a:rPr lang="ru-RU" sz="1800" smtClean="0">
                <a:hlinkClick r:id="rId22" action="ppaction://hlinksldjump"/>
              </a:rPr>
              <a:t>Текстовая область.</a:t>
            </a:r>
            <a:endParaRPr lang="ru-RU" sz="1800" smtClean="0"/>
          </a:p>
          <a:p>
            <a:pPr eaLnBrk="1" hangingPunct="1">
              <a:lnSpc>
                <a:spcPct val="80000"/>
              </a:lnSpc>
            </a:pPr>
            <a:r>
              <a:rPr lang="ru-RU" sz="1800" smtClean="0">
                <a:hlinkClick r:id="rId23" action="ppaction://hlinksldjump"/>
              </a:rPr>
              <a:t>Отправка данных из формы.</a:t>
            </a:r>
            <a:endParaRPr lang="en-US" sz="1800" smtClean="0"/>
          </a:p>
          <a:p>
            <a:pPr eaLnBrk="1" hangingPunct="1">
              <a:lnSpc>
                <a:spcPct val="80000"/>
              </a:lnSpc>
            </a:pPr>
            <a:r>
              <a:rPr lang="ru-RU" sz="1800" smtClean="0">
                <a:hlinkClick r:id="rId24" action="ppaction://hlinksldjump"/>
              </a:rPr>
              <a:t>Контрольные вопросы</a:t>
            </a:r>
            <a:endParaRPr lang="ru-RU" sz="1800" smtClean="0"/>
          </a:p>
          <a:p>
            <a:pPr eaLnBrk="1" hangingPunct="1">
              <a:lnSpc>
                <a:spcPct val="80000"/>
              </a:lnSpc>
            </a:pPr>
            <a:r>
              <a:rPr lang="ru-RU" sz="1800" smtClean="0">
                <a:hlinkClick r:id="rId25" action="ppaction://hlinksldjump"/>
              </a:rPr>
              <a:t>Что должно получиться</a:t>
            </a:r>
            <a:endParaRPr lang="ru-RU" sz="1800" smtClean="0"/>
          </a:p>
          <a:p>
            <a:pPr algn="ctr" eaLnBrk="1" hangingPunct="1">
              <a:lnSpc>
                <a:spcPct val="80000"/>
              </a:lnSpc>
            </a:pPr>
            <a:r>
              <a:rPr lang="ru-RU" sz="1800" smtClean="0">
                <a:hlinkClick r:id="rId26" action="ppaction://hlinkfile"/>
              </a:rPr>
              <a:t>Основные </a:t>
            </a:r>
            <a:r>
              <a:rPr lang="en-US" sz="1800" smtClean="0">
                <a:hlinkClick r:id="rId26" action="ppaction://hlinkfile"/>
              </a:rPr>
              <a:t>HTML -</a:t>
            </a:r>
            <a:r>
              <a:rPr lang="ru-RU" sz="1800" smtClean="0">
                <a:hlinkClick r:id="rId26" action="ppaction://hlinkfile"/>
              </a:rPr>
              <a:t>тэги</a:t>
            </a:r>
            <a:endParaRPr lang="ru-RU" sz="1800" smtClean="0"/>
          </a:p>
          <a:p>
            <a:pPr eaLnBrk="1" hangingPunct="1">
              <a:lnSpc>
                <a:spcPct val="80000"/>
              </a:lnSpc>
            </a:pPr>
            <a:endParaRPr lang="ru-RU" sz="22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Содержимое 2"/>
          <p:cNvSpPr>
            <a:spLocks noGrp="1"/>
          </p:cNvSpPr>
          <p:nvPr>
            <p:ph idx="1"/>
          </p:nvPr>
        </p:nvSpPr>
        <p:spPr>
          <a:xfrm>
            <a:off x="142875" y="214313"/>
            <a:ext cx="8143875" cy="4846637"/>
          </a:xfrm>
        </p:spPr>
        <p:txBody>
          <a:bodyPr/>
          <a:lstStyle/>
          <a:p>
            <a:r>
              <a:rPr lang="ru-RU" smtClean="0"/>
              <a:t>Вставим в домашнюю страницу сайта </a:t>
            </a:r>
            <a:r>
              <a:rPr lang="en-US" smtClean="0"/>
              <a:t>HTML</a:t>
            </a:r>
            <a:r>
              <a:rPr lang="ru-RU" smtClean="0"/>
              <a:t>-код, создающий панель навигации:</a:t>
            </a:r>
          </a:p>
          <a:p>
            <a:endParaRPr lang="ru-RU" smtClean="0"/>
          </a:p>
          <a:p>
            <a:pPr>
              <a:buFont typeface="Wingdings 2" pitchFamily="18" charset="2"/>
              <a:buNone/>
            </a:pPr>
            <a:r>
              <a:rPr lang="ru-RU" b="1" smtClean="0"/>
              <a:t>&lt;Р   </a:t>
            </a:r>
            <a:r>
              <a:rPr lang="en-US" b="1" smtClean="0"/>
              <a:t>ALIGN="center"&gt;</a:t>
            </a:r>
            <a:endParaRPr lang="ru-RU" b="1" smtClean="0"/>
          </a:p>
          <a:p>
            <a:pPr>
              <a:buFont typeface="Wingdings 2" pitchFamily="18" charset="2"/>
              <a:buNone/>
            </a:pPr>
            <a:r>
              <a:rPr lang="ru-RU" b="1" smtClean="0"/>
              <a:t>[&lt;А   </a:t>
            </a:r>
            <a:r>
              <a:rPr lang="en-US" b="1" smtClean="0"/>
              <a:t>HREF="software.htm"&gt;</a:t>
            </a:r>
            <a:r>
              <a:rPr lang="ru-RU" b="1" smtClean="0"/>
              <a:t>Программы</a:t>
            </a:r>
            <a:r>
              <a:rPr lang="en-US" b="1" smtClean="0"/>
              <a:t>&lt;/A&gt;] </a:t>
            </a: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&amp; </a:t>
            </a:r>
            <a:r>
              <a:rPr lang="en-US" b="1" smtClean="0"/>
              <a:t>nbsp </a:t>
            </a:r>
          </a:p>
          <a:p>
            <a:pPr>
              <a:buFont typeface="Wingdings 2" pitchFamily="18" charset="2"/>
              <a:buNone/>
            </a:pPr>
            <a:r>
              <a:rPr lang="ru-RU" b="1" smtClean="0"/>
              <a:t>[&lt;А   </a:t>
            </a:r>
            <a:r>
              <a:rPr lang="en-US" b="1" smtClean="0"/>
              <a:t>HREF="glossary.htm"&gt;</a:t>
            </a:r>
            <a:r>
              <a:rPr lang="ru-RU" b="1" smtClean="0"/>
              <a:t>Словарь</a:t>
            </a:r>
            <a:r>
              <a:rPr lang="en-US" b="1" smtClean="0"/>
              <a:t>&lt;/A&gt;]    </a:t>
            </a: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&amp;</a:t>
            </a:r>
            <a:r>
              <a:rPr lang="en-US" b="1" smtClean="0"/>
              <a:t>nbsp </a:t>
            </a:r>
          </a:p>
          <a:p>
            <a:pPr>
              <a:buFont typeface="Wingdings 2" pitchFamily="18" charset="2"/>
              <a:buNone/>
            </a:pPr>
            <a:r>
              <a:rPr lang="ru-RU" b="1" smtClean="0"/>
              <a:t>[&lt;А</a:t>
            </a:r>
            <a:r>
              <a:rPr lang="en-US" b="1" smtClean="0"/>
              <a:t> HREF="hardware.htm“&gt;</a:t>
            </a:r>
            <a:r>
              <a:rPr lang="ru-RU" b="1" smtClean="0"/>
              <a:t>Комплектующие</a:t>
            </a:r>
            <a:r>
              <a:rPr lang="en-US" b="1" smtClean="0"/>
              <a:t>&lt;/A&gt;] </a:t>
            </a: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&amp;</a:t>
            </a:r>
            <a:r>
              <a:rPr lang="en-US" b="1" smtClean="0"/>
              <a:t>nbsp</a:t>
            </a:r>
          </a:p>
          <a:p>
            <a:pPr>
              <a:buFont typeface="Wingdings 2" pitchFamily="18" charset="2"/>
              <a:buNone/>
            </a:pPr>
            <a:r>
              <a:rPr lang="en-US" b="1" smtClean="0"/>
              <a:t> [&lt;A   HREF="anketa.htm“&gt;</a:t>
            </a:r>
            <a:r>
              <a:rPr lang="ru-RU" b="1" smtClean="0"/>
              <a:t>Анкет</a:t>
            </a:r>
            <a:r>
              <a:rPr lang="en-US" b="1" smtClean="0"/>
              <a:t>a&lt;/A&gt;] &lt;/P&gt;</a:t>
            </a:r>
            <a:endParaRPr lang="ru-RU" b="1" smtClean="0"/>
          </a:p>
          <a:p>
            <a:endParaRPr lang="ru-RU" smtClean="0"/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81375DF3-D96F-4606-99BB-61BBE958ED11}" type="datetime1">
              <a:rPr lang="ru-RU" smtClean="0"/>
              <a:pPr>
                <a:defRPr/>
              </a:pPr>
              <a:t>11.05.2009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B6B90B-E8D0-4F26-8E62-28888FFFA70F}" type="slidenum">
              <a:rPr lang="ru-RU" smtClean="0"/>
              <a:pPr>
                <a:defRPr/>
              </a:pPr>
              <a:t>30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7929555" y="142852"/>
            <a:ext cx="1214445" cy="85189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lIns="91440" tIns="45720" rIns="91440" bIns="45720">
            <a:prstTxWarp prst="textCirclePour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kern="10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/>
                <a:hlinkClick r:id="rId3" action="ppaction://hlinksldjump"/>
              </a:rPr>
              <a:t>Содержание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750871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dirty="0" smtClean="0"/>
              <a:t>Гиперссылка на адрес электронной почты.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50" y="1071563"/>
            <a:ext cx="7786688" cy="5643562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Полезно на домашней странице сайта создать ссылку на адрес электронный почты, по которому посетители могут связаться с администрацией сайта. Для этого необходимо атрибуту ссылки </a:t>
            </a:r>
            <a:r>
              <a:rPr lang="en-US" b="1" u="sng" dirty="0" smtClean="0"/>
              <a:t>HREF</a:t>
            </a:r>
            <a:r>
              <a:rPr lang="en-US" dirty="0" smtClean="0"/>
              <a:t> </a:t>
            </a:r>
            <a:r>
              <a:rPr lang="ru-RU" dirty="0" smtClean="0"/>
              <a:t>присвоить адрес электронной почты и вставить ее в контейнер </a:t>
            </a:r>
            <a:r>
              <a:rPr lang="en-US" b="1" u="sng" dirty="0" smtClean="0"/>
              <a:t>&lt;ADDRESS&gt;&lt;/ADDRESS&gt;, </a:t>
            </a:r>
            <a:r>
              <a:rPr lang="ru-RU" dirty="0" smtClean="0"/>
              <a:t>который задает стиль абзаца, принятый для указания адреса:</a:t>
            </a:r>
          </a:p>
          <a:p>
            <a:pPr>
              <a:buFont typeface="Wingdings 2" pitchFamily="18" charset="2"/>
              <a:buNone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&lt;ADDRESS&gt;</a:t>
            </a:r>
            <a:endPara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 2" pitchFamily="18" charset="2"/>
              <a:buNone/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&lt;А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HREF="</a:t>
            </a:r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/>
              </a:rPr>
              <a:t>mailto:username@server</a:t>
            </a:r>
            <a:r>
              <a:rPr lang="ru-RU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/>
              </a:rPr>
              <a:t>.</a:t>
            </a:r>
            <a:r>
              <a:rPr lang="en-US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/>
              </a:rPr>
              <a:t>ru</a:t>
            </a:r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/>
              </a:rPr>
              <a:t>"&gt;E-mail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>
              <a:buFont typeface="Wingdings 2" pitchFamily="18" charset="2"/>
              <a:buNone/>
              <a:defRPr/>
            </a:pP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username@server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&lt;/A&gt;</a:t>
            </a:r>
            <a:endPara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 2" pitchFamily="18" charset="2"/>
              <a:buNone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&lt;/ADDRESS&gt;</a:t>
            </a:r>
            <a:endPara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endParaRPr lang="ru-RU" dirty="0" smtClean="0"/>
          </a:p>
          <a:p>
            <a:pPr>
              <a:defRPr/>
            </a:pP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81375DF3-D96F-4606-99BB-61BBE958ED11}" type="datetime1">
              <a:rPr lang="ru-RU" smtClean="0"/>
              <a:pPr>
                <a:defRPr/>
              </a:pPr>
              <a:t>11.05.2009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ADBBDE-2DE6-455B-96EA-256082246ECC}" type="slidenum">
              <a:rPr lang="ru-RU" smtClean="0"/>
              <a:pPr>
                <a:defRPr/>
              </a:pPr>
              <a:t>31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7929555" y="142852"/>
            <a:ext cx="1214445" cy="85189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lIns="91440" tIns="45720" rIns="91440" bIns="45720">
            <a:prstTxWarp prst="textCirclePour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kern="10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/>
                <a:hlinkClick r:id="rId4" action="ppaction://hlinksldjump"/>
              </a:rPr>
              <a:t>Содержание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Заголовок 1"/>
          <p:cNvSpPr>
            <a:spLocks noGrp="1"/>
          </p:cNvSpPr>
          <p:nvPr>
            <p:ph type="title"/>
          </p:nvPr>
        </p:nvSpPr>
        <p:spPr bwMode="auto">
          <a:xfrm>
            <a:off x="468313" y="188913"/>
            <a:ext cx="7239000" cy="555625"/>
          </a:xfrm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algn="ctr"/>
            <a:r>
              <a:rPr lang="ru-RU" sz="3400" cap="none" smtClean="0">
                <a:ln>
                  <a:noFill/>
                </a:ln>
                <a:solidFill>
                  <a:schemeClr val="tx1"/>
                </a:solidFill>
              </a:rPr>
              <a:t>Пример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81375DF3-D96F-4606-99BB-61BBE958ED11}" type="datetime1">
              <a:rPr lang="ru-RU" smtClean="0"/>
              <a:pPr>
                <a:defRPr/>
              </a:pPr>
              <a:t>11.05.2009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8334A2-C551-4124-9018-95D66E45491D}" type="slidenum">
              <a:rPr lang="ru-RU" smtClean="0"/>
              <a:pPr>
                <a:defRPr/>
              </a:pPr>
              <a:t>32</a:t>
            </a:fld>
            <a:endParaRPr lang="ru-RU"/>
          </a:p>
        </p:txBody>
      </p:sp>
      <p:pic>
        <p:nvPicPr>
          <p:cNvPr id="37893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395288" y="1557338"/>
            <a:ext cx="7531100" cy="4722812"/>
          </a:xfrm>
          <a:noFill/>
        </p:spPr>
      </p:pic>
      <p:sp>
        <p:nvSpPr>
          <p:cNvPr id="7" name="Прямоугольник 6"/>
          <p:cNvSpPr/>
          <p:nvPr/>
        </p:nvSpPr>
        <p:spPr>
          <a:xfrm>
            <a:off x="7929555" y="142852"/>
            <a:ext cx="1214445" cy="85189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lIns="91440" tIns="45720" rIns="91440" bIns="45720">
            <a:prstTxWarp prst="textCirclePour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kern="10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/>
                <a:hlinkClick r:id="rId4" action="ppaction://hlinksldjump"/>
              </a:rPr>
              <a:t>Содержание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Заголовок 1"/>
          <p:cNvSpPr>
            <a:spLocks noGrp="1"/>
          </p:cNvSpPr>
          <p:nvPr>
            <p:ph type="title"/>
          </p:nvPr>
        </p:nvSpPr>
        <p:spPr bwMode="auto"/>
        <p:txBody>
          <a:bodyPr wrap="square" numCol="1" compatLnSpc="1">
            <a:prstTxWarp prst="textNoShape">
              <a:avLst/>
            </a:prstTxWarp>
          </a:bodyPr>
          <a:lstStyle/>
          <a:p>
            <a:r>
              <a:rPr lang="ru-RU" cap="none" smtClean="0">
                <a:ln>
                  <a:noFill/>
                </a:ln>
                <a:solidFill>
                  <a:schemeClr val="tx1"/>
                </a:solidFill>
              </a:rPr>
              <a:t>6. Списки на </a:t>
            </a:r>
            <a:r>
              <a:rPr lang="en-US" cap="none" smtClean="0">
                <a:ln>
                  <a:noFill/>
                </a:ln>
                <a:solidFill>
                  <a:schemeClr val="tx1"/>
                </a:solidFill>
              </a:rPr>
              <a:t>Web</a:t>
            </a:r>
            <a:r>
              <a:rPr lang="ru-RU" cap="none" smtClean="0">
                <a:ln>
                  <a:noFill/>
                </a:ln>
                <a:solidFill>
                  <a:schemeClr val="tx1"/>
                </a:solidFill>
              </a:rPr>
              <a:t>-страницах </a:t>
            </a:r>
          </a:p>
        </p:txBody>
      </p:sp>
      <p:sp>
        <p:nvSpPr>
          <p:cNvPr id="37895" name="Rectangle 7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defRPr/>
            </a:pPr>
            <a:r>
              <a:rPr lang="ru-RU" b="1" u="sng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нумерованные списки</a:t>
            </a:r>
            <a:r>
              <a:rPr lang="ru-RU" smtClean="0"/>
              <a:t>, </a:t>
            </a:r>
          </a:p>
          <a:p>
            <a:pPr>
              <a:buFont typeface="Wingdings 2" pitchFamily="18" charset="2"/>
              <a:buNone/>
              <a:defRPr/>
            </a:pPr>
            <a:r>
              <a:rPr lang="ru-RU" smtClean="0"/>
              <a:t>когда элементы списка идентифицируются с помощью чисел;</a:t>
            </a:r>
          </a:p>
          <a:p>
            <a:pPr>
              <a:defRPr/>
            </a:pPr>
            <a:r>
              <a:rPr lang="ru-RU" b="1" u="sng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маркированные списки</a:t>
            </a:r>
            <a:r>
              <a:rPr lang="ru-RU" smtClean="0"/>
              <a:t>, </a:t>
            </a:r>
          </a:p>
          <a:p>
            <a:pPr>
              <a:buFont typeface="Wingdings 2" pitchFamily="18" charset="2"/>
              <a:buNone/>
              <a:defRPr/>
            </a:pPr>
            <a:r>
              <a:rPr lang="ru-RU" smtClean="0"/>
              <a:t>когда элементы списка идентифицируются с помощью специальных символов (маркеров);</a:t>
            </a:r>
          </a:p>
          <a:p>
            <a:pPr>
              <a:defRPr/>
            </a:pPr>
            <a:r>
              <a:rPr lang="ru-RU" b="1" u="sng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списки определений,</a:t>
            </a:r>
            <a:r>
              <a:rPr lang="ru-RU" smtClean="0"/>
              <a:t> </a:t>
            </a:r>
          </a:p>
          <a:p>
            <a:pPr>
              <a:buFont typeface="Wingdings 2" pitchFamily="18" charset="2"/>
              <a:buNone/>
              <a:defRPr/>
            </a:pPr>
            <a:r>
              <a:rPr lang="ru-RU" smtClean="0"/>
              <a:t>позволяющие составлять перечни определений в так называемой словарной форме.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81375DF3-D96F-4606-99BB-61BBE958ED11}" type="datetime1">
              <a:rPr lang="ru-RU" smtClean="0"/>
              <a:pPr>
                <a:defRPr/>
              </a:pPr>
              <a:t>11.05.2009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45E53A-1451-4A03-88F7-AC5200C0B28B}" type="slidenum">
              <a:rPr lang="ru-RU" smtClean="0"/>
              <a:pPr>
                <a:defRPr/>
              </a:pPr>
              <a:t>33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7929555" y="142852"/>
            <a:ext cx="1214445" cy="85189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lIns="91440" tIns="45720" rIns="91440" bIns="45720">
            <a:prstTxWarp prst="textCirclePour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kern="10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/>
                <a:hlinkClick r:id="rId3" action="ppaction://hlinksldjump"/>
              </a:rPr>
              <a:t>Содержание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/>
          </p:cNvSpPr>
          <p:nvPr>
            <p:ph type="title" idx="4294967295"/>
          </p:nvPr>
        </p:nvSpPr>
        <p:spPr bwMode="auto">
          <a:xfrm>
            <a:off x="539750" y="260350"/>
            <a:ext cx="7239000" cy="555625"/>
          </a:xfrm>
          <a:noFill/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algn="ctr"/>
            <a:r>
              <a:rPr lang="ru-RU" sz="3400" b="0" cap="none" smtClean="0">
                <a:ln>
                  <a:noFill/>
                </a:ln>
                <a:solidFill>
                  <a:schemeClr val="tx1"/>
                </a:solidFill>
              </a:rPr>
              <a:t>Нумерованные списки.</a:t>
            </a:r>
          </a:p>
        </p:txBody>
      </p:sp>
      <p:sp>
        <p:nvSpPr>
          <p:cNvPr id="38920" name="Rectangle 8"/>
          <p:cNvSpPr>
            <a:spLocks noGrp="1"/>
          </p:cNvSpPr>
          <p:nvPr>
            <p:ph type="body" idx="4294967295"/>
          </p:nvPr>
        </p:nvSpPr>
        <p:spPr>
          <a:xfrm>
            <a:off x="539750" y="981075"/>
            <a:ext cx="7561263" cy="5543550"/>
          </a:xfrm>
        </p:spPr>
        <p:txBody>
          <a:bodyPr/>
          <a:lstStyle/>
          <a:p>
            <a:pPr>
              <a:buFont typeface="Wingdings 2" pitchFamily="18" charset="2"/>
              <a:buNone/>
              <a:defRPr/>
            </a:pPr>
            <a:r>
              <a:rPr lang="ru-RU" smtClean="0"/>
              <a:t>Нумерованный список располагается внутри контейнера </a:t>
            </a:r>
            <a:r>
              <a:rPr lang="en-US" b="1" u="sng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&lt;OL&gt;&lt;/OL&gt;,</a:t>
            </a:r>
            <a:r>
              <a:rPr lang="en-US" smtClean="0"/>
              <a:t> </a:t>
            </a:r>
            <a:r>
              <a:rPr lang="ru-RU" smtClean="0"/>
              <a:t>а каждый элемент списка определяется тэгом </a:t>
            </a:r>
            <a:r>
              <a:rPr lang="ru-RU" b="1" u="sng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&lt;</a:t>
            </a:r>
            <a:r>
              <a:rPr lang="en-US" b="1" u="sng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LI</a:t>
            </a:r>
            <a:r>
              <a:rPr lang="ru-RU" b="1" u="sng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&gt;.</a:t>
            </a:r>
            <a:r>
              <a:rPr lang="ru-RU" smtClean="0"/>
              <a:t> С помощью атрибута </a:t>
            </a:r>
            <a:r>
              <a:rPr lang="en-US" b="1" u="sng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TYPE</a:t>
            </a:r>
            <a:r>
              <a:rPr lang="en-US" smtClean="0"/>
              <a:t> </a:t>
            </a:r>
            <a:r>
              <a:rPr lang="ru-RU" smtClean="0"/>
              <a:t>тэга </a:t>
            </a:r>
            <a:r>
              <a:rPr lang="en-US" b="1" u="sng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&lt;OL&gt;</a:t>
            </a:r>
            <a:r>
              <a:rPr lang="en-US" smtClean="0"/>
              <a:t> </a:t>
            </a:r>
            <a:r>
              <a:rPr lang="ru-RU" smtClean="0"/>
              <a:t>можно задать тип нумерации: </a:t>
            </a:r>
          </a:p>
          <a:p>
            <a:pPr>
              <a:defRPr/>
            </a:pPr>
            <a:r>
              <a:rPr lang="ru-RU" smtClean="0"/>
              <a:t>арабские цифры (по умолчанию),</a:t>
            </a:r>
          </a:p>
          <a:p>
            <a:pPr>
              <a:defRPr/>
            </a:pPr>
            <a:r>
              <a:rPr lang="ru-RU" smtClean="0"/>
              <a:t> </a:t>
            </a:r>
            <a:r>
              <a:rPr lang="en-US" smtClean="0"/>
              <a:t>"I" </a:t>
            </a:r>
            <a:r>
              <a:rPr lang="ru-RU" smtClean="0"/>
              <a:t>(римские цифры),</a:t>
            </a:r>
          </a:p>
          <a:p>
            <a:pPr>
              <a:defRPr/>
            </a:pPr>
            <a:r>
              <a:rPr lang="ru-RU" smtClean="0"/>
              <a:t> "а" (строчные буквы) </a:t>
            </a:r>
            <a:endParaRPr lang="en-US" smtClean="0"/>
          </a:p>
          <a:p>
            <a:pPr>
              <a:buFont typeface="Wingdings 2" pitchFamily="18" charset="2"/>
              <a:buNone/>
              <a:defRPr/>
            </a:pPr>
            <a:r>
              <a:rPr lang="en-US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&lt;OL&gt;</a:t>
            </a:r>
            <a:endParaRPr lang="ru-RU" b="1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buFont typeface="Wingdings 2" pitchFamily="18" charset="2"/>
              <a:buNone/>
              <a:defRPr/>
            </a:pPr>
            <a:r>
              <a:rPr lang="en-US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&lt;LI</a:t>
            </a:r>
            <a:r>
              <a:rPr lang="ru-RU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&gt;Системные   программы </a:t>
            </a:r>
          </a:p>
          <a:p>
            <a:pPr>
              <a:buFont typeface="Wingdings 2" pitchFamily="18" charset="2"/>
              <a:buNone/>
              <a:defRPr/>
            </a:pPr>
            <a:r>
              <a:rPr lang="ru-RU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&lt;</a:t>
            </a:r>
            <a:r>
              <a:rPr lang="en-US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LI</a:t>
            </a:r>
            <a:r>
              <a:rPr lang="ru-RU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&gt;Прикладные   программы </a:t>
            </a:r>
          </a:p>
          <a:p>
            <a:pPr>
              <a:buFont typeface="Wingdings 2" pitchFamily="18" charset="2"/>
              <a:buNone/>
              <a:defRPr/>
            </a:pPr>
            <a:r>
              <a:rPr lang="ru-RU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&lt;</a:t>
            </a:r>
            <a:r>
              <a:rPr lang="en-US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LI</a:t>
            </a:r>
            <a:r>
              <a:rPr lang="ru-RU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&gt;Системы   программирования </a:t>
            </a:r>
            <a:r>
              <a:rPr lang="en-US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&lt;/0L&gt;</a:t>
            </a:r>
            <a:endParaRPr lang="ru-RU" b="1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81375DF3-D96F-4606-99BB-61BBE958ED11}" type="datetime1">
              <a:rPr lang="ru-RU" smtClean="0"/>
              <a:pPr>
                <a:defRPr/>
              </a:pPr>
              <a:t>11.05.2009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3E7DC1-C4B6-498A-BB41-B36DCD8BCE90}" type="slidenum">
              <a:rPr lang="ru-RU" smtClean="0"/>
              <a:pPr>
                <a:defRPr/>
              </a:pPr>
              <a:t>34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7929555" y="142852"/>
            <a:ext cx="1214445" cy="85189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lIns="91440" tIns="45720" rIns="91440" bIns="45720">
            <a:prstTxWarp prst="textCirclePour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kern="10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/>
                <a:hlinkClick r:id="rId3" action="ppaction://hlinksldjump"/>
              </a:rPr>
              <a:t>Содержание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/>
          </p:cNvSpPr>
          <p:nvPr>
            <p:ph type="title"/>
          </p:nvPr>
        </p:nvSpPr>
        <p:spPr bwMode="auto">
          <a:xfrm>
            <a:off x="684213" y="0"/>
            <a:ext cx="7239000" cy="555625"/>
          </a:xfrm>
          <a:noFill/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algn="ctr"/>
            <a:r>
              <a:rPr lang="ru-RU" sz="3400" b="0" cap="none" smtClean="0">
                <a:ln>
                  <a:noFill/>
                </a:ln>
                <a:solidFill>
                  <a:schemeClr val="tx1"/>
                </a:solidFill>
              </a:rPr>
              <a:t>Маркированные списки.</a:t>
            </a:r>
          </a:p>
        </p:txBody>
      </p:sp>
      <p:sp>
        <p:nvSpPr>
          <p:cNvPr id="87043" name="Rectangle 3"/>
          <p:cNvSpPr>
            <a:spLocks noGrp="1"/>
          </p:cNvSpPr>
          <p:nvPr>
            <p:ph type="body" idx="1"/>
          </p:nvPr>
        </p:nvSpPr>
        <p:spPr>
          <a:xfrm>
            <a:off x="457200" y="620713"/>
            <a:ext cx="7643813" cy="5835650"/>
          </a:xfrm>
        </p:spPr>
        <p:txBody>
          <a:bodyPr/>
          <a:lstStyle/>
          <a:p>
            <a:pPr>
              <a:lnSpc>
                <a:spcPct val="90000"/>
              </a:lnSpc>
              <a:buFont typeface="Wingdings 2" pitchFamily="18" charset="2"/>
              <a:buNone/>
              <a:defRPr/>
            </a:pPr>
            <a:r>
              <a:rPr lang="ru-RU" smtClean="0"/>
              <a:t>Маркированный список располагается внутри контейнера </a:t>
            </a:r>
            <a:r>
              <a:rPr lang="en-US" b="1" u="sng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&lt;UL&gt;&lt;/UL&gt;,</a:t>
            </a:r>
            <a:r>
              <a:rPr lang="en-US" smtClean="0"/>
              <a:t> </a:t>
            </a:r>
            <a:r>
              <a:rPr lang="ru-RU" smtClean="0"/>
              <a:t>а каждый элемент списка определяется тэгом </a:t>
            </a:r>
            <a:r>
              <a:rPr lang="ru-RU" b="1" u="sng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&lt;</a:t>
            </a:r>
            <a:r>
              <a:rPr lang="en-US" b="1" u="sng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LI</a:t>
            </a:r>
            <a:r>
              <a:rPr lang="ru-RU" b="1" u="sng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&gt;.</a:t>
            </a:r>
            <a:r>
              <a:rPr lang="ru-RU" smtClean="0"/>
              <a:t> С помощью атрибута </a:t>
            </a:r>
            <a:r>
              <a:rPr lang="en-US" smtClean="0"/>
              <a:t>TYPE </a:t>
            </a:r>
            <a:r>
              <a:rPr lang="ru-RU" smtClean="0"/>
              <a:t>тэга </a:t>
            </a:r>
            <a:r>
              <a:rPr lang="en-US" b="1" u="sng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&lt;UL&gt;</a:t>
            </a:r>
            <a:r>
              <a:rPr lang="en-US" smtClean="0"/>
              <a:t> </a:t>
            </a:r>
            <a:r>
              <a:rPr lang="ru-RU" smtClean="0"/>
              <a:t>можно задать вид маркера списка: </a:t>
            </a:r>
            <a:endParaRPr lang="en-US" smtClean="0"/>
          </a:p>
          <a:p>
            <a:pPr>
              <a:lnSpc>
                <a:spcPct val="90000"/>
              </a:lnSpc>
              <a:buFont typeface="Wingdings 2" pitchFamily="18" charset="2"/>
              <a:buNone/>
              <a:defRPr/>
            </a:pPr>
            <a:r>
              <a:rPr lang="en-US" smtClean="0"/>
              <a:t>"disc" </a:t>
            </a:r>
            <a:r>
              <a:rPr lang="ru-RU" b="1" smtClean="0"/>
              <a:t>(диск), </a:t>
            </a:r>
            <a:endParaRPr lang="en-US" b="1" smtClean="0"/>
          </a:p>
          <a:p>
            <a:pPr>
              <a:lnSpc>
                <a:spcPct val="90000"/>
              </a:lnSpc>
              <a:buFont typeface="Wingdings 2" pitchFamily="18" charset="2"/>
              <a:buNone/>
              <a:defRPr/>
            </a:pPr>
            <a:r>
              <a:rPr lang="en-US" smtClean="0"/>
              <a:t>"square"   </a:t>
            </a:r>
            <a:r>
              <a:rPr lang="ru-RU" smtClean="0"/>
              <a:t>(квадрат)   </a:t>
            </a:r>
            <a:endParaRPr lang="en-US" smtClean="0"/>
          </a:p>
          <a:p>
            <a:pPr>
              <a:lnSpc>
                <a:spcPct val="90000"/>
              </a:lnSpc>
              <a:buFont typeface="Wingdings 2" pitchFamily="18" charset="2"/>
              <a:buNone/>
              <a:defRPr/>
            </a:pPr>
            <a:r>
              <a:rPr lang="ru-RU" smtClean="0"/>
              <a:t>или </a:t>
            </a:r>
            <a:r>
              <a:rPr lang="en-US" smtClean="0"/>
              <a:t>"circle"   </a:t>
            </a:r>
            <a:r>
              <a:rPr lang="ru-RU" b="1" smtClean="0"/>
              <a:t>(окружность):</a:t>
            </a:r>
            <a:endParaRPr lang="en-US" smtClean="0"/>
          </a:p>
          <a:p>
            <a:pPr>
              <a:lnSpc>
                <a:spcPct val="90000"/>
              </a:lnSpc>
              <a:defRPr/>
            </a:pPr>
            <a:r>
              <a:rPr lang="en-US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&lt;UL   TYPE="square"&gt;</a:t>
            </a:r>
            <a:endParaRPr lang="ru-RU" b="1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90000"/>
              </a:lnSpc>
              <a:defRPr/>
            </a:pPr>
            <a:r>
              <a:rPr lang="ru-RU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&lt;</a:t>
            </a:r>
            <a:r>
              <a:rPr lang="en-US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LI</a:t>
            </a:r>
            <a:r>
              <a:rPr lang="ru-RU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&gt;текстовые редакторы;</a:t>
            </a:r>
          </a:p>
          <a:p>
            <a:pPr>
              <a:lnSpc>
                <a:spcPct val="90000"/>
              </a:lnSpc>
              <a:defRPr/>
            </a:pPr>
            <a:r>
              <a:rPr lang="ru-RU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&lt;</a:t>
            </a:r>
            <a:r>
              <a:rPr lang="en-US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LI</a:t>
            </a:r>
            <a:r>
              <a:rPr lang="ru-RU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&gt;графические редакторы;</a:t>
            </a:r>
          </a:p>
          <a:p>
            <a:pPr>
              <a:lnSpc>
                <a:spcPct val="90000"/>
              </a:lnSpc>
              <a:defRPr/>
            </a:pPr>
            <a:r>
              <a:rPr lang="ru-RU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&lt;</a:t>
            </a:r>
            <a:r>
              <a:rPr lang="en-US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LI</a:t>
            </a:r>
            <a:r>
              <a:rPr lang="ru-RU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&gt;электронные таблицы;</a:t>
            </a:r>
          </a:p>
          <a:p>
            <a:pPr>
              <a:lnSpc>
                <a:spcPct val="90000"/>
              </a:lnSpc>
              <a:defRPr/>
            </a:pPr>
            <a:r>
              <a:rPr lang="ru-RU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&lt;</a:t>
            </a:r>
            <a:r>
              <a:rPr lang="en-US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LI</a:t>
            </a:r>
            <a:r>
              <a:rPr lang="ru-RU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&gt;системы управления базами данных.</a:t>
            </a:r>
            <a:endParaRPr lang="en-US" b="1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90000"/>
              </a:lnSpc>
              <a:defRPr/>
            </a:pPr>
            <a:r>
              <a:rPr lang="en-US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&lt;/UL&gt;</a:t>
            </a:r>
            <a:endParaRPr lang="ru-RU" b="1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929555" y="142852"/>
            <a:ext cx="1214445" cy="85189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lIns="91440" tIns="45720" rIns="91440" bIns="45720">
            <a:prstTxWarp prst="textCirclePour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kern="10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/>
                <a:hlinkClick r:id="rId3" action="ppaction://hlinksldjump"/>
              </a:rPr>
              <a:t>Содержание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/>
          </p:cNvSpPr>
          <p:nvPr>
            <p:ph type="title"/>
          </p:nvPr>
        </p:nvSpPr>
        <p:spPr bwMode="auto">
          <a:xfrm>
            <a:off x="827088" y="0"/>
            <a:ext cx="7239000" cy="771525"/>
          </a:xfrm>
          <a:noFill/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algn="ctr"/>
            <a:r>
              <a:rPr lang="ru-RU" b="0" cap="none" smtClean="0">
                <a:ln>
                  <a:noFill/>
                </a:ln>
                <a:solidFill>
                  <a:schemeClr val="tx1"/>
                </a:solidFill>
              </a:rPr>
              <a:t>Список определений.</a:t>
            </a:r>
          </a:p>
        </p:txBody>
      </p:sp>
      <p:sp>
        <p:nvSpPr>
          <p:cNvPr id="88067" name="Rectangle 3"/>
          <p:cNvSpPr>
            <a:spLocks noGrp="1"/>
          </p:cNvSpPr>
          <p:nvPr>
            <p:ph type="body" idx="1"/>
          </p:nvPr>
        </p:nvSpPr>
        <p:spPr>
          <a:xfrm>
            <a:off x="250825" y="908050"/>
            <a:ext cx="8104188" cy="5735638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z="2200" smtClean="0"/>
              <a:t>Список определений располагается внутри контейнера </a:t>
            </a:r>
            <a:r>
              <a:rPr lang="en-US" sz="2200" smtClean="0"/>
              <a:t>&lt;</a:t>
            </a:r>
            <a:r>
              <a:rPr lang="en-US" sz="2200" b="1" u="sng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DL&gt;/&lt;DL&gt;. </a:t>
            </a:r>
            <a:r>
              <a:rPr lang="ru-RU" sz="2200" smtClean="0"/>
              <a:t>Внутри него текст оформля­ется в виде </a:t>
            </a:r>
            <a:r>
              <a:rPr lang="ru-RU" sz="2200" b="1" smtClean="0"/>
              <a:t>терминов, </a:t>
            </a:r>
            <a:r>
              <a:rPr lang="ru-RU" sz="2200" smtClean="0"/>
              <a:t>которые выделяются одинарными тэгами </a:t>
            </a:r>
            <a:r>
              <a:rPr lang="en-US" sz="2200" b="1" u="sng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&lt;DT&gt; </a:t>
            </a:r>
            <a:r>
              <a:rPr lang="ru-RU" sz="2200" smtClean="0"/>
              <a:t>и </a:t>
            </a:r>
            <a:r>
              <a:rPr lang="ru-RU" sz="2200" b="1" smtClean="0"/>
              <a:t>определений, </a:t>
            </a:r>
            <a:r>
              <a:rPr lang="ru-RU" sz="2200" smtClean="0"/>
              <a:t>которые следуют за одинарными тэгами  </a:t>
            </a:r>
            <a:r>
              <a:rPr lang="en-US" sz="2200" b="1" u="sng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&lt;DD&gt;.</a:t>
            </a:r>
          </a:p>
          <a:p>
            <a:pPr>
              <a:buFont typeface="Wingdings 2" pitchFamily="18" charset="2"/>
              <a:buNone/>
            </a:pPr>
            <a:r>
              <a:rPr lang="en-US" sz="2200" smtClean="0"/>
              <a:t>Web</a:t>
            </a:r>
            <a:r>
              <a:rPr lang="ru-RU" sz="2200" smtClean="0"/>
              <a:t>-страницу «Словарь» мы представим в виде словаря компьютерных терминов </a:t>
            </a:r>
          </a:p>
          <a:p>
            <a:pPr>
              <a:buFont typeface="Wingdings 2" pitchFamily="18" charset="2"/>
              <a:buNone/>
            </a:pPr>
            <a:r>
              <a:rPr lang="en-US" sz="22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&lt;DL&gt;</a:t>
            </a:r>
            <a:endParaRPr lang="ru-RU" sz="2200" b="1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buFont typeface="Wingdings 2" pitchFamily="18" charset="2"/>
              <a:buNone/>
            </a:pPr>
            <a:r>
              <a:rPr lang="ru-RU" sz="22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&lt;</a:t>
            </a:r>
            <a:r>
              <a:rPr lang="en-US" sz="22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r>
              <a:rPr lang="ru-RU" sz="22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Т&gt;Процессор</a:t>
            </a:r>
          </a:p>
          <a:p>
            <a:pPr>
              <a:buFont typeface="Wingdings 2" pitchFamily="18" charset="2"/>
              <a:buNone/>
            </a:pPr>
            <a:r>
              <a:rPr lang="ru-RU" sz="22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&lt;</a:t>
            </a:r>
            <a:r>
              <a:rPr lang="en-US" sz="22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DD</a:t>
            </a:r>
            <a:r>
              <a:rPr lang="ru-RU" sz="22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&gt;Центральное устройство компьютера,</a:t>
            </a:r>
          </a:p>
          <a:p>
            <a:pPr>
              <a:buFont typeface="Wingdings 2" pitchFamily="18" charset="2"/>
              <a:buNone/>
            </a:pPr>
            <a:r>
              <a:rPr lang="ru-RU" sz="22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производящее обработку информации в двоичном</a:t>
            </a:r>
            <a:r>
              <a:rPr lang="en-US" sz="22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22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коде.</a:t>
            </a:r>
          </a:p>
          <a:p>
            <a:pPr>
              <a:buFont typeface="Wingdings 2" pitchFamily="18" charset="2"/>
              <a:buNone/>
            </a:pPr>
            <a:r>
              <a:rPr lang="ru-RU" sz="22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&lt;</a:t>
            </a:r>
            <a:r>
              <a:rPr lang="en-US" sz="22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r>
              <a:rPr lang="ru-RU" sz="22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Т&gt;Оперативная память</a:t>
            </a:r>
          </a:p>
          <a:p>
            <a:pPr>
              <a:buFont typeface="Wingdings 2" pitchFamily="18" charset="2"/>
              <a:buNone/>
            </a:pPr>
            <a:r>
              <a:rPr lang="ru-RU" sz="22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&lt;</a:t>
            </a:r>
            <a:r>
              <a:rPr lang="en-US" sz="22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DD</a:t>
            </a:r>
            <a:r>
              <a:rPr lang="ru-RU" sz="22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&gt;Устройство, в котором хранятся программы и</a:t>
            </a:r>
            <a:r>
              <a:rPr lang="en-US" sz="22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22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данные.</a:t>
            </a:r>
            <a:endParaRPr lang="en-US" sz="2200" b="1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buFont typeface="Wingdings 2" pitchFamily="18" charset="2"/>
              <a:buNone/>
            </a:pPr>
            <a:r>
              <a:rPr lang="en-US" sz="22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&lt;/DL&gt;</a:t>
            </a:r>
            <a:endParaRPr lang="ru-RU" sz="2200" b="1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929555" y="142852"/>
            <a:ext cx="1214445" cy="85189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lIns="91440" tIns="45720" rIns="91440" bIns="45720">
            <a:prstTxWarp prst="textCirclePour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kern="10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/>
                <a:hlinkClick r:id="rId3" action="ppaction://hlinksldjump"/>
              </a:rPr>
              <a:t>Содержание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numCol="1" compatLnSpc="1">
            <a:prstTxWarp prst="textNoShape">
              <a:avLst/>
            </a:prstTxWarp>
          </a:bodyPr>
          <a:lstStyle/>
          <a:p>
            <a:r>
              <a:rPr lang="ru-RU" sz="3400" b="0" cap="none" smtClean="0">
                <a:ln>
                  <a:noFill/>
                </a:ln>
                <a:solidFill>
                  <a:schemeClr val="tx1"/>
                </a:solidFill>
              </a:rPr>
              <a:t>Контрольные вопросы</a:t>
            </a:r>
            <a:r>
              <a:rPr lang="ru-RU" sz="3400" cap="none" smtClean="0">
                <a:ln>
                  <a:noFill/>
                </a:ln>
                <a:solidFill>
                  <a:schemeClr val="tx1"/>
                </a:solidFill>
              </a:rPr>
              <a:t/>
            </a:r>
            <a:br>
              <a:rPr lang="ru-RU" sz="3400" cap="none" smtClean="0">
                <a:ln>
                  <a:noFill/>
                </a:ln>
                <a:solidFill>
                  <a:schemeClr val="tx1"/>
                </a:solidFill>
              </a:rPr>
            </a:br>
            <a:endParaRPr lang="ru-RU" sz="3400" cap="none" smtClean="0">
              <a:ln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4301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mtClean="0"/>
              <a:t> Какие тэги используются для создания нумерованных списков? Маркированных списков?</a:t>
            </a:r>
          </a:p>
          <a:p>
            <a:pPr>
              <a:buFont typeface="Wingdings 2" pitchFamily="18" charset="2"/>
              <a:buNone/>
            </a:pPr>
            <a:r>
              <a:rPr lang="ru-RU" i="1" smtClean="0"/>
              <a:t>Практическое задание. </a:t>
            </a:r>
          </a:p>
          <a:p>
            <a:r>
              <a:rPr lang="ru-RU" smtClean="0"/>
              <a:t>Создать </a:t>
            </a:r>
            <a:r>
              <a:rPr lang="en-US" smtClean="0"/>
              <a:t>Web</a:t>
            </a:r>
            <a:r>
              <a:rPr lang="ru-RU" smtClean="0"/>
              <a:t>-страницу «Программы» с нумерованным списком и вложенным маркированным спис­ком.</a:t>
            </a:r>
            <a:endParaRPr lang="ru-RU" i="1" smtClean="0"/>
          </a:p>
          <a:p>
            <a:r>
              <a:rPr lang="ru-RU" smtClean="0"/>
              <a:t>Создать </a:t>
            </a:r>
            <a:r>
              <a:rPr lang="en-US" smtClean="0"/>
              <a:t>Web</a:t>
            </a:r>
            <a:r>
              <a:rPr lang="ru-RU" smtClean="0"/>
              <a:t>-страницу «Словарь» со списком терминов.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7929555" y="142852"/>
            <a:ext cx="1214445" cy="85189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lIns="91440" tIns="45720" rIns="91440" bIns="45720">
            <a:prstTxWarp prst="textCirclePour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kern="10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/>
                <a:hlinkClick r:id="rId3" action="ppaction://hlinksldjump"/>
              </a:rPr>
              <a:t>Содержание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5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404813"/>
            <a:ext cx="5038725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36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57650" y="3771900"/>
            <a:ext cx="508635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7929555" y="142852"/>
            <a:ext cx="1214445" cy="85189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lIns="91440" tIns="45720" rIns="91440" bIns="45720">
            <a:prstTxWarp prst="textCirclePour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kern="10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/>
                <a:hlinkClick r:id="rId5" action="ppaction://hlinksldjump"/>
              </a:rPr>
              <a:t>Содержание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algn="ctr"/>
            <a:r>
              <a:rPr lang="ru-RU" sz="3400" cap="none" smtClean="0">
                <a:ln>
                  <a:noFill/>
                </a:ln>
                <a:solidFill>
                  <a:schemeClr val="tx1"/>
                </a:solidFill>
              </a:rPr>
              <a:t>7. Интерактивные формы на </a:t>
            </a:r>
            <a:r>
              <a:rPr lang="en-US" sz="3400" cap="none" smtClean="0">
                <a:ln>
                  <a:noFill/>
                </a:ln>
                <a:solidFill>
                  <a:schemeClr val="tx1"/>
                </a:solidFill>
              </a:rPr>
              <a:t>Web</a:t>
            </a:r>
            <a:r>
              <a:rPr lang="ru-RU" sz="3400" cap="none" smtClean="0">
                <a:ln>
                  <a:noFill/>
                </a:ln>
                <a:solidFill>
                  <a:schemeClr val="tx1"/>
                </a:solidFill>
              </a:rPr>
              <a:t>-страницах </a:t>
            </a:r>
          </a:p>
        </p:txBody>
      </p:sp>
      <p:sp>
        <p:nvSpPr>
          <p:cNvPr id="45059" name="Rectangle 3"/>
          <p:cNvSpPr>
            <a:spLocks noGrp="1"/>
          </p:cNvSpPr>
          <p:nvPr>
            <p:ph type="body" idx="1"/>
          </p:nvPr>
        </p:nvSpPr>
        <p:spPr>
          <a:xfrm>
            <a:off x="457200" y="1609725"/>
            <a:ext cx="7239000" cy="5059363"/>
          </a:xfrm>
        </p:spPr>
        <p:txBody>
          <a:bodyPr/>
          <a:lstStyle/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ru-RU" smtClean="0"/>
              <a:t>Для того чтобы посетители сайта могли не только просматривать информацию, но и отправлять сведения его администраторам, на страницах сайта размещают интерактивные формы. Формы включают в себя элементы управления различных типов: </a:t>
            </a:r>
          </a:p>
          <a:p>
            <a:pPr>
              <a:lnSpc>
                <a:spcPct val="90000"/>
              </a:lnSpc>
            </a:pPr>
            <a:r>
              <a:rPr lang="ru-RU" smtClean="0"/>
              <a:t>текстовые поля, </a:t>
            </a:r>
          </a:p>
          <a:p>
            <a:pPr>
              <a:lnSpc>
                <a:spcPct val="90000"/>
              </a:lnSpc>
            </a:pPr>
            <a:r>
              <a:rPr lang="ru-RU" smtClean="0"/>
              <a:t>раскрывающиеся списки, </a:t>
            </a:r>
          </a:p>
          <a:p>
            <a:pPr>
              <a:lnSpc>
                <a:spcPct val="90000"/>
              </a:lnSpc>
            </a:pPr>
            <a:r>
              <a:rPr lang="ru-RU" smtClean="0"/>
              <a:t>флажки, </a:t>
            </a:r>
          </a:p>
          <a:p>
            <a:pPr>
              <a:lnSpc>
                <a:spcPct val="90000"/>
              </a:lnSpc>
            </a:pPr>
            <a:r>
              <a:rPr lang="ru-RU" smtClean="0"/>
              <a:t>переключатели, </a:t>
            </a:r>
          </a:p>
          <a:p>
            <a:pPr>
              <a:lnSpc>
                <a:spcPct val="90000"/>
              </a:lnSpc>
            </a:pPr>
            <a:r>
              <a:rPr lang="ru-RU" smtClean="0"/>
              <a:t>текстовые области и т. д.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7929555" y="142852"/>
            <a:ext cx="1214445" cy="85189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lIns="91440" tIns="45720" rIns="91440" bIns="45720">
            <a:prstTxWarp prst="textCirclePour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kern="10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/>
                <a:hlinkClick r:id="rId3" action="ppaction://hlinksldjump"/>
              </a:rPr>
              <a:t>Содержание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85728"/>
            <a:ext cx="8001056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1.Web </a:t>
            </a:r>
            <a:r>
              <a:rPr lang="ru-RU" dirty="0"/>
              <a:t>-страницы и </a:t>
            </a:r>
            <a:r>
              <a:rPr lang="en-US" dirty="0"/>
              <a:t>Web </a:t>
            </a:r>
            <a:r>
              <a:rPr lang="ru-RU" dirty="0"/>
              <a:t>- сайты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/>
              <a:t>Web </a:t>
            </a:r>
            <a:r>
              <a:rPr lang="ru-RU" dirty="0"/>
              <a:t>-страницы создаются с использова­нием языка разметки гипертекстовых документов </a:t>
            </a:r>
            <a:r>
              <a:rPr lang="ru-RU" u="sng" dirty="0"/>
              <a:t>НТМ</a:t>
            </a:r>
            <a:r>
              <a:rPr lang="en-US" u="sng" dirty="0"/>
              <a:t>L </a:t>
            </a:r>
            <a:r>
              <a:rPr lang="ru-RU" dirty="0"/>
              <a:t>(Нуре</a:t>
            </a:r>
            <a:r>
              <a:rPr lang="en-US" dirty="0"/>
              <a:t>r</a:t>
            </a:r>
            <a:r>
              <a:rPr lang="ru-RU" dirty="0"/>
              <a:t> Тех</a:t>
            </a:r>
            <a:r>
              <a:rPr lang="en-US" dirty="0"/>
              <a:t>t Markup Language</a:t>
            </a:r>
            <a:r>
              <a:rPr lang="ru-RU" dirty="0"/>
              <a:t>). В обычный текстовый доку­мент вставляются управляющие символы — НТМ</a:t>
            </a:r>
            <a:r>
              <a:rPr lang="en-US" dirty="0"/>
              <a:t>L</a:t>
            </a:r>
            <a:r>
              <a:rPr lang="ru-RU" dirty="0"/>
              <a:t>-тэги, ко­торые определяют вид </a:t>
            </a:r>
            <a:r>
              <a:rPr lang="en-US" dirty="0"/>
              <a:t>Web</a:t>
            </a:r>
            <a:r>
              <a:rPr lang="ru-RU" dirty="0"/>
              <a:t>-страницы при ее просмотре в браузере.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/>
              <a:t>Основными достоинствами </a:t>
            </a:r>
            <a:r>
              <a:rPr lang="en-US" dirty="0"/>
              <a:t>Web</a:t>
            </a:r>
            <a:r>
              <a:rPr lang="ru-RU" dirty="0"/>
              <a:t>-страниц являются: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/>
              <a:t>• малый информационный объем;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/>
              <a:t>• возможность просмотра в различных операционных системах.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ru-RU" dirty="0"/>
          </a:p>
        </p:txBody>
      </p:sp>
      <p:sp>
        <p:nvSpPr>
          <p:cNvPr id="8196" name="Дата 3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0EC977A-8B35-43AA-AA36-D8B07CBBBB59}" type="datetime1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11.05.2009</a:t>
            </a:fld>
            <a:endParaRPr lang="ru-RU" smtClean="0"/>
          </a:p>
        </p:txBody>
      </p:sp>
      <p:sp>
        <p:nvSpPr>
          <p:cNvPr id="8197" name="Номер слайда 4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46A6370-E3F3-4A3B-B2C3-8CDCD6E927F7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ru-RU" smtClean="0"/>
          </a:p>
        </p:txBody>
      </p:sp>
      <p:sp>
        <p:nvSpPr>
          <p:cNvPr id="7" name="Прямоугольник 6"/>
          <p:cNvSpPr/>
          <p:nvPr/>
        </p:nvSpPr>
        <p:spPr>
          <a:xfrm>
            <a:off x="7929555" y="142852"/>
            <a:ext cx="1214445" cy="85189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lIns="91440" tIns="45720" rIns="91440" bIns="45720">
            <a:prstTxWarp prst="textCirclePour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kern="10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/>
                <a:hlinkClick r:id="rId3" action="ppaction://hlinksldjump"/>
              </a:rPr>
              <a:t>Содержание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/>
          </p:cNvSpPr>
          <p:nvPr>
            <p:ph type="title"/>
          </p:nvPr>
        </p:nvSpPr>
        <p:spPr bwMode="auto">
          <a:xfrm>
            <a:off x="468313" y="188913"/>
            <a:ext cx="7239000" cy="698500"/>
          </a:xfrm>
          <a:noFill/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algn="ctr"/>
            <a:r>
              <a:rPr lang="ru-RU" cap="none" smtClean="0">
                <a:ln>
                  <a:noFill/>
                </a:ln>
                <a:solidFill>
                  <a:schemeClr val="tx1"/>
                </a:solidFill>
              </a:rPr>
              <a:t>Форма</a:t>
            </a:r>
          </a:p>
        </p:txBody>
      </p:sp>
      <p:sp>
        <p:nvSpPr>
          <p:cNvPr id="9421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Вся форма заключается в контейнер </a:t>
            </a:r>
            <a:r>
              <a:rPr lang="en-US" b="1" u="sng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&lt;F0RM&gt;&lt;/F0RM&gt;.</a:t>
            </a:r>
            <a:r>
              <a:rPr lang="en-US" smtClean="0"/>
              <a:t> </a:t>
            </a:r>
            <a:endParaRPr lang="ru-RU" smtClean="0"/>
          </a:p>
          <a:p>
            <a:pPr>
              <a:defRPr/>
            </a:pPr>
            <a:r>
              <a:rPr lang="ru-RU" smtClean="0"/>
              <a:t>В первую очередь выясним имя посетителя нашего сайта и его электронный адрес, чтобы иметь возможность ответить ему на замечания и поблагодарить за посещение сайта.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7929555" y="142852"/>
            <a:ext cx="1214445" cy="85189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lIns="91440" tIns="45720" rIns="91440" bIns="45720">
            <a:prstTxWarp prst="textCirclePour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kern="10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/>
                <a:hlinkClick r:id="rId3" action="ppaction://hlinksldjump"/>
              </a:rPr>
              <a:t>Содержание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/>
          </p:cNvSpPr>
          <p:nvPr>
            <p:ph type="title"/>
          </p:nvPr>
        </p:nvSpPr>
        <p:spPr bwMode="auto">
          <a:xfrm>
            <a:off x="611188" y="260350"/>
            <a:ext cx="7239000" cy="627063"/>
          </a:xfrm>
          <a:noFill/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algn="ctr"/>
            <a:r>
              <a:rPr lang="ru-RU" cap="none" smtClean="0">
                <a:ln>
                  <a:noFill/>
                </a:ln>
                <a:solidFill>
                  <a:schemeClr val="tx1"/>
                </a:solidFill>
              </a:rPr>
              <a:t>Текстовые поля.</a:t>
            </a:r>
          </a:p>
        </p:txBody>
      </p:sp>
      <p:sp>
        <p:nvSpPr>
          <p:cNvPr id="9523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 2" pitchFamily="18" charset="2"/>
              <a:buNone/>
              <a:defRPr/>
            </a:pPr>
            <a:r>
              <a:rPr lang="ru-RU" sz="2800" dirty="0" smtClean="0"/>
              <a:t>Для получения этих данных разместим в форме два однострочных текстовых поля для ввода информации.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  <a:defRPr/>
            </a:pPr>
            <a:r>
              <a:rPr lang="ru-RU" sz="2800" dirty="0" smtClean="0"/>
              <a:t>Текстовые поля создаются с помощью тэга </a:t>
            </a:r>
            <a:r>
              <a:rPr lang="en-US" sz="28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&lt;INPUT&gt;</a:t>
            </a:r>
            <a:r>
              <a:rPr lang="en-US" sz="2800" dirty="0" smtClean="0"/>
              <a:t> </a:t>
            </a:r>
            <a:r>
              <a:rPr lang="ru-RU" sz="2800" dirty="0" smtClean="0"/>
              <a:t>со значением атрибута </a:t>
            </a:r>
            <a:r>
              <a:rPr lang="en-US" sz="28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TYPE="text".</a:t>
            </a:r>
            <a:r>
              <a:rPr lang="en-US" sz="2800" dirty="0" smtClean="0"/>
              <a:t> 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  <a:defRPr/>
            </a:pPr>
            <a:r>
              <a:rPr lang="ru-RU" sz="2800" dirty="0" smtClean="0"/>
              <a:t>Атрибут </a:t>
            </a:r>
            <a:r>
              <a:rPr lang="en-US" sz="28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NAME</a:t>
            </a:r>
            <a:r>
              <a:rPr lang="en-US" sz="2800" dirty="0" smtClean="0"/>
              <a:t> </a:t>
            </a:r>
            <a:r>
              <a:rPr lang="ru-RU" sz="2800" dirty="0" smtClean="0"/>
              <a:t>является обязательным и служит для идентификации полученной ин­формации.</a:t>
            </a:r>
            <a:endParaRPr lang="en-US" sz="2800" dirty="0" smtClean="0"/>
          </a:p>
          <a:p>
            <a:pPr>
              <a:lnSpc>
                <a:spcPct val="80000"/>
              </a:lnSpc>
              <a:buFont typeface="Wingdings 2" pitchFamily="18" charset="2"/>
              <a:buNone/>
              <a:defRPr/>
            </a:pPr>
            <a:r>
              <a:rPr lang="ru-RU" sz="2800" dirty="0" smtClean="0"/>
              <a:t> Значением атрибута </a:t>
            </a:r>
            <a:r>
              <a:rPr lang="en-US" sz="28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SIZE</a:t>
            </a:r>
            <a:r>
              <a:rPr lang="en-US" sz="2800" dirty="0" smtClean="0"/>
              <a:t> </a:t>
            </a:r>
            <a:r>
              <a:rPr lang="ru-RU" sz="2800" dirty="0" smtClean="0"/>
              <a:t>является число, задаю­щее длину поля ввода в символах.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7929555" y="142852"/>
            <a:ext cx="1214445" cy="85189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lIns="91440" tIns="45720" rIns="91440" bIns="45720">
            <a:prstTxWarp prst="textCirclePour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kern="10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/>
                <a:hlinkClick r:id="rId3" action="ppaction://hlinksldjump"/>
              </a:rPr>
              <a:t>Содержание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/>
          </p:cNvSpPr>
          <p:nvPr>
            <p:ph type="title"/>
          </p:nvPr>
        </p:nvSpPr>
        <p:spPr bwMode="auto">
          <a:xfrm>
            <a:off x="468313" y="333375"/>
            <a:ext cx="7239000" cy="555625"/>
          </a:xfrm>
          <a:noFill/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algn="ctr"/>
            <a:r>
              <a:rPr lang="ru-RU" sz="3400" cap="none" smtClean="0">
                <a:ln>
                  <a:noFill/>
                </a:ln>
                <a:solidFill>
                  <a:schemeClr val="tx1"/>
                </a:solidFill>
              </a:rPr>
              <a:t>Текстовые поля.</a:t>
            </a:r>
            <a:r>
              <a:rPr lang="en-US" sz="3400" cap="none" smtClean="0">
                <a:ln>
                  <a:noFill/>
                </a:ln>
                <a:solidFill>
                  <a:schemeClr val="tx1"/>
                </a:solidFill>
              </a:rPr>
              <a:t>HTML -</a:t>
            </a:r>
            <a:r>
              <a:rPr lang="ru-RU" sz="3400" cap="none" smtClean="0">
                <a:ln>
                  <a:noFill/>
                </a:ln>
                <a:solidFill>
                  <a:schemeClr val="tx1"/>
                </a:solidFill>
              </a:rPr>
              <a:t>код</a:t>
            </a:r>
          </a:p>
        </p:txBody>
      </p:sp>
      <p:sp>
        <p:nvSpPr>
          <p:cNvPr id="10240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 2" pitchFamily="18" charset="2"/>
              <a:buNone/>
              <a:defRPr/>
            </a:pPr>
            <a:r>
              <a:rPr lang="ru-RU" sz="1700" smtClean="0"/>
              <a:t>Для того чтобы анкета «читалась», необходимо разделить строки с помощью тэга перевода строки </a:t>
            </a:r>
            <a:r>
              <a:rPr lang="en-US" sz="1700" b="1" u="sng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&lt;BR&gt;</a:t>
            </a:r>
            <a:br>
              <a:rPr lang="en-US" sz="1700" b="1" u="sng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ru-RU" sz="2200" b="1" smtClean="0"/>
          </a:p>
          <a:p>
            <a:pPr>
              <a:lnSpc>
                <a:spcPct val="90000"/>
              </a:lnSpc>
              <a:buFont typeface="Wingdings 2" pitchFamily="18" charset="2"/>
              <a:buNone/>
              <a:defRPr/>
            </a:pPr>
            <a:r>
              <a:rPr lang="en-US" sz="2200" b="1" smtClean="0"/>
              <a:t>&lt;FORM&gt;</a:t>
            </a:r>
            <a:endParaRPr lang="ru-RU" sz="2200" b="1" smtClean="0"/>
          </a:p>
          <a:p>
            <a:pPr>
              <a:lnSpc>
                <a:spcPct val="90000"/>
              </a:lnSpc>
              <a:buFont typeface="Wingdings 2" pitchFamily="18" charset="2"/>
              <a:buNone/>
              <a:defRPr/>
            </a:pPr>
            <a:r>
              <a:rPr lang="ru-RU" sz="2200" b="1" smtClean="0"/>
              <a:t>Пожалуйста,  введите ваше имя:</a:t>
            </a:r>
            <a:endParaRPr lang="en-US" sz="2200" b="1" smtClean="0"/>
          </a:p>
          <a:p>
            <a:pPr>
              <a:lnSpc>
                <a:spcPct val="90000"/>
              </a:lnSpc>
              <a:buFont typeface="Wingdings 2" pitchFamily="18" charset="2"/>
              <a:buNone/>
              <a:defRPr/>
            </a:pPr>
            <a:r>
              <a:rPr lang="en-US" sz="2200" b="1" smtClean="0"/>
              <a:t>&lt;BR&gt;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  <a:defRPr/>
            </a:pPr>
            <a:r>
              <a:rPr lang="en-US" sz="2200" b="1" smtClean="0"/>
              <a:t>&lt;INPUT TYPE="text" N</a:t>
            </a:r>
            <a:r>
              <a:rPr lang="ru-RU" sz="2200" b="1" smtClean="0"/>
              <a:t>АМЕ="ФИ0" </a:t>
            </a:r>
            <a:r>
              <a:rPr lang="en-US" sz="2200" b="1" smtClean="0"/>
              <a:t>SIZE=30&gt;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  <a:defRPr/>
            </a:pPr>
            <a:r>
              <a:rPr lang="en-US" sz="2200" b="1" smtClean="0"/>
              <a:t>&lt;BR&gt;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  <a:defRPr/>
            </a:pPr>
            <a:r>
              <a:rPr lang="en-US" sz="2200" b="1" smtClean="0"/>
              <a:t>E-mail</a:t>
            </a:r>
            <a:r>
              <a:rPr lang="ru-RU" sz="2200" b="1" smtClean="0"/>
              <a:t>:</a:t>
            </a:r>
            <a:endParaRPr lang="en-US" sz="2200" b="1" smtClean="0"/>
          </a:p>
          <a:p>
            <a:pPr>
              <a:lnSpc>
                <a:spcPct val="90000"/>
              </a:lnSpc>
              <a:buFont typeface="Wingdings 2" pitchFamily="18" charset="2"/>
              <a:buNone/>
              <a:defRPr/>
            </a:pPr>
            <a:r>
              <a:rPr lang="en-US" sz="2200" b="1" smtClean="0"/>
              <a:t>&lt;BR&gt;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  <a:defRPr/>
            </a:pPr>
            <a:r>
              <a:rPr lang="en-US" sz="2200" b="1" smtClean="0"/>
              <a:t>&lt;INPUT TYPE="text" NAME="e-mail</a:t>
            </a:r>
            <a:r>
              <a:rPr lang="ru-RU" sz="2200" b="1" smtClean="0"/>
              <a:t>" </a:t>
            </a:r>
            <a:r>
              <a:rPr lang="en-US" sz="2200" b="1" smtClean="0"/>
              <a:t>SIZE=30&gt;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  <a:defRPr/>
            </a:pPr>
            <a:r>
              <a:rPr lang="en-US" sz="2200" b="1" smtClean="0"/>
              <a:t>&lt;BR&gt;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  <a:defRPr/>
            </a:pPr>
            <a:r>
              <a:rPr lang="en-US" sz="2200" b="1" smtClean="0"/>
              <a:t>&lt;/FORM&gt;</a:t>
            </a:r>
            <a:endParaRPr lang="ru-RU" sz="2200" b="1" smtClean="0"/>
          </a:p>
          <a:p>
            <a:pPr>
              <a:lnSpc>
                <a:spcPct val="90000"/>
              </a:lnSpc>
              <a:defRPr/>
            </a:pPr>
            <a:endParaRPr lang="ru-RU" sz="2200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7929555" y="142852"/>
            <a:ext cx="1214445" cy="85189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lIns="91440" tIns="45720" rIns="91440" bIns="45720">
            <a:prstTxWarp prst="textCirclePour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kern="10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/>
                <a:hlinkClick r:id="rId3" action="ppaction://hlinksldjump"/>
              </a:rPr>
              <a:t>Содержание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/>
          </p:cNvSpPr>
          <p:nvPr>
            <p:ph type="title"/>
          </p:nvPr>
        </p:nvSpPr>
        <p:spPr bwMode="auto">
          <a:xfrm>
            <a:off x="468313" y="0"/>
            <a:ext cx="7239000" cy="555625"/>
          </a:xfrm>
          <a:noFill/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algn="ctr"/>
            <a:r>
              <a:rPr lang="ru-RU" sz="3400" cap="none" smtClean="0">
                <a:ln>
                  <a:noFill/>
                </a:ln>
                <a:solidFill>
                  <a:schemeClr val="tx1"/>
                </a:solidFill>
              </a:rPr>
              <a:t>Переключатели.</a:t>
            </a:r>
          </a:p>
        </p:txBody>
      </p:sp>
      <p:sp>
        <p:nvSpPr>
          <p:cNvPr id="96259" name="Rectangle 3"/>
          <p:cNvSpPr>
            <a:spLocks noGrp="1"/>
          </p:cNvSpPr>
          <p:nvPr>
            <p:ph type="body" idx="1"/>
          </p:nvPr>
        </p:nvSpPr>
        <p:spPr>
          <a:xfrm>
            <a:off x="250825" y="692150"/>
            <a:ext cx="7239000" cy="6165850"/>
          </a:xfrm>
        </p:spPr>
        <p:txBody>
          <a:bodyPr/>
          <a:lstStyle/>
          <a:p>
            <a:pPr>
              <a:lnSpc>
                <a:spcPct val="90000"/>
              </a:lnSpc>
              <a:buFont typeface="Wingdings 2" pitchFamily="18" charset="2"/>
              <a:buNone/>
              <a:defRPr/>
            </a:pPr>
            <a:r>
              <a:rPr lang="ru-RU" smtClean="0"/>
              <a:t>Далее</a:t>
            </a:r>
            <a:r>
              <a:rPr lang="en-US" smtClean="0"/>
              <a:t> </a:t>
            </a:r>
            <a:r>
              <a:rPr lang="ru-RU" smtClean="0"/>
              <a:t>необходимо создать группу переключателей («радиокнопок»). Создается такая группа с помощью тэга </a:t>
            </a:r>
            <a:r>
              <a:rPr lang="en-US" b="1" u="sng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&lt;INPUT&gt;</a:t>
            </a:r>
            <a:r>
              <a:rPr lang="en-US" smtClean="0"/>
              <a:t> </a:t>
            </a:r>
            <a:r>
              <a:rPr lang="ru-RU" smtClean="0"/>
              <a:t>со значением атрибута </a:t>
            </a:r>
            <a:r>
              <a:rPr lang="en-US" b="1" u="sng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TYPE="radio".</a:t>
            </a:r>
            <a:r>
              <a:rPr lang="en-US" smtClean="0"/>
              <a:t> </a:t>
            </a:r>
            <a:r>
              <a:rPr lang="ru-RU" smtClean="0"/>
              <a:t>Все элементы в группе должны иметь одинаковые значения атрибута </a:t>
            </a:r>
            <a:r>
              <a:rPr lang="en-US" b="1" u="sng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NAME</a:t>
            </a:r>
            <a:r>
              <a:rPr lang="en-US" smtClean="0"/>
              <a:t>.    </a:t>
            </a:r>
            <a:r>
              <a:rPr lang="ru-RU" smtClean="0"/>
              <a:t>Например, </a:t>
            </a:r>
            <a:r>
              <a:rPr lang="en-US" b="1" u="sng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NAME="group".</a:t>
            </a:r>
            <a:endParaRPr lang="ru-RU" b="1" u="sng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90000"/>
              </a:lnSpc>
              <a:buFont typeface="Wingdings 2" pitchFamily="18" charset="2"/>
              <a:buNone/>
              <a:defRPr/>
            </a:pPr>
            <a:r>
              <a:rPr lang="ru-RU" smtClean="0"/>
              <a:t>Еще одним обязательным атрибутом является </a:t>
            </a:r>
            <a:r>
              <a:rPr lang="en-US" b="1" u="sng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VALUE</a:t>
            </a:r>
            <a:r>
              <a:rPr lang="en-US" smtClean="0"/>
              <a:t>, </a:t>
            </a:r>
            <a:r>
              <a:rPr lang="ru-RU" smtClean="0"/>
              <a:t>которому присвоим значения "учащийся", "студент" и "учитель". Значение атрибута </a:t>
            </a:r>
            <a:r>
              <a:rPr lang="en-US" b="1" u="sng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VALUE</a:t>
            </a:r>
            <a:r>
              <a:rPr lang="en-US" smtClean="0"/>
              <a:t> </a:t>
            </a:r>
            <a:r>
              <a:rPr lang="ru-RU" smtClean="0"/>
              <a:t>должно быть уникаль­ным для каждой «радиокнопки».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  <a:defRPr/>
            </a:pPr>
            <a:r>
              <a:rPr lang="ru-RU" smtClean="0"/>
              <a:t>Вставим в </a:t>
            </a:r>
            <a:r>
              <a:rPr lang="en-US" smtClean="0"/>
              <a:t>HTML</a:t>
            </a:r>
            <a:r>
              <a:rPr lang="ru-RU" smtClean="0"/>
              <a:t>-код группу переключателей, в которой строки разделяются с помощью тэга перевода строки </a:t>
            </a:r>
            <a:r>
              <a:rPr lang="en-US" smtClean="0"/>
              <a:t>&lt;BR&gt;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7929555" y="142852"/>
            <a:ext cx="1214445" cy="85189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lIns="91440" tIns="45720" rIns="91440" bIns="45720">
            <a:prstTxWarp prst="textCirclePour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kern="10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/>
                <a:hlinkClick r:id="rId3" action="ppaction://hlinksldjump"/>
              </a:rPr>
              <a:t>Содержание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/>
          </p:cNvSpPr>
          <p:nvPr>
            <p:ph type="title"/>
          </p:nvPr>
        </p:nvSpPr>
        <p:spPr bwMode="auto">
          <a:xfrm>
            <a:off x="468313" y="188913"/>
            <a:ext cx="7239000" cy="698500"/>
          </a:xfrm>
          <a:noFill/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algn="ctr"/>
            <a:r>
              <a:rPr lang="ru-RU" cap="none" smtClean="0">
                <a:ln>
                  <a:noFill/>
                </a:ln>
                <a:solidFill>
                  <a:schemeClr val="tx1"/>
                </a:solidFill>
              </a:rPr>
              <a:t>Переключатели.</a:t>
            </a:r>
            <a:r>
              <a:rPr lang="en-US" cap="none" smtClean="0">
                <a:ln>
                  <a:noFill/>
                </a:ln>
                <a:solidFill>
                  <a:schemeClr val="tx1"/>
                </a:solidFill>
              </a:rPr>
              <a:t> HTML</a:t>
            </a:r>
            <a:r>
              <a:rPr lang="ru-RU" cap="none" smtClean="0">
                <a:ln>
                  <a:noFill/>
                </a:ln>
                <a:solidFill>
                  <a:schemeClr val="tx1"/>
                </a:solidFill>
              </a:rPr>
              <a:t>-код</a:t>
            </a:r>
          </a:p>
        </p:txBody>
      </p:sp>
      <p:sp>
        <p:nvSpPr>
          <p:cNvPr id="50179" name="Rectangle 3"/>
          <p:cNvSpPr>
            <a:spLocks noGrp="1"/>
          </p:cNvSpPr>
          <p:nvPr>
            <p:ph type="body" idx="1"/>
          </p:nvPr>
        </p:nvSpPr>
        <p:spPr>
          <a:xfrm>
            <a:off x="457200" y="1609725"/>
            <a:ext cx="5338763" cy="4846638"/>
          </a:xfrm>
        </p:spPr>
        <p:txBody>
          <a:bodyPr/>
          <a:lstStyle/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ru-RU" sz="2200" b="1" smtClean="0"/>
              <a:t>Укажите,    к   какой       группе    пользователей   вы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ru-RU" sz="2200" b="1" smtClean="0"/>
              <a:t>себя   относите:</a:t>
            </a:r>
            <a:endParaRPr lang="en-US" sz="2200" b="1" smtClean="0"/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en-US" sz="2200" b="1" smtClean="0"/>
              <a:t>&lt;BR&gt;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en-US" sz="2200" b="1" smtClean="0"/>
              <a:t>&lt;INPUT    TYPE="radio"    NAME="group"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en-US" sz="2200" b="1" smtClean="0"/>
              <a:t>VALUE="</a:t>
            </a:r>
            <a:r>
              <a:rPr lang="ru-RU" sz="2200" b="1" smtClean="0"/>
              <a:t>учащийся"&gt;учащийся</a:t>
            </a:r>
            <a:endParaRPr lang="en-US" sz="2200" b="1" smtClean="0"/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en-US" sz="2200" b="1" smtClean="0"/>
              <a:t>&lt;BR&gt;</a:t>
            </a:r>
            <a:endParaRPr lang="ru-RU" sz="2200" b="1" smtClean="0"/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en-US" sz="2200" b="1" smtClean="0"/>
              <a:t>&lt;INPUT TYPE="radio" NAME="group"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en-US" sz="2200" b="1" smtClean="0"/>
              <a:t>VALUE="</a:t>
            </a:r>
            <a:r>
              <a:rPr lang="ru-RU" sz="2200" b="1" smtClean="0"/>
              <a:t>студент"&gt;студент</a:t>
            </a:r>
            <a:endParaRPr lang="en-US" sz="2200" b="1" smtClean="0"/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en-US" sz="2200" b="1" smtClean="0"/>
              <a:t>&lt;BR&gt;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en-US" sz="2200" b="1" smtClean="0"/>
              <a:t>&lt;INPUT   TYPE="radio"    NAME="group"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en-US" sz="2200" b="1" smtClean="0"/>
              <a:t>VALU</a:t>
            </a:r>
            <a:r>
              <a:rPr lang="ru-RU" sz="2200" b="1" smtClean="0"/>
              <a:t>Е="учитель"&gt;учитель</a:t>
            </a:r>
            <a:endParaRPr lang="en-US" sz="2200" b="1" smtClean="0"/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en-US" sz="2200" b="1" smtClean="0"/>
              <a:t>&lt;BR&gt;</a:t>
            </a:r>
            <a:endParaRPr lang="ru-RU" sz="2200" b="1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7929555" y="142852"/>
            <a:ext cx="1214445" cy="85189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lIns="91440" tIns="45720" rIns="91440" bIns="45720">
            <a:prstTxWarp prst="textCirclePour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kern="10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/>
                <a:hlinkClick r:id="rId3" action="ppaction://hlinksldjump"/>
              </a:rPr>
              <a:t>Содержание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/>
          </p:cNvSpPr>
          <p:nvPr>
            <p:ph type="title"/>
          </p:nvPr>
        </p:nvSpPr>
        <p:spPr bwMode="auto">
          <a:xfrm>
            <a:off x="468313" y="0"/>
            <a:ext cx="7239000" cy="627063"/>
          </a:xfrm>
          <a:noFill/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algn="ctr"/>
            <a:r>
              <a:rPr lang="ru-RU" cap="none" smtClean="0">
                <a:ln>
                  <a:noFill/>
                </a:ln>
                <a:solidFill>
                  <a:schemeClr val="tx1"/>
                </a:solidFill>
              </a:rPr>
              <a:t>Флажки.</a:t>
            </a:r>
          </a:p>
        </p:txBody>
      </p:sp>
      <p:sp>
        <p:nvSpPr>
          <p:cNvPr id="98307" name="Rectangle 3"/>
          <p:cNvSpPr>
            <a:spLocks noGrp="1"/>
          </p:cNvSpPr>
          <p:nvPr>
            <p:ph type="body" idx="1"/>
          </p:nvPr>
        </p:nvSpPr>
        <p:spPr>
          <a:xfrm>
            <a:off x="457200" y="765175"/>
            <a:ext cx="7239000" cy="5691188"/>
          </a:xfrm>
        </p:spPr>
        <p:txBody>
          <a:bodyPr/>
          <a:lstStyle/>
          <a:p>
            <a:pPr>
              <a:buFont typeface="Wingdings 2" pitchFamily="18" charset="2"/>
              <a:buNone/>
              <a:defRPr/>
            </a:pPr>
            <a:r>
              <a:rPr lang="ru-RU" sz="2200" smtClean="0"/>
              <a:t>Далее, из предложенного перечня  можно выбрать одновременно несколько вариантов, пометив их флажками.</a:t>
            </a:r>
          </a:p>
          <a:p>
            <a:pPr>
              <a:buFont typeface="Wingdings 2" pitchFamily="18" charset="2"/>
              <a:buNone/>
              <a:defRPr/>
            </a:pPr>
            <a:r>
              <a:rPr lang="ru-RU" sz="2200" smtClean="0"/>
              <a:t>Флажки создаются в тэге </a:t>
            </a:r>
            <a:r>
              <a:rPr lang="en-US" sz="2200" b="1" u="sng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&lt;INPUT&gt;</a:t>
            </a:r>
            <a:r>
              <a:rPr lang="en-US" sz="2200" smtClean="0"/>
              <a:t> </a:t>
            </a:r>
            <a:r>
              <a:rPr lang="ru-RU" sz="2200" smtClean="0"/>
              <a:t>со значением атрибута </a:t>
            </a:r>
            <a:r>
              <a:rPr lang="en-US" sz="2200" b="1" u="sng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TYPE="checkbox".</a:t>
            </a:r>
            <a:r>
              <a:rPr lang="en-US" sz="2200" smtClean="0"/>
              <a:t> </a:t>
            </a:r>
            <a:r>
              <a:rPr lang="ru-RU" sz="2200" smtClean="0"/>
              <a:t>Флажки, объединенные в группу, могут иметь различные значения атрибута </a:t>
            </a:r>
            <a:r>
              <a:rPr lang="en-US" sz="2200" smtClean="0"/>
              <a:t>NAME. </a:t>
            </a:r>
            <a:r>
              <a:rPr lang="ru-RU" sz="2200" smtClean="0"/>
              <a:t>Например, </a:t>
            </a:r>
            <a:r>
              <a:rPr lang="en-US" sz="2200" smtClean="0"/>
              <a:t>NAME="box</a:t>
            </a:r>
            <a:r>
              <a:rPr lang="ru-RU" sz="2200" smtClean="0"/>
              <a:t>1</a:t>
            </a:r>
            <a:r>
              <a:rPr lang="en-US" sz="2200" smtClean="0"/>
              <a:t>", NAME="box2" </a:t>
            </a:r>
            <a:r>
              <a:rPr lang="ru-RU" sz="2200" smtClean="0"/>
              <a:t>и т. д.</a:t>
            </a:r>
          </a:p>
          <a:p>
            <a:pPr>
              <a:buFont typeface="Wingdings 2" pitchFamily="18" charset="2"/>
              <a:buNone/>
              <a:defRPr/>
            </a:pPr>
            <a:r>
              <a:rPr lang="ru-RU" sz="2200" smtClean="0"/>
              <a:t>Еще одним обязательным атрибутом является </a:t>
            </a:r>
            <a:r>
              <a:rPr lang="en-US" sz="2200" b="1" u="sng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VALUE</a:t>
            </a:r>
            <a:r>
              <a:rPr lang="en-US" sz="2200" smtClean="0"/>
              <a:t>, </a:t>
            </a:r>
            <a:r>
              <a:rPr lang="ru-RU" sz="2200" smtClean="0"/>
              <a:t>которому присвоим значения </a:t>
            </a:r>
            <a:r>
              <a:rPr lang="en-US" sz="2200" smtClean="0"/>
              <a:t>"WWW", "e-mail" </a:t>
            </a:r>
            <a:r>
              <a:rPr lang="ru-RU" sz="2200" smtClean="0"/>
              <a:t>и </a:t>
            </a:r>
            <a:r>
              <a:rPr lang="en-US" sz="2200" smtClean="0"/>
              <a:t>"FTP". </a:t>
            </a:r>
            <a:r>
              <a:rPr lang="ru-RU" sz="2200" u="sng" smtClean="0">
                <a:solidFill>
                  <a:srgbClr val="6666FF"/>
                </a:solidFill>
              </a:rPr>
              <a:t>Значение атрибута </a:t>
            </a:r>
            <a:r>
              <a:rPr lang="en-US" sz="2200" u="sng" smtClean="0">
                <a:solidFill>
                  <a:srgbClr val="6666FF"/>
                </a:solidFill>
              </a:rPr>
              <a:t>VALUE </a:t>
            </a:r>
            <a:r>
              <a:rPr lang="ru-RU" sz="2200" u="sng" smtClean="0">
                <a:solidFill>
                  <a:srgbClr val="6666FF"/>
                </a:solidFill>
              </a:rPr>
              <a:t>должно быть уникальным для каждого флажка.</a:t>
            </a:r>
          </a:p>
          <a:p>
            <a:pPr>
              <a:buFont typeface="Wingdings 2" pitchFamily="18" charset="2"/>
              <a:buNone/>
              <a:defRPr/>
            </a:pPr>
            <a:r>
              <a:rPr lang="ru-RU" sz="2200" smtClean="0"/>
              <a:t>Вставим в </a:t>
            </a:r>
            <a:r>
              <a:rPr lang="en-US" sz="2200" smtClean="0"/>
              <a:t>HTML</a:t>
            </a:r>
            <a:r>
              <a:rPr lang="ru-RU" sz="2200" smtClean="0"/>
              <a:t>-код группу флажков, в которой </a:t>
            </a:r>
            <a:r>
              <a:rPr lang="ru-RU" sz="2200" b="1" smtClean="0"/>
              <a:t>строки </a:t>
            </a:r>
            <a:r>
              <a:rPr lang="ru-RU" sz="2200" smtClean="0"/>
              <a:t>разделяются с помощью тэга перевода строки </a:t>
            </a:r>
            <a:r>
              <a:rPr lang="en-US" sz="2200" smtClean="0"/>
              <a:t>&lt;BR&gt; </a:t>
            </a:r>
            <a:r>
              <a:rPr lang="ru-RU" sz="2200" smtClean="0"/>
              <a:t>: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7929555" y="142852"/>
            <a:ext cx="1214445" cy="85189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lIns="91440" tIns="45720" rIns="91440" bIns="45720">
            <a:prstTxWarp prst="textCirclePour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kern="10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/>
                <a:hlinkClick r:id="rId3" action="ppaction://hlinksldjump"/>
              </a:rPr>
              <a:t>Содержание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/>
          </p:cNvSpPr>
          <p:nvPr>
            <p:ph type="title"/>
          </p:nvPr>
        </p:nvSpPr>
        <p:spPr bwMode="auto">
          <a:xfrm>
            <a:off x="395288" y="260350"/>
            <a:ext cx="7239000" cy="627063"/>
          </a:xfrm>
          <a:noFill/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algn="ctr"/>
            <a:r>
              <a:rPr lang="ru-RU" cap="none" smtClean="0">
                <a:ln>
                  <a:noFill/>
                </a:ln>
                <a:solidFill>
                  <a:schemeClr val="tx1"/>
                </a:solidFill>
              </a:rPr>
              <a:t>Флажки. </a:t>
            </a:r>
            <a:r>
              <a:rPr lang="en-US" cap="none" smtClean="0">
                <a:ln>
                  <a:noFill/>
                </a:ln>
                <a:solidFill>
                  <a:schemeClr val="tx1"/>
                </a:solidFill>
              </a:rPr>
              <a:t>HTML</a:t>
            </a:r>
            <a:r>
              <a:rPr lang="ru-RU" cap="none" smtClean="0">
                <a:ln>
                  <a:noFill/>
                </a:ln>
                <a:solidFill>
                  <a:schemeClr val="tx1"/>
                </a:solidFill>
              </a:rPr>
              <a:t>-код</a:t>
            </a:r>
          </a:p>
        </p:txBody>
      </p:sp>
      <p:sp>
        <p:nvSpPr>
          <p:cNvPr id="52227" name="Rectangle 3"/>
          <p:cNvSpPr>
            <a:spLocks noGrp="1"/>
          </p:cNvSpPr>
          <p:nvPr>
            <p:ph type="body" idx="1"/>
          </p:nvPr>
        </p:nvSpPr>
        <p:spPr>
          <a:xfrm>
            <a:off x="457200" y="1609725"/>
            <a:ext cx="7643813" cy="4846638"/>
          </a:xfrm>
        </p:spPr>
        <p:txBody>
          <a:bodyPr/>
          <a:lstStyle/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ru-RU" sz="2200" b="1" smtClean="0"/>
              <a:t>Какие   из   сервисов   Интернета   вы   используете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ru-RU" sz="2200" b="1" smtClean="0"/>
              <a:t>наиболее   часто:</a:t>
            </a:r>
            <a:endParaRPr lang="en-US" sz="2200" b="1" smtClean="0"/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en-US" sz="2200" b="1" smtClean="0"/>
              <a:t>&lt;BR&gt;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en-US" sz="2200" b="1" smtClean="0"/>
              <a:t>&lt;INPUT TYPE="checkbox" NAME="box</a:t>
            </a:r>
            <a:r>
              <a:rPr lang="ru-RU" sz="2200" b="1" smtClean="0"/>
              <a:t>1</a:t>
            </a:r>
            <a:r>
              <a:rPr lang="en-US" sz="2200" b="1" smtClean="0"/>
              <a:t>"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en-US" sz="2200" b="1" smtClean="0"/>
              <a:t>VALUE="WWW"&gt;WWW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en-US" sz="2200" b="1" smtClean="0"/>
              <a:t>&lt;BR&gt;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en-US" sz="2200" b="1" smtClean="0"/>
              <a:t>&lt;INPUT TYPE="checkbox" NAME="box2"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en-US" sz="2200" b="1" smtClean="0"/>
              <a:t>VALUE="e-mail"&gt;e-mail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en-US" sz="2200" b="1" smtClean="0"/>
              <a:t>&lt;BR&gt;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en-US" sz="2200" b="1" smtClean="0"/>
              <a:t>&lt;INPUT TYPE="checkbox" NAME="box3"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en-US" sz="2200" b="1" smtClean="0"/>
              <a:t>VALUE="FTP"&gt;FTP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en-US" sz="2200" b="1" smtClean="0"/>
              <a:t>&lt;BR&gt;</a:t>
            </a:r>
            <a:endParaRPr lang="ru-RU" sz="2200" b="1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7929555" y="142852"/>
            <a:ext cx="1214445" cy="85189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lIns="91440" tIns="45720" rIns="91440" bIns="45720">
            <a:prstTxWarp prst="textCirclePour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kern="10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/>
                <a:hlinkClick r:id="rId3" action="ppaction://hlinksldjump"/>
              </a:rPr>
              <a:t>Содержание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/>
          </p:cNvSpPr>
          <p:nvPr>
            <p:ph type="title"/>
          </p:nvPr>
        </p:nvSpPr>
        <p:spPr bwMode="auto">
          <a:xfrm>
            <a:off x="611188" y="260350"/>
            <a:ext cx="7239000" cy="627063"/>
          </a:xfrm>
          <a:noFill/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algn="ctr"/>
            <a:r>
              <a:rPr lang="ru-RU" b="0" cap="none" smtClean="0">
                <a:ln>
                  <a:noFill/>
                </a:ln>
                <a:solidFill>
                  <a:schemeClr val="tx1"/>
                </a:solidFill>
              </a:rPr>
              <a:t>Раскрывающиеся списки.</a:t>
            </a:r>
          </a:p>
        </p:txBody>
      </p:sp>
      <p:sp>
        <p:nvSpPr>
          <p:cNvPr id="100355" name="Rectangle 3"/>
          <p:cNvSpPr>
            <a:spLocks noGrp="1"/>
          </p:cNvSpPr>
          <p:nvPr>
            <p:ph type="body" idx="1"/>
          </p:nvPr>
        </p:nvSpPr>
        <p:spPr>
          <a:xfrm>
            <a:off x="457200" y="1609725"/>
            <a:ext cx="7239000" cy="4627563"/>
          </a:xfrm>
        </p:spPr>
        <p:txBody>
          <a:bodyPr/>
          <a:lstStyle/>
          <a:p>
            <a:pPr>
              <a:buFont typeface="Wingdings 2" pitchFamily="18" charset="2"/>
              <a:buNone/>
              <a:defRPr/>
            </a:pPr>
            <a:r>
              <a:rPr lang="ru-RU" smtClean="0"/>
              <a:t>Для реализации раскрывающегося списка используется контейнер </a:t>
            </a:r>
            <a:r>
              <a:rPr lang="en-US" b="1" u="sng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&lt;SELECT&gt;&lt;/SELECT&gt;,</a:t>
            </a:r>
            <a:r>
              <a:rPr lang="en-US" smtClean="0"/>
              <a:t> </a:t>
            </a:r>
            <a:r>
              <a:rPr lang="ru-RU" smtClean="0"/>
              <a:t>в котором каждый элемент списка определяется тэгом </a:t>
            </a:r>
            <a:r>
              <a:rPr lang="en-US" smtClean="0"/>
              <a:t>&lt;0PTI0N&gt;.</a:t>
            </a:r>
            <a:endParaRPr lang="ru-RU" smtClean="0"/>
          </a:p>
          <a:p>
            <a:pPr>
              <a:buFont typeface="Wingdings 2" pitchFamily="18" charset="2"/>
              <a:buNone/>
              <a:defRPr/>
            </a:pPr>
            <a:endParaRPr lang="ru-RU" smtClean="0"/>
          </a:p>
          <a:p>
            <a:pPr lvl="2" algn="r">
              <a:buFont typeface="Wingdings" pitchFamily="2" charset="2"/>
              <a:buNone/>
              <a:defRPr/>
            </a:pPr>
            <a:r>
              <a:rPr lang="en-US" smtClean="0"/>
              <a:t>B </a:t>
            </a:r>
            <a:r>
              <a:rPr lang="ru-RU" smtClean="0"/>
              <a:t>переключателях, флажках и списках выбранный по умолчанию  элемент  задается  с   помощью   атрибута</a:t>
            </a:r>
            <a:r>
              <a:rPr lang="en-US" smtClean="0"/>
              <a:t>SELECTED.</a:t>
            </a:r>
            <a:endParaRPr lang="ru-RU" smtClean="0"/>
          </a:p>
        </p:txBody>
      </p:sp>
      <p:pic>
        <p:nvPicPr>
          <p:cNvPr id="53252" name="Picture 7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4213" y="4149725"/>
            <a:ext cx="371475" cy="37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7929555" y="142852"/>
            <a:ext cx="1214445" cy="85189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lIns="91440" tIns="45720" rIns="91440" bIns="45720">
            <a:prstTxWarp prst="textCirclePour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kern="10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/>
                <a:hlinkClick r:id="rId5" action="ppaction://hlinksldjump"/>
              </a:rPr>
              <a:t>Содержание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/>
          </p:cNvSpPr>
          <p:nvPr>
            <p:ph type="title"/>
          </p:nvPr>
        </p:nvSpPr>
        <p:spPr bwMode="auto">
          <a:xfrm>
            <a:off x="468313" y="188913"/>
            <a:ext cx="7239000" cy="555625"/>
          </a:xfrm>
          <a:noFill/>
        </p:spPr>
        <p:txBody>
          <a:bodyPr wrap="square" numCol="1" compatLnSpc="1">
            <a:prstTxWarp prst="textNoShape">
              <a:avLst/>
            </a:prstTxWarp>
          </a:bodyPr>
          <a:lstStyle/>
          <a:p>
            <a:r>
              <a:rPr lang="ru-RU" sz="3400" b="0" cap="none" smtClean="0">
                <a:ln>
                  <a:noFill/>
                </a:ln>
                <a:solidFill>
                  <a:schemeClr val="tx1"/>
                </a:solidFill>
              </a:rPr>
              <a:t>Раскрывающиеся списки.</a:t>
            </a:r>
            <a:r>
              <a:rPr lang="en-US" sz="3400" b="0" cap="none" smtClean="0">
                <a:ln>
                  <a:noFill/>
                </a:ln>
                <a:solidFill>
                  <a:schemeClr val="tx1"/>
                </a:solidFill>
              </a:rPr>
              <a:t>HTML </a:t>
            </a:r>
            <a:r>
              <a:rPr lang="ru-RU" sz="3400" b="0" cap="none" smtClean="0">
                <a:ln>
                  <a:noFill/>
                </a:ln>
                <a:solidFill>
                  <a:schemeClr val="tx1"/>
                </a:solidFill>
              </a:rPr>
              <a:t>код</a:t>
            </a:r>
          </a:p>
        </p:txBody>
      </p:sp>
      <p:sp>
        <p:nvSpPr>
          <p:cNvPr id="54275" name="Rectangle 3"/>
          <p:cNvSpPr>
            <a:spLocks noGrp="1"/>
          </p:cNvSpPr>
          <p:nvPr>
            <p:ph type="body" idx="1"/>
          </p:nvPr>
        </p:nvSpPr>
        <p:spPr>
          <a:xfrm>
            <a:off x="500063" y="1357313"/>
            <a:ext cx="7239000" cy="4846637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b="1" smtClean="0"/>
              <a:t>&lt;BR&gt;</a:t>
            </a:r>
          </a:p>
          <a:p>
            <a:pPr>
              <a:buFont typeface="Wingdings 2" pitchFamily="18" charset="2"/>
              <a:buNone/>
            </a:pPr>
            <a:r>
              <a:rPr lang="ru-RU" b="1" smtClean="0"/>
              <a:t>Какой браузер вы используете</a:t>
            </a:r>
          </a:p>
          <a:p>
            <a:pPr>
              <a:buFont typeface="Wingdings 2" pitchFamily="18" charset="2"/>
              <a:buNone/>
            </a:pPr>
            <a:r>
              <a:rPr lang="ru-RU" b="1" smtClean="0"/>
              <a:t>наиболее часто:</a:t>
            </a:r>
          </a:p>
          <a:p>
            <a:pPr>
              <a:buFont typeface="Wingdings 2" pitchFamily="18" charset="2"/>
              <a:buNone/>
            </a:pPr>
            <a:r>
              <a:rPr lang="ru-RU" b="1" smtClean="0"/>
              <a:t>&lt;br&gt;</a:t>
            </a:r>
          </a:p>
          <a:p>
            <a:pPr>
              <a:buFont typeface="Wingdings 2" pitchFamily="18" charset="2"/>
              <a:buNone/>
            </a:pPr>
            <a:r>
              <a:rPr lang="ru-RU" b="1" smtClean="0"/>
              <a:t>&lt;SELECT NAMЕ="Браузер"&gt;</a:t>
            </a:r>
          </a:p>
          <a:p>
            <a:pPr>
              <a:buFont typeface="Wingdings 2" pitchFamily="18" charset="2"/>
              <a:buNone/>
            </a:pPr>
            <a:r>
              <a:rPr lang="ru-RU" b="1" smtClean="0"/>
              <a:t>&lt;OPTION SELECTED&gt;Internet Explorer</a:t>
            </a:r>
          </a:p>
          <a:p>
            <a:pPr>
              <a:buFont typeface="Wingdings 2" pitchFamily="18" charset="2"/>
              <a:buNone/>
            </a:pPr>
            <a:r>
              <a:rPr lang="ru-RU" b="1" smtClean="0"/>
              <a:t>&lt;OPTION&gt;Netscape Navigator</a:t>
            </a:r>
          </a:p>
          <a:p>
            <a:pPr>
              <a:buFont typeface="Wingdings 2" pitchFamily="18" charset="2"/>
              <a:buNone/>
            </a:pPr>
            <a:r>
              <a:rPr lang="ru-RU" b="1" smtClean="0"/>
              <a:t>&lt;OPTION&gt;Opera</a:t>
            </a:r>
          </a:p>
          <a:p>
            <a:pPr>
              <a:buFont typeface="Wingdings 2" pitchFamily="18" charset="2"/>
              <a:buNone/>
            </a:pPr>
            <a:r>
              <a:rPr lang="ru-RU" b="1" smtClean="0"/>
              <a:t>&lt;OPTION&gt;Mozilla</a:t>
            </a:r>
          </a:p>
          <a:p>
            <a:pPr>
              <a:buFont typeface="Wingdings 2" pitchFamily="18" charset="2"/>
              <a:buNone/>
            </a:pPr>
            <a:r>
              <a:rPr lang="ru-RU" b="1" smtClean="0"/>
              <a:t>&lt;/SELECT&gt;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7929555" y="142852"/>
            <a:ext cx="1214445" cy="85189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lIns="91440" tIns="45720" rIns="91440" bIns="45720">
            <a:prstTxWarp prst="textCirclePour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kern="10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/>
                <a:hlinkClick r:id="rId3" action="ppaction://hlinksldjump"/>
              </a:rPr>
              <a:t>Содержание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/>
          </p:cNvSpPr>
          <p:nvPr>
            <p:ph type="title"/>
          </p:nvPr>
        </p:nvSpPr>
        <p:spPr bwMode="auto">
          <a:xfrm>
            <a:off x="468313" y="188913"/>
            <a:ext cx="7239000" cy="698500"/>
          </a:xfrm>
          <a:noFill/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algn="ctr"/>
            <a:r>
              <a:rPr lang="ru-RU" b="0" cap="none" smtClean="0">
                <a:ln>
                  <a:noFill/>
                </a:ln>
                <a:solidFill>
                  <a:schemeClr val="tx1"/>
                </a:solidFill>
              </a:rPr>
              <a:t>Текстовая область.</a:t>
            </a:r>
          </a:p>
        </p:txBody>
      </p:sp>
      <p:sp>
        <p:nvSpPr>
          <p:cNvPr id="105475" name="Rectangle 3"/>
          <p:cNvSpPr>
            <a:spLocks noGrp="1"/>
          </p:cNvSpPr>
          <p:nvPr>
            <p:ph type="body" idx="1"/>
          </p:nvPr>
        </p:nvSpPr>
        <p:spPr>
          <a:xfrm>
            <a:off x="179388" y="908050"/>
            <a:ext cx="7239000" cy="4846638"/>
          </a:xfrm>
        </p:spPr>
        <p:txBody>
          <a:bodyPr/>
          <a:lstStyle/>
          <a:p>
            <a:pPr>
              <a:lnSpc>
                <a:spcPct val="90000"/>
              </a:lnSpc>
              <a:buFont typeface="Wingdings 2" pitchFamily="18" charset="2"/>
              <a:buNone/>
              <a:defRPr/>
            </a:pPr>
            <a:r>
              <a:rPr lang="ru-RU" sz="2200" dirty="0" smtClean="0"/>
              <a:t>В такое поле можно ввести достаточно длинный текст.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  <a:defRPr/>
            </a:pPr>
            <a:r>
              <a:rPr lang="ru-RU" sz="2200" dirty="0" smtClean="0"/>
              <a:t>Создается текстовая область с помощью тэга </a:t>
            </a:r>
            <a:r>
              <a:rPr lang="en-US" sz="22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&lt;TEXTAREA&gt;</a:t>
            </a:r>
            <a:r>
              <a:rPr lang="en-US" sz="2200" dirty="0" smtClean="0"/>
              <a:t> </a:t>
            </a:r>
            <a:r>
              <a:rPr lang="ru-RU" sz="2200" dirty="0" smtClean="0"/>
              <a:t>с обязательными атрибутами: </a:t>
            </a:r>
            <a:r>
              <a:rPr lang="en-US" sz="22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NAME,</a:t>
            </a:r>
            <a:r>
              <a:rPr lang="en-US" sz="2200" dirty="0" smtClean="0"/>
              <a:t> </a:t>
            </a:r>
            <a:r>
              <a:rPr lang="ru-RU" sz="2200" dirty="0" smtClean="0"/>
              <a:t>задающим имя области, </a:t>
            </a:r>
            <a:r>
              <a:rPr lang="en-US" sz="22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ROWS,</a:t>
            </a:r>
            <a:r>
              <a:rPr lang="en-US" sz="2200" dirty="0" smtClean="0"/>
              <a:t> </a:t>
            </a:r>
            <a:r>
              <a:rPr lang="ru-RU" sz="2200" dirty="0" smtClean="0"/>
              <a:t>определяющим число строк, и </a:t>
            </a:r>
            <a:r>
              <a:rPr lang="en-US" sz="22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COLS</a:t>
            </a:r>
            <a:r>
              <a:rPr lang="en-US" sz="2200" dirty="0" smtClean="0"/>
              <a:t> </a:t>
            </a:r>
            <a:r>
              <a:rPr lang="ru-RU" sz="2200" dirty="0" smtClean="0"/>
              <a:t>— число столбцов области.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  <a:defRPr/>
            </a:pPr>
            <a:r>
              <a:rPr lang="ru-RU" sz="2200" dirty="0" smtClean="0"/>
              <a:t>Вставим в </a:t>
            </a:r>
            <a:r>
              <a:rPr lang="en-US" sz="2200" dirty="0" smtClean="0"/>
              <a:t>HTML</a:t>
            </a:r>
            <a:r>
              <a:rPr lang="ru-RU" sz="2200" dirty="0" smtClean="0"/>
              <a:t>-код текстовую область :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  <a:defRPr/>
            </a:pPr>
            <a:r>
              <a:rPr lang="ru-RU" sz="2200" dirty="0" smtClean="0"/>
              <a:t>Какую   еще   информацию   вы   хотели   бы   видеть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  <a:defRPr/>
            </a:pPr>
            <a:r>
              <a:rPr lang="ru-RU" sz="2200" dirty="0" smtClean="0"/>
              <a:t>на   сайте?</a:t>
            </a:r>
            <a:endParaRPr lang="en-US" sz="2200" dirty="0" smtClean="0"/>
          </a:p>
          <a:p>
            <a:pPr>
              <a:lnSpc>
                <a:spcPct val="90000"/>
              </a:lnSpc>
              <a:buFont typeface="Wingdings 2" pitchFamily="18" charset="2"/>
              <a:buNone/>
              <a:defRPr/>
            </a:pPr>
            <a:r>
              <a:rPr lang="en-US" sz="2200" b="1" dirty="0" smtClean="0"/>
              <a:t>&lt;BR&gt;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  <a:defRPr/>
            </a:pPr>
            <a:r>
              <a:rPr lang="en-US" sz="2200" b="1" dirty="0" smtClean="0"/>
              <a:t>&lt;TEXTAREA   NAME=</a:t>
            </a:r>
            <a:r>
              <a:rPr lang="ru-RU" sz="2200" b="1" dirty="0" smtClean="0"/>
              <a:t>"Ваши   предложения"</a:t>
            </a:r>
            <a:endParaRPr lang="en-US" sz="2200" b="1" dirty="0" smtClean="0"/>
          </a:p>
          <a:p>
            <a:pPr>
              <a:lnSpc>
                <a:spcPct val="90000"/>
              </a:lnSpc>
              <a:buFont typeface="Wingdings 2" pitchFamily="18" charset="2"/>
              <a:buNone/>
              <a:defRPr/>
            </a:pPr>
            <a:r>
              <a:rPr lang="en-US" sz="2200" b="1" dirty="0" smtClean="0"/>
              <a:t>ROWS=4    COLS=30&gt;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  <a:defRPr/>
            </a:pPr>
            <a:r>
              <a:rPr lang="en-US" sz="2200" b="1" dirty="0" smtClean="0"/>
              <a:t>&lt;/TEXTAREA&gt;</a:t>
            </a:r>
            <a:endParaRPr lang="ru-RU" sz="2200" b="1" dirty="0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7929555" y="142852"/>
            <a:ext cx="1214445" cy="85189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lIns="91440" tIns="45720" rIns="91440" bIns="45720">
            <a:prstTxWarp prst="textCirclePour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kern="10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/>
                <a:hlinkClick r:id="rId3" action="ppaction://hlinksldjump"/>
              </a:rPr>
              <a:t>Содержание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7239000" cy="749319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>Для создания </a:t>
            </a:r>
            <a:r>
              <a:rPr lang="en-US" dirty="0" smtClean="0"/>
              <a:t>Web</a:t>
            </a:r>
            <a:r>
              <a:rPr lang="ru-RU" dirty="0" smtClean="0"/>
              <a:t>-страниц</a:t>
            </a:r>
            <a:endParaRPr lang="ru-RU" dirty="0"/>
          </a:p>
        </p:txBody>
      </p:sp>
      <p:sp>
        <p:nvSpPr>
          <p:cNvPr id="10243" name="Содержимое 2"/>
          <p:cNvSpPr>
            <a:spLocks noGrp="1"/>
          </p:cNvSpPr>
          <p:nvPr>
            <p:ph idx="1"/>
          </p:nvPr>
        </p:nvSpPr>
        <p:spPr>
          <a:xfrm>
            <a:off x="214313" y="1143000"/>
            <a:ext cx="4114800" cy="5715000"/>
          </a:xfrm>
        </p:spPr>
        <p:txBody>
          <a:bodyPr/>
          <a:lstStyle/>
          <a:p>
            <a:pPr eaLnBrk="1" hangingPunct="1"/>
            <a:r>
              <a:rPr lang="ru-RU" smtClean="0"/>
              <a:t>Для создания </a:t>
            </a:r>
            <a:r>
              <a:rPr lang="en-US" smtClean="0"/>
              <a:t>Web</a:t>
            </a:r>
            <a:r>
              <a:rPr lang="ru-RU" smtClean="0"/>
              <a:t>-страниц используются простейшие текстовые редакторы или специальные программы-</a:t>
            </a:r>
            <a:r>
              <a:rPr lang="en-US" smtClean="0"/>
              <a:t>HTML –</a:t>
            </a:r>
            <a:r>
              <a:rPr lang="ru-RU" smtClean="0"/>
              <a:t>редакторы (</a:t>
            </a:r>
            <a:r>
              <a:rPr lang="en-US" b="1" u="sng" smtClean="0"/>
              <a:t>HtmlPad FisherMan</a:t>
            </a:r>
            <a:r>
              <a:rPr lang="ru-RU" b="1" u="sng" smtClean="0"/>
              <a:t>)</a:t>
            </a:r>
            <a:r>
              <a:rPr lang="ru-RU" smtClean="0"/>
              <a:t>. В качестве такого редактора в </a:t>
            </a:r>
            <a:r>
              <a:rPr lang="en-US" smtClean="0"/>
              <a:t>Windows </a:t>
            </a:r>
            <a:r>
              <a:rPr lang="ru-RU" smtClean="0"/>
              <a:t>можно использовать стандартное приложение </a:t>
            </a:r>
            <a:r>
              <a:rPr lang="ru-RU" b="1" u="sng" smtClean="0"/>
              <a:t>Блокнот.</a:t>
            </a:r>
          </a:p>
          <a:p>
            <a:pPr eaLnBrk="1" hangingPunct="1"/>
            <a:endParaRPr lang="ru-RU" smtClean="0"/>
          </a:p>
        </p:txBody>
      </p:sp>
      <p:sp>
        <p:nvSpPr>
          <p:cNvPr id="9220" name="Дата 3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10C85CF-B3C1-424F-A8E9-AEDE79457FED}" type="datetime1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11.05.2009</a:t>
            </a:fld>
            <a:endParaRPr lang="ru-RU" smtClean="0"/>
          </a:p>
        </p:txBody>
      </p:sp>
      <p:sp>
        <p:nvSpPr>
          <p:cNvPr id="9221" name="Номер слайда 4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0AF56A5-B039-4443-8E7C-83432C0BB1FA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ru-RU" smtClean="0"/>
          </a:p>
        </p:txBody>
      </p:sp>
      <p:pic>
        <p:nvPicPr>
          <p:cNvPr id="10246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19725" y="857250"/>
            <a:ext cx="3724275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7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72063" y="2928938"/>
            <a:ext cx="3848100" cy="353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7929555" y="0"/>
            <a:ext cx="1214445" cy="85189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lIns="91440" tIns="45720" rIns="91440" bIns="45720">
            <a:prstTxWarp prst="textCirclePour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kern="10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/>
                <a:hlinkClick r:id="rId5" action="ppaction://hlinksldjump"/>
              </a:rPr>
              <a:t>Содержание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/>
          </p:cNvSpPr>
          <p:nvPr>
            <p:ph type="title"/>
          </p:nvPr>
        </p:nvSpPr>
        <p:spPr bwMode="auto">
          <a:xfrm>
            <a:off x="539750" y="333375"/>
            <a:ext cx="7239000" cy="555625"/>
          </a:xfrm>
          <a:noFill/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algn="ctr"/>
            <a:r>
              <a:rPr lang="ru-RU" sz="3400" b="0" cap="none" smtClean="0">
                <a:ln>
                  <a:noFill/>
                </a:ln>
                <a:solidFill>
                  <a:schemeClr val="tx1"/>
                </a:solidFill>
              </a:rPr>
              <a:t>Отправка данных из формы.</a:t>
            </a:r>
          </a:p>
        </p:txBody>
      </p:sp>
      <p:sp>
        <p:nvSpPr>
          <p:cNvPr id="10649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  <a:defRPr/>
            </a:pPr>
            <a:r>
              <a:rPr lang="ru-RU" smtClean="0"/>
              <a:t>Отправка введенной </a:t>
            </a:r>
            <a:r>
              <a:rPr lang="ru-RU" b="1" smtClean="0"/>
              <a:t>в </a:t>
            </a:r>
            <a:r>
              <a:rPr lang="ru-RU" smtClean="0"/>
              <a:t>форму информации осуществляется с помощью щелчка по кнопке.</a:t>
            </a:r>
            <a:endParaRPr lang="ru-RU" b="1" smtClean="0"/>
          </a:p>
          <a:p>
            <a:pPr>
              <a:buFont typeface="Wingdings 2" pitchFamily="18" charset="2"/>
              <a:buNone/>
              <a:defRPr/>
            </a:pPr>
            <a:r>
              <a:rPr lang="ru-RU" b="1" smtClean="0"/>
              <a:t>Кнопка </a:t>
            </a:r>
            <a:r>
              <a:rPr lang="ru-RU" smtClean="0"/>
              <a:t>создается с помощью тэга </a:t>
            </a:r>
            <a:r>
              <a:rPr lang="en-US" b="1" u="sng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&lt;INPUT&gt;.</a:t>
            </a:r>
            <a:r>
              <a:rPr lang="en-US" smtClean="0"/>
              <a:t> </a:t>
            </a:r>
            <a:r>
              <a:rPr lang="ru-RU" smtClean="0"/>
              <a:t>Атрибуту </a:t>
            </a:r>
            <a:r>
              <a:rPr lang="en-US" smtClean="0"/>
              <a:t>TYPE </a:t>
            </a:r>
            <a:r>
              <a:rPr lang="ru-RU" smtClean="0"/>
              <a:t>необходимо присвоить значение </a:t>
            </a:r>
            <a:r>
              <a:rPr lang="en-US" b="1" u="sng" smtClean="0"/>
              <a:t>"submit",</a:t>
            </a:r>
            <a:r>
              <a:rPr lang="en-US" smtClean="0"/>
              <a:t> </a:t>
            </a:r>
            <a:r>
              <a:rPr lang="ru-RU" smtClean="0"/>
              <a:t>а атрибуту </a:t>
            </a:r>
            <a:r>
              <a:rPr lang="en-US" b="1" u="sng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VALUE</a:t>
            </a:r>
            <a:r>
              <a:rPr lang="en-US" smtClean="0"/>
              <a:t>, </a:t>
            </a:r>
            <a:r>
              <a:rPr lang="ru-RU" smtClean="0"/>
              <a:t>который задает надпись на кнопке, присвоить значение "Отправить" </a:t>
            </a:r>
          </a:p>
          <a:p>
            <a:pPr>
              <a:buFont typeface="Wingdings 2" pitchFamily="18" charset="2"/>
              <a:buNone/>
              <a:defRPr/>
            </a:pPr>
            <a:r>
              <a:rPr lang="en-US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&lt;INPUT    TYPE=" submit"  VALU</a:t>
            </a:r>
            <a:r>
              <a:rPr lang="ru-RU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Е="Отправить"&gt;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7929555" y="142852"/>
            <a:ext cx="1214445" cy="85189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lIns="91440" tIns="45720" rIns="91440" bIns="45720">
            <a:prstTxWarp prst="textCirclePour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kern="10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/>
                <a:hlinkClick r:id="rId3" action="ppaction://hlinksldjump"/>
              </a:rPr>
              <a:t>Содержание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3" name="Rectangle 3"/>
          <p:cNvSpPr>
            <a:spLocks noGrp="1"/>
          </p:cNvSpPr>
          <p:nvPr>
            <p:ph type="body" idx="1"/>
          </p:nvPr>
        </p:nvSpPr>
        <p:spPr>
          <a:xfrm>
            <a:off x="142875" y="333375"/>
            <a:ext cx="7553325" cy="6122988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ru-RU" dirty="0" smtClean="0"/>
              <a:t>Щелчком по кнопке </a:t>
            </a:r>
            <a:r>
              <a:rPr lang="ru-RU" i="1" dirty="0" smtClean="0"/>
              <a:t>Отправить </a:t>
            </a:r>
            <a:r>
              <a:rPr lang="ru-RU" dirty="0" smtClean="0"/>
              <a:t>можно отправить данные из формы на определенный адрес электронной почты. Для этого атрибуту </a:t>
            </a:r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ACTION</a:t>
            </a:r>
            <a:r>
              <a:rPr lang="en-US" dirty="0" smtClean="0"/>
              <a:t> </a:t>
            </a:r>
            <a:r>
              <a:rPr lang="ru-RU" dirty="0" smtClean="0"/>
              <a:t>контейнера </a:t>
            </a:r>
            <a:r>
              <a:rPr lang="en-US" dirty="0" smtClean="0"/>
              <a:t>&lt;FORM&gt; </a:t>
            </a:r>
            <a:r>
              <a:rPr lang="ru-RU" dirty="0" smtClean="0"/>
              <a:t>надо присвоить  значение  адреса электронной  почты.   Кроме  того, в атрибутах   </a:t>
            </a:r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METOD </a:t>
            </a:r>
            <a:r>
              <a:rPr lang="ru-RU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</a:t>
            </a:r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ENCTYPE </a:t>
            </a:r>
            <a:r>
              <a:rPr lang="ru-RU" dirty="0" smtClean="0"/>
              <a:t>необходимо указать метод и форму передачи данных:</a:t>
            </a:r>
            <a:endParaRPr lang="en-US" dirty="0" smtClean="0"/>
          </a:p>
          <a:p>
            <a:pPr>
              <a:lnSpc>
                <a:spcPct val="90000"/>
              </a:lnSpc>
              <a:buFont typeface="Wingdings 2" pitchFamily="18" charset="2"/>
              <a:buNone/>
              <a:defRPr/>
            </a:pPr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&lt;FORM ACTION="</a:t>
            </a:r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/>
              </a:rPr>
              <a:t>mailto</a:t>
            </a:r>
            <a:r>
              <a:rPr lang="ru-RU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/>
              </a:rPr>
              <a:t>:</a:t>
            </a:r>
            <a:r>
              <a:rPr lang="en-US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/>
              </a:rPr>
              <a:t>username@server</a:t>
            </a:r>
            <a:r>
              <a:rPr lang="ru-RU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/>
              </a:rPr>
              <a:t>.</a:t>
            </a:r>
            <a:r>
              <a:rPr lang="en-US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/>
              </a:rPr>
              <a:t>ru</a:t>
            </a:r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 METHOD="POST"    ENCTYPE="text/plain</a:t>
            </a:r>
            <a:r>
              <a:rPr lang="ru-RU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"&gt;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  <a:defRPr/>
            </a:pPr>
            <a:r>
              <a:rPr lang="ru-RU" dirty="0" smtClean="0"/>
              <a:t>После открытия в браузере </a:t>
            </a:r>
            <a:r>
              <a:rPr lang="en-US" dirty="0" smtClean="0"/>
              <a:t>Web</a:t>
            </a:r>
            <a:r>
              <a:rPr lang="ru-RU" dirty="0" smtClean="0"/>
              <a:t>-страницы «Анкета» и внесения данных в поля формы  необходимо щелкнуть по кнопке </a:t>
            </a:r>
            <a:r>
              <a:rPr lang="ru-RU" i="1" dirty="0" smtClean="0"/>
              <a:t>Отправить. </a:t>
            </a:r>
            <a:r>
              <a:rPr lang="ru-RU" dirty="0" smtClean="0"/>
              <a:t>Данные будут отправлены по указанному адресу электронной почты.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929555" y="142852"/>
            <a:ext cx="1214445" cy="85189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lIns="91440" tIns="45720" rIns="91440" bIns="45720">
            <a:prstTxWarp prst="textCirclePour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kern="10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/>
                <a:hlinkClick r:id="rId4" action="ppaction://hlinksldjump"/>
              </a:rPr>
              <a:t>Содержание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/>
          </p:cNvSpPr>
          <p:nvPr>
            <p:ph type="title"/>
          </p:nvPr>
        </p:nvSpPr>
        <p:spPr bwMode="auto">
          <a:xfrm>
            <a:off x="468313" y="404813"/>
            <a:ext cx="7239000" cy="482600"/>
          </a:xfrm>
        </p:spPr>
        <p:txBody>
          <a:bodyPr wrap="square" numCol="1" compatLnSpc="1">
            <a:prstTxWarp prst="textNoShape">
              <a:avLst/>
            </a:prstTxWarp>
            <a:normAutofit fontScale="90000"/>
          </a:bodyPr>
          <a:lstStyle/>
          <a:p>
            <a:pPr algn="ctr">
              <a:defRPr/>
            </a:pPr>
            <a:r>
              <a:rPr lang="ru-RU" sz="3400" cap="none" smtClean="0">
                <a:ln>
                  <a:noFill/>
                </a:ln>
                <a:solidFill>
                  <a:schemeClr val="tx1"/>
                </a:solidFill>
              </a:rPr>
              <a:t>Контрольные вопросы:</a:t>
            </a:r>
          </a:p>
        </p:txBody>
      </p:sp>
      <p:sp>
        <p:nvSpPr>
          <p:cNvPr id="58371" name="Rectangle 3"/>
          <p:cNvSpPr>
            <a:spLocks noGrp="1"/>
          </p:cNvSpPr>
          <p:nvPr>
            <p:ph type="body" idx="1"/>
          </p:nvPr>
        </p:nvSpPr>
        <p:spPr>
          <a:xfrm>
            <a:off x="323850" y="1196975"/>
            <a:ext cx="7239000" cy="4846638"/>
          </a:xfrm>
        </p:spPr>
        <p:txBody>
          <a:bodyPr/>
          <a:lstStyle/>
          <a:p>
            <a:pPr marL="495300" indent="-495300">
              <a:buFont typeface="Wingdings 2" pitchFamily="18" charset="2"/>
              <a:buNone/>
            </a:pPr>
            <a:r>
              <a:rPr lang="ru-RU" smtClean="0"/>
              <a:t>Какие тэги используются для создания на форме текстовых полей? Переключателей? Флажков? Раскрывающихся списков? Текстовых областей?</a:t>
            </a:r>
          </a:p>
          <a:p>
            <a:pPr marL="495300" indent="-495300">
              <a:buFont typeface="Wingdings 2" pitchFamily="18" charset="2"/>
              <a:buNone/>
            </a:pPr>
            <a:r>
              <a:rPr lang="ru-RU" smtClean="0"/>
              <a:t>Какие значения необходимо присвоить атрибутам тэга </a:t>
            </a:r>
            <a:r>
              <a:rPr lang="en-US" smtClean="0"/>
              <a:t>&lt;FORM&gt; </a:t>
            </a:r>
            <a:r>
              <a:rPr lang="ru-RU" smtClean="0"/>
              <a:t>для отправки введенной в форму информации </a:t>
            </a:r>
          </a:p>
          <a:p>
            <a:pPr marL="495300" indent="-495300">
              <a:buFont typeface="Wingdings 2" pitchFamily="18" charset="2"/>
              <a:buNone/>
            </a:pPr>
            <a:r>
              <a:rPr lang="ru-RU" i="1" smtClean="0"/>
              <a:t>Практическое задание:</a:t>
            </a:r>
          </a:p>
          <a:p>
            <a:pPr marL="495300" indent="-495300">
              <a:buFont typeface="Wingdings 2" pitchFamily="18" charset="2"/>
              <a:buNone/>
            </a:pPr>
            <a:r>
              <a:rPr lang="ru-RU" smtClean="0"/>
              <a:t>Создать страницу «Анкета», содержащую форму для ввода данных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7929555" y="142852"/>
            <a:ext cx="1214445" cy="85189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lIns="91440" tIns="45720" rIns="91440" bIns="45720">
            <a:prstTxWarp prst="textCirclePour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kern="10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/>
                <a:hlinkClick r:id="rId3" action="ppaction://hlinksldjump"/>
              </a:rPr>
              <a:t>Содержание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2" name="Rectangle 4"/>
          <p:cNvSpPr>
            <a:spLocks noGrp="1"/>
          </p:cNvSpPr>
          <p:nvPr>
            <p:ph type="title"/>
          </p:nvPr>
        </p:nvSpPr>
        <p:spPr bwMode="auto">
          <a:xfrm>
            <a:off x="457200" y="320675"/>
            <a:ext cx="7239000" cy="515938"/>
          </a:xfrm>
        </p:spPr>
        <p:txBody>
          <a:bodyPr wrap="square" numCol="1" compatLnSpc="1">
            <a:prstTxWarp prst="textNoShape">
              <a:avLst/>
            </a:prstTxWarp>
            <a:normAutofit fontScale="90000"/>
          </a:bodyPr>
          <a:lstStyle/>
          <a:p>
            <a:pPr>
              <a:defRPr/>
            </a:pPr>
            <a:endParaRPr lang="ru-RU" sz="3400" cap="none" smtClean="0">
              <a:ln>
                <a:noFill/>
              </a:ln>
              <a:solidFill>
                <a:schemeClr val="tx1"/>
              </a:solidFill>
            </a:endParaRPr>
          </a:p>
        </p:txBody>
      </p:sp>
      <p:pic>
        <p:nvPicPr>
          <p:cNvPr id="59395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0" y="0"/>
            <a:ext cx="5932488" cy="6858000"/>
          </a:xfrm>
        </p:spPr>
      </p:pic>
      <p:sp>
        <p:nvSpPr>
          <p:cNvPr id="5" name="Прямоугольник 4"/>
          <p:cNvSpPr/>
          <p:nvPr/>
        </p:nvSpPr>
        <p:spPr>
          <a:xfrm>
            <a:off x="7929555" y="142852"/>
            <a:ext cx="1214445" cy="85189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lIns="91440" tIns="45720" rIns="91440" bIns="45720">
            <a:prstTxWarp prst="textCirclePour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kern="10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/>
                <a:hlinkClick r:id="rId4" action="ppaction://hlinksldjump"/>
              </a:rPr>
              <a:t>Содержание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/>
          </p:cNvSpPr>
          <p:nvPr>
            <p:ph type="title"/>
          </p:nvPr>
        </p:nvSpPr>
        <p:spPr bwMode="auto">
          <a:xfrm>
            <a:off x="539750" y="260350"/>
            <a:ext cx="7239000" cy="677863"/>
          </a:xfrm>
          <a:noFill/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algn="ctr"/>
            <a:r>
              <a:rPr lang="ru-RU" cap="none" smtClean="0">
                <a:ln>
                  <a:noFill/>
                </a:ln>
                <a:solidFill>
                  <a:schemeClr val="tx1"/>
                </a:solidFill>
              </a:rPr>
              <a:t>Сайт</a:t>
            </a:r>
          </a:p>
        </p:txBody>
      </p:sp>
      <p:pic>
        <p:nvPicPr>
          <p:cNvPr id="60421" name="Picture 5">
            <a:hlinkClick r:id="rId3" action="ppaction://hlinkfile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71550" y="1628775"/>
            <a:ext cx="6696075" cy="4208463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7929555" y="142852"/>
            <a:ext cx="1214445" cy="85189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lIns="91440" tIns="45720" rIns="91440" bIns="45720">
            <a:prstTxWarp prst="textCirclePour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kern="10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/>
                <a:hlinkClick r:id="rId5" action="ppaction://hlinksldjump"/>
              </a:rPr>
              <a:t>Содержание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>Создание </a:t>
            </a:r>
            <a:r>
              <a:rPr lang="en-US" dirty="0" smtClean="0"/>
              <a:t>Web</a:t>
            </a:r>
            <a:r>
              <a:rPr lang="ru-RU" dirty="0" smtClean="0"/>
              <a:t>-страниц с использованием НТМ</a:t>
            </a:r>
            <a:r>
              <a:rPr lang="en-US" dirty="0" smtClean="0"/>
              <a:t>L</a:t>
            </a:r>
            <a:r>
              <a:rPr lang="ru-RU" dirty="0" smtClean="0"/>
              <a:t>-тэгов</a:t>
            </a:r>
            <a:endParaRPr lang="ru-RU" dirty="0"/>
          </a:p>
        </p:txBody>
      </p:sp>
      <p:sp>
        <p:nvSpPr>
          <p:cNvPr id="1126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mtClean="0"/>
              <a:t>требует больших усилий, времени и знания синтаксиса языка. 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mtClean="0"/>
              <a:t>Применение специальных инструментальных программ­ных средств (</a:t>
            </a:r>
            <a:r>
              <a:rPr lang="en-US" smtClean="0"/>
              <a:t>Web</a:t>
            </a:r>
            <a:r>
              <a:rPr lang="ru-RU" smtClean="0"/>
              <a:t>-редакторов) делает работу по созданию </a:t>
            </a:r>
            <a:r>
              <a:rPr lang="en-US" smtClean="0"/>
              <a:t>Web</a:t>
            </a:r>
            <a:r>
              <a:rPr lang="ru-RU" smtClean="0"/>
              <a:t>-сайтов простой и эффективной. Процесс создания и ре­дактирования страниц в </a:t>
            </a:r>
            <a:r>
              <a:rPr lang="en-US" smtClean="0"/>
              <a:t>Web</a:t>
            </a:r>
            <a:r>
              <a:rPr lang="ru-RU" smtClean="0"/>
              <a:t>-редакторах очень нагляден, так как производится в режиме </a:t>
            </a:r>
            <a:r>
              <a:rPr lang="en-US" b="1" smtClean="0"/>
              <a:t>WYSIWYG</a:t>
            </a:r>
            <a:r>
              <a:rPr lang="ru-RU" b="1" smtClean="0"/>
              <a:t> 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i="1" smtClean="0"/>
              <a:t>(от англ. </a:t>
            </a:r>
            <a:r>
              <a:rPr lang="en-US" i="1" smtClean="0"/>
              <a:t>«What You See Is What You Get - </a:t>
            </a:r>
            <a:r>
              <a:rPr lang="ru-RU" i="1" smtClean="0"/>
              <a:t>Что видишь</a:t>
            </a:r>
            <a:r>
              <a:rPr lang="en-US" i="1" smtClean="0"/>
              <a:t>, </a:t>
            </a:r>
            <a:r>
              <a:rPr lang="ru-RU" i="1" smtClean="0"/>
              <a:t>то и получишь</a:t>
            </a:r>
            <a:r>
              <a:rPr lang="en-US" i="1" smtClean="0"/>
              <a:t>»).</a:t>
            </a:r>
            <a:endParaRPr lang="ru-RU" i="1" smtClean="0"/>
          </a:p>
          <a:p>
            <a:pPr eaLnBrk="1" hangingPunct="1"/>
            <a:endParaRPr lang="ru-RU" smtClean="0"/>
          </a:p>
        </p:txBody>
      </p:sp>
      <p:sp>
        <p:nvSpPr>
          <p:cNvPr id="10244" name="Дата 3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E4EE80B-C2B1-4188-AB86-510942F0966D}" type="datetime1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11.05.2009</a:t>
            </a:fld>
            <a:endParaRPr lang="ru-RU" smtClean="0"/>
          </a:p>
        </p:txBody>
      </p:sp>
      <p:sp>
        <p:nvSpPr>
          <p:cNvPr id="10245" name="Номер слайда 4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6EF27BD-5B82-4D2E-93D8-037C94895A9F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ru-RU" smtClean="0"/>
          </a:p>
        </p:txBody>
      </p:sp>
      <p:sp>
        <p:nvSpPr>
          <p:cNvPr id="7" name="Прямоугольник 6"/>
          <p:cNvSpPr/>
          <p:nvPr/>
        </p:nvSpPr>
        <p:spPr>
          <a:xfrm>
            <a:off x="7929555" y="142852"/>
            <a:ext cx="1214445" cy="85189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lIns="91440" tIns="45720" rIns="91440" bIns="45720">
            <a:prstTxWarp prst="textCirclePour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kern="10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/>
                <a:hlinkClick r:id="rId3" action="ppaction://hlinksldjump"/>
              </a:rPr>
              <a:t>Содержание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0"/>
            <a:ext cx="7124728" cy="1000108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/>
              <a:t>Web</a:t>
            </a:r>
            <a:r>
              <a:rPr lang="ru-RU" dirty="0" smtClean="0"/>
              <a:t>-сайты. Основные моменты</a:t>
            </a:r>
            <a:endParaRPr lang="ru-RU" dirty="0"/>
          </a:p>
        </p:txBody>
      </p:sp>
      <p:sp>
        <p:nvSpPr>
          <p:cNvPr id="12291" name="Содержимое 2"/>
          <p:cNvSpPr>
            <a:spLocks noGrp="1"/>
          </p:cNvSpPr>
          <p:nvPr>
            <p:ph idx="1"/>
          </p:nvPr>
        </p:nvSpPr>
        <p:spPr>
          <a:xfrm>
            <a:off x="0" y="1143000"/>
            <a:ext cx="8358188" cy="1500188"/>
          </a:xfrm>
        </p:spPr>
        <p:txBody>
          <a:bodyPr/>
          <a:lstStyle/>
          <a:p>
            <a:pPr eaLnBrk="1" hangingPunct="1"/>
            <a:r>
              <a:rPr lang="ru-RU" smtClean="0"/>
              <a:t>Публикации во Всемирной паутине реализу­ются в форме </a:t>
            </a:r>
            <a:r>
              <a:rPr lang="en-US" smtClean="0"/>
              <a:t>Web</a:t>
            </a:r>
            <a:r>
              <a:rPr lang="ru-RU" smtClean="0"/>
              <a:t>-сайтов, которые обычно содержат материал по определенной теме или проблеме.</a:t>
            </a:r>
          </a:p>
          <a:p>
            <a:pPr eaLnBrk="1" hangingPunct="1"/>
            <a:endParaRPr lang="ru-RU" smtClean="0"/>
          </a:p>
        </p:txBody>
      </p:sp>
      <p:sp>
        <p:nvSpPr>
          <p:cNvPr id="11268" name="Дата 3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BABA92C-53AE-43A0-91DE-45C4C9F0E2B7}" type="datetime1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11.05.2009</a:t>
            </a:fld>
            <a:endParaRPr lang="ru-RU" smtClean="0"/>
          </a:p>
        </p:txBody>
      </p:sp>
      <p:sp>
        <p:nvSpPr>
          <p:cNvPr id="11269" name="Номер слайда 4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98A8408-2353-43FD-87CB-1B9EFFDE2834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ru-RU" smtClean="0"/>
          </a:p>
        </p:txBody>
      </p:sp>
      <p:pic>
        <p:nvPicPr>
          <p:cNvPr id="11270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00475" y="2562225"/>
            <a:ext cx="5343525" cy="429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14313" y="2857500"/>
            <a:ext cx="3643312" cy="308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/>
              <a:t>Сайт должен содержать систему гиперссылок, которая позволяет пользователю перемещаться по </a:t>
            </a:r>
            <a:r>
              <a:rPr lang="en-US" sz="2800"/>
              <a:t>Web</a:t>
            </a:r>
            <a:r>
              <a:rPr lang="ru-RU" sz="2800"/>
              <a:t>-страницам.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7929555" y="142852"/>
            <a:ext cx="1214445" cy="85189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lIns="91440" tIns="45720" rIns="91440" bIns="45720">
            <a:prstTxWarp prst="textCirclePour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kern="10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/>
                <a:hlinkClick r:id="rId4" action="ppaction://hlinksldjump"/>
              </a:rPr>
              <a:t>Содержание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2788" y="2190"/>
            <a:ext cx="7239000" cy="98534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Размещение в Интернет</a:t>
            </a:r>
            <a:endParaRPr lang="ru-RU" dirty="0"/>
          </a:p>
        </p:txBody>
      </p:sp>
      <p:sp>
        <p:nvSpPr>
          <p:cNvPr id="13315" name="Содержимое 2"/>
          <p:cNvSpPr>
            <a:spLocks noGrp="1"/>
          </p:cNvSpPr>
          <p:nvPr>
            <p:ph idx="1"/>
          </p:nvPr>
        </p:nvSpPr>
        <p:spPr>
          <a:xfrm>
            <a:off x="214313" y="1500188"/>
            <a:ext cx="7239000" cy="484663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mtClean="0"/>
              <a:t>Прежде чем разместить свой </a:t>
            </a:r>
            <a:r>
              <a:rPr lang="en-US" smtClean="0"/>
              <a:t>Web</a:t>
            </a:r>
            <a:r>
              <a:rPr lang="ru-RU" smtClean="0"/>
              <a:t>-сайт на сервере в Интернете, его необходимо тщательно протестировать, так как потенциальными посетителями вашего сайта будут являться десятки миллионов пользователей Интернета.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/>
              <a:t>Для публикации </a:t>
            </a:r>
            <a:r>
              <a:rPr lang="en-US" smtClean="0"/>
              <a:t>Web</a:t>
            </a:r>
            <a:r>
              <a:rPr lang="ru-RU" smtClean="0"/>
              <a:t>-сайта необходимо найти подходящее место на одном из серверов Интернета. Многие провайдеры предоставляют своим клиентам возможность бесплатного размещения </a:t>
            </a:r>
            <a:r>
              <a:rPr lang="en-US" smtClean="0"/>
              <a:t>Web</a:t>
            </a:r>
            <a:r>
              <a:rPr lang="ru-RU" smtClean="0"/>
              <a:t>-сайтов на своих серверах (бесплатный хостинг).</a:t>
            </a:r>
          </a:p>
          <a:p>
            <a:pPr eaLnBrk="1" hangingPunct="1">
              <a:lnSpc>
                <a:spcPct val="90000"/>
              </a:lnSpc>
            </a:pPr>
            <a:endParaRPr lang="ru-RU" smtClean="0"/>
          </a:p>
        </p:txBody>
      </p:sp>
      <p:sp>
        <p:nvSpPr>
          <p:cNvPr id="12292" name="Дата 3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E4C4025-FC64-4984-8DFB-DDC104692A00}" type="datetime1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11.05.2009</a:t>
            </a:fld>
            <a:endParaRPr lang="ru-RU" smtClean="0"/>
          </a:p>
        </p:txBody>
      </p:sp>
      <p:sp>
        <p:nvSpPr>
          <p:cNvPr id="12293" name="Номер слайда 4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A93D830-8845-44D8-99AF-8632036C1B24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ru-RU" smtClean="0"/>
          </a:p>
        </p:txBody>
      </p:sp>
      <p:sp>
        <p:nvSpPr>
          <p:cNvPr id="7" name="Прямоугольник 6"/>
          <p:cNvSpPr/>
          <p:nvPr/>
        </p:nvSpPr>
        <p:spPr>
          <a:xfrm>
            <a:off x="7929555" y="142852"/>
            <a:ext cx="1214445" cy="85189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lIns="91440" tIns="45720" rIns="91440" bIns="45720">
            <a:prstTxWarp prst="textCirclePour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kern="10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/>
                <a:hlinkClick r:id="rId3" action="ppaction://hlinksldjump"/>
              </a:rPr>
              <a:t>Содержание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7239000" cy="820122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>Контрольные вопросы</a:t>
            </a:r>
            <a:endParaRPr lang="ru-RU" dirty="0"/>
          </a:p>
        </p:txBody>
      </p:sp>
      <p:sp>
        <p:nvSpPr>
          <p:cNvPr id="1433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mtClean="0"/>
              <a:t>1. В чем заключается преимущество </a:t>
            </a:r>
            <a:r>
              <a:rPr lang="en-US" smtClean="0"/>
              <a:t>Web</a:t>
            </a:r>
            <a:r>
              <a:rPr lang="ru-RU" smtClean="0"/>
              <a:t>-страниц перед обычными текстовыми документами?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mtClean="0"/>
              <a:t>2. Каким образом </a:t>
            </a:r>
            <a:r>
              <a:rPr lang="en-US" smtClean="0"/>
              <a:t>Web</a:t>
            </a:r>
            <a:r>
              <a:rPr lang="ru-RU" smtClean="0"/>
              <a:t> -страницы объединяются в </a:t>
            </a:r>
            <a:r>
              <a:rPr lang="en-US" smtClean="0"/>
              <a:t>Web</a:t>
            </a:r>
            <a:r>
              <a:rPr lang="ru-RU" smtClean="0"/>
              <a:t>-сайты?</a:t>
            </a:r>
          </a:p>
          <a:p>
            <a:pPr eaLnBrk="1" hangingPunct="1"/>
            <a:endParaRPr lang="ru-RU" smtClean="0"/>
          </a:p>
        </p:txBody>
      </p:sp>
      <p:sp>
        <p:nvSpPr>
          <p:cNvPr id="13316" name="Дата 3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869BCB2-5D9D-4FE3-9A6F-EF02333F9CDA}" type="datetime1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11.05.2009</a:t>
            </a:fld>
            <a:endParaRPr lang="ru-RU" smtClean="0"/>
          </a:p>
        </p:txBody>
      </p:sp>
      <p:sp>
        <p:nvSpPr>
          <p:cNvPr id="13317" name="Номер слайда 4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66299B5-AF1A-4C20-859B-81F648028310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ru-RU" smtClean="0"/>
          </a:p>
        </p:txBody>
      </p:sp>
      <p:sp>
        <p:nvSpPr>
          <p:cNvPr id="7" name="Прямоугольник 6"/>
          <p:cNvSpPr/>
          <p:nvPr/>
        </p:nvSpPr>
        <p:spPr>
          <a:xfrm>
            <a:off x="7929555" y="142852"/>
            <a:ext cx="1214445" cy="85189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lIns="91440" tIns="45720" rIns="91440" bIns="45720">
            <a:prstTxWarp prst="textCirclePour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kern="10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/>
                <a:hlinkClick r:id="rId3" action="ppaction://hlinksldjump"/>
              </a:rPr>
              <a:t>Содержание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Другая 2">
      <a:dk1>
        <a:sysClr val="windowText" lastClr="000000"/>
      </a:dk1>
      <a:lt1>
        <a:sysClr val="window" lastClr="FFFFFF"/>
      </a:lt1>
      <a:dk2>
        <a:srgbClr val="8FCD29"/>
      </a:dk2>
      <a:lt2>
        <a:srgbClr val="DBF5F9"/>
      </a:lt2>
      <a:accent1>
        <a:srgbClr val="FFF654"/>
      </a:accent1>
      <a:accent2>
        <a:srgbClr val="A9A100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20C8F7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Другая 2">
    <a:dk1>
      <a:sysClr val="windowText" lastClr="000000"/>
    </a:dk1>
    <a:lt1>
      <a:sysClr val="window" lastClr="FFFFFF"/>
    </a:lt1>
    <a:dk2>
      <a:srgbClr val="8FCD29"/>
    </a:dk2>
    <a:lt2>
      <a:srgbClr val="DBF5F9"/>
    </a:lt2>
    <a:accent1>
      <a:srgbClr val="FFF654"/>
    </a:accent1>
    <a:accent2>
      <a:srgbClr val="A9A100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20C8F7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520</TotalTime>
  <Words>3266</Words>
  <Application>Microsoft Office PowerPoint</Application>
  <PresentationFormat>Экран (4:3)</PresentationFormat>
  <Paragraphs>530</Paragraphs>
  <Slides>54</Slides>
  <Notes>54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54</vt:i4>
      </vt:variant>
    </vt:vector>
  </HeadingPairs>
  <TitlesOfParts>
    <vt:vector size="63" baseType="lpstr">
      <vt:lpstr>Arial</vt:lpstr>
      <vt:lpstr>Trebuchet MS</vt:lpstr>
      <vt:lpstr>Wingdings 2</vt:lpstr>
      <vt:lpstr>Wingdings</vt:lpstr>
      <vt:lpstr>Calibri</vt:lpstr>
      <vt:lpstr>Monotype Corsiva</vt:lpstr>
      <vt:lpstr>Courier New</vt:lpstr>
      <vt:lpstr>Times New Roman</vt:lpstr>
      <vt:lpstr>Изящная</vt:lpstr>
      <vt:lpstr>Разработка Web-сайтов с использованием языка разметки гипертекста НТМL </vt:lpstr>
      <vt:lpstr>Содержание:</vt:lpstr>
      <vt:lpstr>Слайд 3</vt:lpstr>
      <vt:lpstr>1.Web -страницы и Web - сайты</vt:lpstr>
      <vt:lpstr>Для создания Web-страниц</vt:lpstr>
      <vt:lpstr>Создание Web-страниц с использованием НТМL-тэгов</vt:lpstr>
      <vt:lpstr>Web-сайты. Основные моменты</vt:lpstr>
      <vt:lpstr>Размещение в Интернет</vt:lpstr>
      <vt:lpstr>Контрольные вопросы</vt:lpstr>
      <vt:lpstr>2. Структура Web-страницы</vt:lpstr>
      <vt:lpstr>Слайд 11</vt:lpstr>
      <vt:lpstr>ТЭГИ</vt:lpstr>
      <vt:lpstr>Разработка заготовка</vt:lpstr>
      <vt:lpstr>Слайд 14</vt:lpstr>
      <vt:lpstr>Контрольные вопросы</vt:lpstr>
      <vt:lpstr>3. Форматирование текста на Web-странице</vt:lpstr>
      <vt:lpstr>Шрифт.</vt:lpstr>
      <vt:lpstr>Выравнивание текста.</vt:lpstr>
      <vt:lpstr>Слайд 19</vt:lpstr>
      <vt:lpstr>Домашняя страница сайта.</vt:lpstr>
      <vt:lpstr>Слайд 21</vt:lpstr>
      <vt:lpstr>Контрольные вопросы </vt:lpstr>
      <vt:lpstr>4.Вставка изображений в Web-страницы</vt:lpstr>
      <vt:lpstr>Положение рисунка относительно текста. </vt:lpstr>
      <vt:lpstr>Вставка альтернативного текста.</vt:lpstr>
      <vt:lpstr>Контрольные вопросы</vt:lpstr>
      <vt:lpstr>5. Гиперссылки на Web-страницах</vt:lpstr>
      <vt:lpstr>Слайд 28</vt:lpstr>
      <vt:lpstr>панель навигации.</vt:lpstr>
      <vt:lpstr>Слайд 30</vt:lpstr>
      <vt:lpstr>Гиперссылка на адрес электронной почты.</vt:lpstr>
      <vt:lpstr>Пример</vt:lpstr>
      <vt:lpstr>6. Списки на Web-страницах </vt:lpstr>
      <vt:lpstr>Нумерованные списки.</vt:lpstr>
      <vt:lpstr>Маркированные списки.</vt:lpstr>
      <vt:lpstr>Список определений.</vt:lpstr>
      <vt:lpstr>Контрольные вопросы </vt:lpstr>
      <vt:lpstr>Слайд 38</vt:lpstr>
      <vt:lpstr>7. Интерактивные формы на Web-страницах </vt:lpstr>
      <vt:lpstr>Форма</vt:lpstr>
      <vt:lpstr>Текстовые поля.</vt:lpstr>
      <vt:lpstr>Текстовые поля.HTML -код</vt:lpstr>
      <vt:lpstr>Переключатели.</vt:lpstr>
      <vt:lpstr>Переключатели. HTML-код</vt:lpstr>
      <vt:lpstr>Флажки.</vt:lpstr>
      <vt:lpstr>Флажки. HTML-код</vt:lpstr>
      <vt:lpstr>Раскрывающиеся списки.</vt:lpstr>
      <vt:lpstr>Раскрывающиеся списки.HTML код</vt:lpstr>
      <vt:lpstr>Текстовая область.</vt:lpstr>
      <vt:lpstr>Отправка данных из формы.</vt:lpstr>
      <vt:lpstr>Слайд 51</vt:lpstr>
      <vt:lpstr>Контрольные вопросы:</vt:lpstr>
      <vt:lpstr>Слайд 53</vt:lpstr>
      <vt:lpstr>Сайт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Разработка Web-сайтов с использованием языка разметки гипертекста НТМL</dc:title>
  <dc:creator>School101</dc:creator>
  <cp:lastModifiedBy>User</cp:lastModifiedBy>
  <cp:revision>43</cp:revision>
  <dcterms:created xsi:type="dcterms:W3CDTF">2009-04-21T05:46:44Z</dcterms:created>
  <dcterms:modified xsi:type="dcterms:W3CDTF">2009-05-11T10:07:24Z</dcterms:modified>
</cp:coreProperties>
</file>