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2" r:id="rId4"/>
    <p:sldId id="272" r:id="rId5"/>
    <p:sldId id="260" r:id="rId6"/>
    <p:sldId id="275" r:id="rId7"/>
    <p:sldId id="276" r:id="rId8"/>
    <p:sldId id="277" r:id="rId9"/>
    <p:sldId id="263" r:id="rId10"/>
    <p:sldId id="262" r:id="rId11"/>
    <p:sldId id="259" r:id="rId12"/>
    <p:sldId id="266" r:id="rId13"/>
    <p:sldId id="283" r:id="rId14"/>
    <p:sldId id="284" r:id="rId15"/>
    <p:sldId id="280" r:id="rId16"/>
    <p:sldId id="281" r:id="rId17"/>
    <p:sldId id="270" r:id="rId18"/>
    <p:sldId id="267" r:id="rId19"/>
    <p:sldId id="268" r:id="rId20"/>
    <p:sldId id="269" r:id="rId21"/>
    <p:sldId id="279" r:id="rId22"/>
    <p:sldId id="271" r:id="rId23"/>
    <p:sldId id="273" r:id="rId24"/>
    <p:sldId id="278" r:id="rId25"/>
    <p:sldId id="26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3300"/>
    <a:srgbClr val="003300"/>
    <a:srgbClr val="660066"/>
    <a:srgbClr val="660033"/>
    <a:srgbClr val="800000"/>
    <a:srgbClr val="A50021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2" autoAdjust="0"/>
    <p:restoredTop sz="94660"/>
  </p:normalViewPr>
  <p:slideViewPr>
    <p:cSldViewPr>
      <p:cViewPr>
        <p:scale>
          <a:sx n="100" d="100"/>
          <a:sy n="100" d="100"/>
        </p:scale>
        <p:origin x="-169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7A454EC2-5103-43B2-8A04-480EF5DF05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05A4C87C-1569-46AA-A8D2-2B471E490D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A602-2625-4047-B834-3ED7E9B5D8CC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5E00-A983-4733-859F-4E7BBD816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714775"/>
          </a:xfrm>
        </p:spPr>
        <p:txBody>
          <a:bodyPr>
            <a:noAutofit/>
          </a:bodyPr>
          <a:lstStyle/>
          <a:p>
            <a:r>
              <a:rPr lang="ru-RU" sz="15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Конус</a:t>
            </a:r>
            <a:endParaRPr lang="ru-RU" sz="15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решения задачи надо измерить: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645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cs typeface="Times New Roman" pitchFamily="18" charset="0"/>
              </a:rPr>
              <a:t>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Длину окружности основания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ведра: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54с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образующую: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38с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Найти: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Решение: </a:t>
            </a:r>
            <a:r>
              <a:rPr lang="en-US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бок.</a:t>
            </a:r>
            <a:r>
              <a:rPr lang="ru-RU" sz="28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Rℓ</a:t>
            </a:r>
            <a:endParaRPr lang="ru-RU" sz="28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      С= 2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С: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π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i="1" dirty="0" err="1">
                <a:latin typeface="Times New Roman" pitchFamily="18" charset="0"/>
                <a:cs typeface="Times New Roman" pitchFamily="18" charset="0"/>
              </a:rPr>
              <a:t>бок.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Rℓ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Сℓ:2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=Сℓ:2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=54·38:2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1026см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1026:100·10·2=205,2г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205,2г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5219700" y="3284538"/>
            <a:ext cx="3457575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5219700" y="3500438"/>
            <a:ext cx="1800225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flipH="1">
            <a:off x="7019925" y="3500438"/>
            <a:ext cx="16557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5867400" y="4076700"/>
            <a:ext cx="344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cs typeface="Times New Roman" pitchFamily="18" charset="0"/>
              </a:rPr>
              <a:t>ℓ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7451725" y="2852738"/>
            <a:ext cx="327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С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33900" y="3384550"/>
          <a:ext cx="76200" cy="88900"/>
        </p:xfrm>
        <a:graphic>
          <a:graphicData uri="http://schemas.openxmlformats.org/presentationml/2006/ole">
            <p:oleObj spid="_x0000_s1026" name="Формула" r:id="rId3" imgW="75960" imgH="88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/>
      <p:bldP spid="1044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4932363" y="5013325"/>
            <a:ext cx="3889375" cy="7921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20" name="Rectangle 4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714348" y="284163"/>
            <a:ext cx="77724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№2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205038"/>
            <a:ext cx="4927600" cy="3241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Сколько квадратных метров брезента потребуется для сооружения палатки конической формы высотой 4 метра и диаметром основания  6 метров ?</a:t>
            </a:r>
          </a:p>
        </p:txBody>
      </p:sp>
      <p:sp>
        <p:nvSpPr>
          <p:cNvPr id="86035" name="AutoShape 19"/>
          <p:cNvSpPr>
            <a:spLocks noChangeArrowheads="1"/>
          </p:cNvSpPr>
          <p:nvPr/>
        </p:nvSpPr>
        <p:spPr bwMode="auto">
          <a:xfrm>
            <a:off x="4932363" y="2133600"/>
            <a:ext cx="3889375" cy="3240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59000"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6877050" y="21336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6948488" y="3789363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4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6659563" y="5300663"/>
            <a:ext cx="4524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Oval 2"/>
          <p:cNvSpPr>
            <a:spLocks noChangeArrowheads="1"/>
          </p:cNvSpPr>
          <p:nvPr/>
        </p:nvSpPr>
        <p:spPr bwMode="auto">
          <a:xfrm>
            <a:off x="428596" y="4500570"/>
            <a:ext cx="3889375" cy="5762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/>
              <a:t>      </a:t>
            </a:r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214554"/>
            <a:ext cx="4248150" cy="41910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>
              <a:buFontTx/>
              <a:buNone/>
            </a:pP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бок.</a:t>
            </a:r>
            <a:r>
              <a:rPr lang="ru-RU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Rℓ</a:t>
            </a:r>
            <a:endParaRPr lang="en-US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R=D:2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6:2 = 3(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м)</a:t>
            </a:r>
          </a:p>
          <a:p>
            <a:pPr>
              <a:buFontTx/>
              <a:buNone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√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бок.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3,14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≈ 45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(м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Ответ: ≈ 46 м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²</a:t>
            </a: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428596" y="1571612"/>
            <a:ext cx="3889375" cy="32400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  <a:alpha val="59000"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 flipV="1">
            <a:off x="2357422" y="1571612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2428860" y="3357562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4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071802" y="4214818"/>
            <a:ext cx="417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/>
              <a:t>3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1357290" y="4214818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/>
              <a:t>3</a:t>
            </a: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4500562" y="571480"/>
            <a:ext cx="457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Дано: Н=4 м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=6 м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7064399" y="385762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>
            <a:off x="5419740" y="385762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2214546" y="4857760"/>
            <a:ext cx="344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6</a:t>
            </a:r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>
            <a:off x="4500562" y="2143116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5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5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5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5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5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5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7" grpId="0" animBg="1"/>
      <p:bldP spid="1054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5956300" y="1285860"/>
          <a:ext cx="736600" cy="287338"/>
        </p:xfrm>
        <a:graphic>
          <a:graphicData uri="http://schemas.openxmlformats.org/presentationml/2006/ole">
            <p:oleObj spid="_x0000_s69638" name="Формула" r:id="rId3" imgW="736560" imgH="444240" progId="Equation.3">
              <p:embed/>
            </p:oleObj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85918" y="2143116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Вариант 2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24π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85918" y="2857496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214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Вариант 3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96</a:t>
                      </a:r>
                      <a:r>
                        <a:rPr lang="ru-RU" sz="2800" b="1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π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85918" y="3357562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Вариант 4</a:t>
                      </a:r>
                      <a:endParaRPr lang="ru-RU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48π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85918" y="4071942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Вариант 6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84π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785918" y="4572008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Вариант 7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21π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785918" y="5357826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249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Вариант 5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42π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785918" y="5929330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Вариант 8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16π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142976" y="285728"/>
            <a:ext cx="7300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Результаты практической работы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785918" y="1285860"/>
          <a:ext cx="5268595" cy="30480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R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L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785918" y="1643050"/>
          <a:ext cx="5268595" cy="426720"/>
        </p:xfrm>
        <a:graphic>
          <a:graphicData uri="http://schemas.openxmlformats.org/drawingml/2006/table">
            <a:tbl>
              <a:tblPr/>
              <a:tblGrid>
                <a:gridCol w="1317625"/>
                <a:gridCol w="1316990"/>
                <a:gridCol w="1316990"/>
                <a:gridCol w="131699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Вариант 1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48π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357166"/>
            <a:ext cx="409577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3314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000100" y="500042"/>
            <a:ext cx="7429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 к самостоятельной работе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2071678"/>
          <a:ext cx="4500593" cy="968698"/>
        </p:xfrm>
        <a:graphic>
          <a:graphicData uri="http://schemas.openxmlformats.org/drawingml/2006/table">
            <a:tbl>
              <a:tblPr/>
              <a:tblGrid>
                <a:gridCol w="1712615"/>
                <a:gridCol w="796565"/>
                <a:gridCol w="796565"/>
                <a:gridCol w="597424"/>
                <a:gridCol w="597424"/>
              </a:tblGrid>
              <a:tr h="484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задания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Ответы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57158" y="1403323"/>
            <a:ext cx="30718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71934" y="4000504"/>
            <a:ext cx="27146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2.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071934" y="4714884"/>
          <a:ext cx="4500593" cy="968698"/>
        </p:xfrm>
        <a:graphic>
          <a:graphicData uri="http://schemas.openxmlformats.org/drawingml/2006/table">
            <a:tbl>
              <a:tblPr/>
              <a:tblGrid>
                <a:gridCol w="1712615"/>
                <a:gridCol w="796565"/>
                <a:gridCol w="796565"/>
                <a:gridCol w="597424"/>
                <a:gridCol w="597424"/>
              </a:tblGrid>
              <a:tr h="484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№ задания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Ответы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285984" y="142852"/>
            <a:ext cx="44144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на дом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142844" y="1928802"/>
            <a:ext cx="45005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Дано: конус,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5см,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10см.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радиус,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площадь боковой поверхности,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площадь основания,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площадь полной поверхности.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4714876" y="1857364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Длина окружности основания конуса равна 8см, образующая равна 2см.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Найдите: а) площадь боковой поверхности,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площадь основания,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площадь полной поверхности.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5072098" y="1571612"/>
            <a:ext cx="12144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57158" y="1668322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000240"/>
            <a:ext cx="7704481" cy="1754326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Всем спасибо! </a:t>
            </a:r>
            <a:endParaRPr lang="en-US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Благодарю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 урок!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№3                            </a:t>
            </a:r>
            <a:r>
              <a:rPr lang="ru-RU" sz="2400" dirty="0"/>
              <a:t>(резерв)</a:t>
            </a:r>
          </a:p>
        </p:txBody>
      </p:sp>
      <p:pic>
        <p:nvPicPr>
          <p:cNvPr id="63492" name="Picture 4" descr="Cone_1"/>
          <p:cNvPicPr>
            <a:picLocks noGrp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3573463"/>
            <a:ext cx="6481762" cy="2743200"/>
          </a:xfrm>
          <a:noFill/>
          <a:ln/>
        </p:spPr>
      </p:pic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4427538" y="3644900"/>
            <a:ext cx="0" cy="23034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211638" y="314166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cs typeface="Times New Roman" pitchFamily="18" charset="0"/>
              </a:rPr>
              <a:t>F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427538" y="573405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О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42910" y="1500174"/>
            <a:ext cx="77041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/>
              <a:t>Фонарь установлен на высоте 8 м. </a:t>
            </a:r>
          </a:p>
          <a:p>
            <a:r>
              <a:rPr lang="ru-RU" sz="2800" dirty="0"/>
              <a:t>Угол рассеивания фонаря 120</a:t>
            </a:r>
            <a:r>
              <a:rPr lang="en-US" sz="2800" dirty="0">
                <a:cs typeface="Times New Roman" pitchFamily="18" charset="0"/>
              </a:rPr>
              <a:t>°</a:t>
            </a:r>
            <a:r>
              <a:rPr lang="ru-RU" sz="2800" dirty="0">
                <a:cs typeface="Times New Roman" pitchFamily="18" charset="0"/>
              </a:rPr>
              <a:t>. </a:t>
            </a:r>
          </a:p>
          <a:p>
            <a:r>
              <a:rPr lang="ru-RU" sz="2800" dirty="0">
                <a:cs typeface="Times New Roman" pitchFamily="18" charset="0"/>
              </a:rPr>
              <a:t>Определите, какую поверхность освещает фонарь.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63499" name="Arc 11"/>
          <p:cNvSpPr>
            <a:spLocks/>
          </p:cNvSpPr>
          <p:nvPr/>
        </p:nvSpPr>
        <p:spPr bwMode="auto">
          <a:xfrm rot="2564225" flipV="1">
            <a:off x="3998913" y="3576638"/>
            <a:ext cx="720725" cy="587375"/>
          </a:xfrm>
          <a:custGeom>
            <a:avLst/>
            <a:gdLst>
              <a:gd name="G0" fmla="+- 0 0 0"/>
              <a:gd name="G1" fmla="+- 21177 0 0"/>
              <a:gd name="G2" fmla="+- 21600 0 0"/>
              <a:gd name="T0" fmla="*/ 4253 w 21600"/>
              <a:gd name="T1" fmla="*/ 0 h 23540"/>
              <a:gd name="T2" fmla="*/ 21470 w 21600"/>
              <a:gd name="T3" fmla="*/ 23540 h 23540"/>
              <a:gd name="T4" fmla="*/ 0 w 21600"/>
              <a:gd name="T5" fmla="*/ 21177 h 23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40" fill="none" extrusionOk="0">
                <a:moveTo>
                  <a:pt x="4253" y="-1"/>
                </a:moveTo>
                <a:cubicBezTo>
                  <a:pt x="14341" y="2025"/>
                  <a:pt x="21600" y="10887"/>
                  <a:pt x="21600" y="21177"/>
                </a:cubicBezTo>
                <a:cubicBezTo>
                  <a:pt x="21600" y="21966"/>
                  <a:pt x="21556" y="22755"/>
                  <a:pt x="21470" y="23540"/>
                </a:cubicBezTo>
              </a:path>
              <a:path w="21600" h="23540" stroke="0" extrusionOk="0">
                <a:moveTo>
                  <a:pt x="4253" y="-1"/>
                </a:moveTo>
                <a:cubicBezTo>
                  <a:pt x="14341" y="2025"/>
                  <a:pt x="21600" y="10887"/>
                  <a:pt x="21600" y="21177"/>
                </a:cubicBezTo>
                <a:cubicBezTo>
                  <a:pt x="21600" y="21966"/>
                  <a:pt x="21556" y="22755"/>
                  <a:pt x="21470" y="23540"/>
                </a:cubicBezTo>
                <a:lnTo>
                  <a:pt x="0" y="211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708400" y="4005263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120</a:t>
            </a:r>
            <a:r>
              <a:rPr lang="en-US">
                <a:cs typeface="Times New Roman" pitchFamily="18" charset="0"/>
              </a:rPr>
              <a:t>°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427538" y="44370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8м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№3</a:t>
            </a:r>
          </a:p>
        </p:txBody>
      </p:sp>
      <p:pic>
        <p:nvPicPr>
          <p:cNvPr id="64515" name="Picture 3" descr="Cone_1"/>
          <p:cNvPicPr>
            <a:picLocks noGrp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3573463"/>
            <a:ext cx="6481762" cy="2743200"/>
          </a:xfrm>
          <a:noFill/>
          <a:ln/>
        </p:spPr>
      </p:pic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4427538" y="3644900"/>
            <a:ext cx="0" cy="23034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211638" y="314166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cs typeface="Times New Roman" pitchFamily="18" charset="0"/>
              </a:rPr>
              <a:t>F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427538" y="573405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О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71472" y="1357298"/>
            <a:ext cx="77041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cs typeface="Times New Roman" pitchFamily="18" charset="0"/>
              </a:rPr>
              <a:t>Поверхность, освещаемая фонарём, это площадь круга с радиусом </a:t>
            </a:r>
            <a:r>
              <a:rPr lang="en-US" sz="2800" dirty="0">
                <a:cs typeface="Times New Roman" pitchFamily="18" charset="0"/>
              </a:rPr>
              <a:t>R=</a:t>
            </a:r>
            <a:r>
              <a:rPr lang="ru-RU" sz="2800" dirty="0">
                <a:cs typeface="Times New Roman" pitchFamily="18" charset="0"/>
              </a:rPr>
              <a:t>ОА.</a:t>
            </a:r>
          </a:p>
          <a:p>
            <a:r>
              <a:rPr lang="en-US" sz="2800" dirty="0">
                <a:cs typeface="Times New Roman" pitchFamily="18" charset="0"/>
              </a:rPr>
              <a:t>S= </a:t>
            </a:r>
            <a:r>
              <a:rPr lang="el-GR" sz="2800" dirty="0">
                <a:cs typeface="Times New Roman" pitchFamily="18" charset="0"/>
              </a:rPr>
              <a:t>π</a:t>
            </a:r>
            <a:r>
              <a:rPr lang="en-US" sz="2800" dirty="0">
                <a:cs typeface="Times New Roman" pitchFamily="18" charset="0"/>
              </a:rPr>
              <a:t>R²</a:t>
            </a:r>
          </a:p>
          <a:p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64520" name="Arc 8"/>
          <p:cNvSpPr>
            <a:spLocks/>
          </p:cNvSpPr>
          <p:nvPr/>
        </p:nvSpPr>
        <p:spPr bwMode="auto">
          <a:xfrm rot="2564225" flipV="1">
            <a:off x="3998913" y="3576638"/>
            <a:ext cx="720725" cy="587375"/>
          </a:xfrm>
          <a:custGeom>
            <a:avLst/>
            <a:gdLst>
              <a:gd name="G0" fmla="+- 0 0 0"/>
              <a:gd name="G1" fmla="+- 21177 0 0"/>
              <a:gd name="G2" fmla="+- 21600 0 0"/>
              <a:gd name="T0" fmla="*/ 4253 w 21600"/>
              <a:gd name="T1" fmla="*/ 0 h 23540"/>
              <a:gd name="T2" fmla="*/ 21470 w 21600"/>
              <a:gd name="T3" fmla="*/ 23540 h 23540"/>
              <a:gd name="T4" fmla="*/ 0 w 21600"/>
              <a:gd name="T5" fmla="*/ 21177 h 23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40" fill="none" extrusionOk="0">
                <a:moveTo>
                  <a:pt x="4253" y="-1"/>
                </a:moveTo>
                <a:cubicBezTo>
                  <a:pt x="14341" y="2025"/>
                  <a:pt x="21600" y="10887"/>
                  <a:pt x="21600" y="21177"/>
                </a:cubicBezTo>
                <a:cubicBezTo>
                  <a:pt x="21600" y="21966"/>
                  <a:pt x="21556" y="22755"/>
                  <a:pt x="21470" y="23540"/>
                </a:cubicBezTo>
              </a:path>
              <a:path w="21600" h="23540" stroke="0" extrusionOk="0">
                <a:moveTo>
                  <a:pt x="4253" y="-1"/>
                </a:moveTo>
                <a:cubicBezTo>
                  <a:pt x="14341" y="2025"/>
                  <a:pt x="21600" y="10887"/>
                  <a:pt x="21600" y="21177"/>
                </a:cubicBezTo>
                <a:cubicBezTo>
                  <a:pt x="21600" y="21966"/>
                  <a:pt x="21556" y="22755"/>
                  <a:pt x="21470" y="23540"/>
                </a:cubicBezTo>
                <a:lnTo>
                  <a:pt x="0" y="211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708400" y="4005263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120</a:t>
            </a:r>
            <a:r>
              <a:rPr lang="en-US">
                <a:cs typeface="Times New Roman" pitchFamily="18" charset="0"/>
              </a:rPr>
              <a:t>°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427538" y="44370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8м</a:t>
            </a: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1331913" y="5949950"/>
            <a:ext cx="30956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900113" y="573405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5725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Девиз урока:</a:t>
            </a:r>
            <a:r>
              <a:rPr lang="ru-RU" sz="6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Искра знаний возгорается в том, кто достигнет понимания собственными силами.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№3</a:t>
            </a:r>
            <a:r>
              <a:rPr lang="en-US" dirty="0"/>
              <a:t> </a:t>
            </a:r>
            <a:r>
              <a:rPr lang="en-US" sz="3200" dirty="0"/>
              <a:t>(</a:t>
            </a:r>
            <a:r>
              <a:rPr lang="ru-RU" sz="3200" dirty="0"/>
              <a:t>решение)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6" y="1500186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Решение</a:t>
            </a:r>
            <a:r>
              <a:rPr lang="ru-RU" dirty="0" smtClean="0"/>
              <a:t>:</a:t>
            </a:r>
            <a:endParaRPr lang="ru-RU" dirty="0"/>
          </a:p>
          <a:p>
            <a:pPr>
              <a:buFontTx/>
              <a:buNone/>
            </a:pPr>
            <a:r>
              <a:rPr lang="ru-RU" sz="2800" dirty="0" smtClean="0">
                <a:cs typeface="Times New Roman" pitchFamily="18" charset="0"/>
              </a:rPr>
              <a:t>   </a:t>
            </a:r>
            <a:r>
              <a:rPr lang="en-US" sz="2800" dirty="0" smtClean="0">
                <a:cs typeface="Times New Roman" pitchFamily="18" charset="0"/>
              </a:rPr>
              <a:t>F</a:t>
            </a:r>
            <a:r>
              <a:rPr lang="ru-RU" sz="2800" dirty="0">
                <a:cs typeface="Times New Roman" pitchFamily="18" charset="0"/>
              </a:rPr>
              <a:t>АО= 180</a:t>
            </a:r>
            <a:r>
              <a:rPr lang="en-US" sz="2800" dirty="0">
                <a:cs typeface="Times New Roman" pitchFamily="18" charset="0"/>
              </a:rPr>
              <a:t>°</a:t>
            </a:r>
            <a:r>
              <a:rPr lang="ru-RU" sz="2800" dirty="0">
                <a:cs typeface="Times New Roman" pitchFamily="18" charset="0"/>
              </a:rPr>
              <a:t>-120</a:t>
            </a:r>
            <a:r>
              <a:rPr lang="en-US" sz="2800" dirty="0" smtClean="0">
                <a:cs typeface="Times New Roman" pitchFamily="18" charset="0"/>
              </a:rPr>
              <a:t>°</a:t>
            </a:r>
            <a:r>
              <a:rPr lang="ru-RU" sz="2800" dirty="0" smtClean="0">
                <a:cs typeface="Times New Roman" pitchFamily="18" charset="0"/>
              </a:rPr>
              <a:t>:2-90</a:t>
            </a:r>
            <a:r>
              <a:rPr lang="en-US" sz="2800" dirty="0" smtClean="0">
                <a:cs typeface="Times New Roman" pitchFamily="18" charset="0"/>
              </a:rPr>
              <a:t> °</a:t>
            </a:r>
            <a:r>
              <a:rPr lang="ru-RU" sz="2800" dirty="0" smtClean="0">
                <a:cs typeface="Times New Roman" pitchFamily="18" charset="0"/>
              </a:rPr>
              <a:t>=30</a:t>
            </a:r>
            <a:r>
              <a:rPr lang="en-US" sz="2800" dirty="0">
                <a:cs typeface="Times New Roman" pitchFamily="18" charset="0"/>
              </a:rPr>
              <a:t>°</a:t>
            </a:r>
            <a:endParaRPr lang="ru-RU" sz="28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800" dirty="0">
                <a:cs typeface="Times New Roman" pitchFamily="18" charset="0"/>
              </a:rPr>
              <a:t>   </a:t>
            </a:r>
            <a:r>
              <a:rPr lang="en-US" sz="2800" dirty="0" smtClean="0">
                <a:cs typeface="Times New Roman" pitchFamily="18" charset="0"/>
              </a:rPr>
              <a:t>FA=8</a:t>
            </a:r>
            <a:r>
              <a:rPr lang="ru-RU" sz="2800" dirty="0" smtClean="0">
                <a:cs typeface="Times New Roman" pitchFamily="18" charset="0"/>
              </a:rPr>
              <a:t>·2=16 </a:t>
            </a:r>
            <a:r>
              <a:rPr lang="ru-RU" sz="2400" dirty="0">
                <a:cs typeface="Times New Roman" pitchFamily="18" charset="0"/>
              </a:rPr>
              <a:t>(катет, лежащий против угла в 30</a:t>
            </a:r>
            <a:r>
              <a:rPr lang="en-US" sz="2400" dirty="0">
                <a:cs typeface="Times New Roman" pitchFamily="18" charset="0"/>
              </a:rPr>
              <a:t>°</a:t>
            </a:r>
            <a:r>
              <a:rPr lang="ru-RU" sz="2400" dirty="0">
                <a:cs typeface="Times New Roman" pitchFamily="18" charset="0"/>
              </a:rPr>
              <a:t>)</a:t>
            </a:r>
            <a:endParaRPr lang="en-US" sz="28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800" dirty="0">
                <a:cs typeface="Times New Roman" pitchFamily="18" charset="0"/>
              </a:rPr>
              <a:t>  АО= </a:t>
            </a:r>
            <a:r>
              <a:rPr lang="ru-RU" sz="2800" dirty="0" err="1">
                <a:cs typeface="Times New Roman" pitchFamily="18" charset="0"/>
              </a:rPr>
              <a:t>√</a:t>
            </a:r>
            <a:r>
              <a:rPr lang="ru-RU" sz="28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FA²-FO²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√</a:t>
            </a:r>
            <a:r>
              <a:rPr lang="ru-RU" sz="2400" dirty="0">
                <a:cs typeface="Times New Roman" pitchFamily="18" charset="0"/>
              </a:rPr>
              <a:t>16</a:t>
            </a:r>
            <a:r>
              <a:rPr lang="en-US" sz="2400" dirty="0">
                <a:cs typeface="Times New Roman" pitchFamily="18" charset="0"/>
              </a:rPr>
              <a:t>²-8²</a:t>
            </a:r>
            <a:r>
              <a:rPr lang="ru-RU" sz="2400" dirty="0">
                <a:cs typeface="Times New Roman" pitchFamily="18" charset="0"/>
              </a:rPr>
              <a:t> = 8√3 (по теореме Пифагора)</a:t>
            </a:r>
          </a:p>
          <a:p>
            <a:pPr>
              <a:buFontTx/>
              <a:buNone/>
            </a:pPr>
            <a:r>
              <a:rPr lang="ru-RU" sz="2400" dirty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</a:rPr>
              <a:t>S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l-GR" sz="2400" dirty="0">
                <a:cs typeface="Times New Roman" pitchFamily="18" charset="0"/>
              </a:rPr>
              <a:t>π</a:t>
            </a:r>
            <a:r>
              <a:rPr lang="ru-RU" sz="2400" dirty="0">
                <a:cs typeface="Times New Roman" pitchFamily="18" charset="0"/>
              </a:rPr>
              <a:t> (</a:t>
            </a:r>
            <a:r>
              <a:rPr lang="en-US" sz="2400" dirty="0">
                <a:cs typeface="Times New Roman" pitchFamily="18" charset="0"/>
              </a:rPr>
              <a:t>8√3)²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</a:t>
            </a:r>
            <a:r>
              <a:rPr lang="ru-RU" sz="2400" dirty="0">
                <a:cs typeface="Times New Roman" pitchFamily="18" charset="0"/>
              </a:rPr>
              <a:t>132</a:t>
            </a:r>
            <a:r>
              <a:rPr lang="el-GR" sz="2400" dirty="0">
                <a:cs typeface="Times New Roman" pitchFamily="18" charset="0"/>
              </a:rPr>
              <a:t>π</a:t>
            </a:r>
            <a:r>
              <a:rPr lang="ru-RU" sz="2400" dirty="0">
                <a:cs typeface="Times New Roman" pitchFamily="18" charset="0"/>
              </a:rPr>
              <a:t> ≈ 414,5 м</a:t>
            </a:r>
            <a:r>
              <a:rPr lang="en-US" sz="2400" dirty="0">
                <a:cs typeface="Times New Roman" pitchFamily="18" charset="0"/>
              </a:rPr>
              <a:t>²</a:t>
            </a:r>
            <a:endParaRPr lang="ru-RU" sz="24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>
                <a:cs typeface="Times New Roman" pitchFamily="18" charset="0"/>
              </a:rPr>
              <a:t>  Ответ: 414,5 м</a:t>
            </a:r>
            <a:r>
              <a:rPr lang="en-US" sz="2400" dirty="0">
                <a:cs typeface="Times New Roman" pitchFamily="18" charset="0"/>
              </a:rPr>
              <a:t>²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1428728" y="3214686"/>
            <a:ext cx="11430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2922582" y="3214686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4616449" y="354488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1643042" y="3714752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4286248" y="3214686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28596" y="2214554"/>
          <a:ext cx="228600" cy="228600"/>
        </p:xfrm>
        <a:graphic>
          <a:graphicData uri="http://schemas.openxmlformats.org/presentationml/2006/ole">
            <p:oleObj spid="_x0000_s25602" name="Формула" r:id="rId3" imgW="22860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/>
          </p:cNvGraphicFramePr>
          <p:nvPr/>
        </p:nvGraphicFramePr>
        <p:xfrm>
          <a:off x="1423986" y="1296986"/>
          <a:ext cx="6096000" cy="4064000"/>
        </p:xfrm>
        <a:graphic>
          <a:graphicData uri="http://schemas.openxmlformats.org/presentationml/2006/ole">
            <p:oleObj spid="_x0000_s25603" name="Формула" r:id="rId4" imgW="0" imgH="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58469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06" y="1071546"/>
            <a:ext cx="89297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потребуется краски, для того чтобы покрасить пожарное ведро, если на 100см² необходимо затратить 10г?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692444"/>
            <a:ext cx="885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квадратных метров брезента потребуется для сооружения палатки конической формы высотой 4 метра и диаметром основания  6 метров ?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229" y="3143248"/>
            <a:ext cx="4393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06" y="500042"/>
            <a:ext cx="4429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 №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057792" y="2071678"/>
          <a:ext cx="1943100" cy="469900"/>
        </p:xfrm>
        <a:graphic>
          <a:graphicData uri="http://schemas.openxmlformats.org/presentationml/2006/ole">
            <p:oleObj spid="_x0000_s29697" name="Формула" r:id="rId3" imgW="1942920" imgH="4698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72066" y="2928934"/>
          <a:ext cx="2590800" cy="482600"/>
        </p:xfrm>
        <a:graphic>
          <a:graphicData uri="http://schemas.openxmlformats.org/presentationml/2006/ole">
            <p:oleObj spid="_x0000_s29698" name="Формула" r:id="rId4" imgW="2590560" imgH="4824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072066" y="3786190"/>
          <a:ext cx="2159000" cy="444500"/>
        </p:xfrm>
        <a:graphic>
          <a:graphicData uri="http://schemas.openxmlformats.org/presentationml/2006/ole">
            <p:oleObj spid="_x0000_s29699" name="Формула" r:id="rId5" imgW="2158920" imgH="4442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092700" y="4643438"/>
          <a:ext cx="3200400" cy="1079500"/>
        </p:xfrm>
        <a:graphic>
          <a:graphicData uri="http://schemas.openxmlformats.org/presentationml/2006/ole">
            <p:oleObj spid="_x0000_s29700" name="Формула" r:id="rId6" imgW="3200400" imgH="10792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28794" y="1142984"/>
            <a:ext cx="61436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Дано: конус,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5см,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10см.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Найти: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4214818"/>
            <a:ext cx="25717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9" idx="2"/>
          </p:cNvCxnSpPr>
          <p:nvPr/>
        </p:nvCxnSpPr>
        <p:spPr>
          <a:xfrm rot="10800000" flipH="1">
            <a:off x="642910" y="1500174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6"/>
          </p:cNvCxnSpPr>
          <p:nvPr/>
        </p:nvCxnSpPr>
        <p:spPr>
          <a:xfrm flipH="1" flipV="1">
            <a:off x="1928794" y="1500174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85918" y="10001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116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44291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0166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2928926" y="15716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3571868" y="428604"/>
            <a:ext cx="1731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371982" y="3056986"/>
            <a:ext cx="311362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928794" y="4643446"/>
            <a:ext cx="12858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28794" y="32739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00298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42910" y="4214818"/>
            <a:ext cx="25717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5" idx="2"/>
          </p:cNvCxnSpPr>
          <p:nvPr/>
        </p:nvCxnSpPr>
        <p:spPr>
          <a:xfrm rot="10800000" flipH="1">
            <a:off x="642910" y="1500174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5" idx="6"/>
          </p:cNvCxnSpPr>
          <p:nvPr/>
        </p:nvCxnSpPr>
        <p:spPr>
          <a:xfrm flipH="1" flipV="1">
            <a:off x="1928794" y="1500174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5918" y="10001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4291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928926" y="15716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71982" y="3056986"/>
            <a:ext cx="311362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28794" y="4643446"/>
            <a:ext cx="12858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71736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428604"/>
            <a:ext cx="1731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14612" y="114298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конус,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C=8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l=2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Найти: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dirty="0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6005530" y="1857364"/>
          <a:ext cx="1066800" cy="889000"/>
        </p:xfrm>
        <a:graphic>
          <a:graphicData uri="http://schemas.openxmlformats.org/presentationml/2006/ole">
            <p:oleObj spid="_x0000_s30721" name="Формула" r:id="rId3" imgW="1066680" imgH="888840" progId="Equation.3">
              <p:embed/>
            </p:oleObj>
          </a:graphicData>
        </a:graphic>
      </p:graphicFrame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002362" y="2714625"/>
          <a:ext cx="2070100" cy="889000"/>
        </p:xfrm>
        <a:graphic>
          <a:graphicData uri="http://schemas.openxmlformats.org/presentationml/2006/ole">
            <p:oleObj spid="_x0000_s30722" name="Формула" r:id="rId4" imgW="2070000" imgH="8888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7235856" y="2071678"/>
          <a:ext cx="1765300" cy="444500"/>
        </p:xfrm>
        <a:graphic>
          <a:graphicData uri="http://schemas.openxmlformats.org/presentationml/2006/ole">
            <p:oleObj spid="_x0000_s30723" name="Формула" r:id="rId5" imgW="1765080" imgH="44424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959504" y="3571876"/>
          <a:ext cx="2755900" cy="889000"/>
        </p:xfrm>
        <a:graphic>
          <a:graphicData uri="http://schemas.openxmlformats.org/presentationml/2006/ole">
            <p:oleObj spid="_x0000_s30724" name="Формула" r:id="rId6" imgW="2755800" imgH="88884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Как изменится площадь боковой поверхности конуса, если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его образующую и радиус основания увеличить в 3 раза?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его образующую увеличить в 2 раза, а радиус основания уменьшить в 2 раза?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КОНУС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16113"/>
            <a:ext cx="4100512" cy="41910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ЭЛЕМЕНТЫ КОНУСА:</a:t>
            </a:r>
          </a:p>
          <a:p>
            <a:endParaRPr lang="ru-RU" dirty="0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4964113" cy="41910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Боковая поверхность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(коническая поверхность)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Образующие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Основание (круг)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Вершина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Ось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Высота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Радиус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300788" y="2205038"/>
            <a:ext cx="83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7424" name="Picture 16" descr="Cone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068638"/>
            <a:ext cx="2743200" cy="3246437"/>
          </a:xfrm>
          <a:prstGeom prst="rect">
            <a:avLst/>
          </a:prstGeom>
          <a:noFill/>
        </p:spPr>
      </p:pic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627313" y="3141663"/>
            <a:ext cx="865187" cy="3097212"/>
          </a:xfrm>
          <a:prstGeom prst="line">
            <a:avLst/>
          </a:prstGeom>
          <a:noFill/>
          <a:ln w="38100">
            <a:solidFill>
              <a:srgbClr val="FFFF2D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1258888" y="5445125"/>
            <a:ext cx="2736850" cy="8636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24314"/>
                  <a:invGamma/>
                  <a:alpha val="53000"/>
                </a:schemeClr>
              </a:gs>
              <a:gs pos="100000">
                <a:schemeClr val="hlink">
                  <a:alpha val="55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2555875" y="29972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627313" y="2492375"/>
            <a:ext cx="0" cy="43656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2555875" y="573405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2627313" y="3141663"/>
            <a:ext cx="0" cy="2663825"/>
          </a:xfrm>
          <a:prstGeom prst="line">
            <a:avLst/>
          </a:prstGeom>
          <a:noFill/>
          <a:ln w="38100">
            <a:solidFill>
              <a:srgbClr val="FFFF2D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627313" y="5805488"/>
            <a:ext cx="865187" cy="431800"/>
          </a:xfrm>
          <a:prstGeom prst="line">
            <a:avLst/>
          </a:prstGeom>
          <a:noFill/>
          <a:ln w="38100">
            <a:solidFill>
              <a:srgbClr val="FFFF2D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1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17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17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174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7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74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17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174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17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174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174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174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/>
      <p:bldP spid="17427" grpId="0" animBg="1"/>
      <p:bldP spid="17429" grpId="0" animBg="1"/>
      <p:bldP spid="17430" grpId="0" animBg="1"/>
      <p:bldP spid="17431" grpId="0" animBg="1"/>
      <p:bldP spid="174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57158" y="1428736"/>
          <a:ext cx="3357586" cy="4214842"/>
        </p:xfrm>
        <a:graphic>
          <a:graphicData uri="http://schemas.openxmlformats.org/presentationml/2006/ole">
            <p:oleObj spid="_x0000_s40961" name="Visio" r:id="rId3" imgW="1801080" imgH="2746800" progId="Visio.Drawing.11">
              <p:embed/>
            </p:oleObj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 rot="10800000" flipV="1">
            <a:off x="3929058" y="1214422"/>
            <a:ext cx="507209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конуса: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коническая поверхность,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– вершина конуса,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основание (круг)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 – ось,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 – высота,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РА, РВ, РС – образующие,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АО - радиус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488" y="214290"/>
            <a:ext cx="2581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КОНУС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2786050" cy="370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29058" y="200024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Сколько потребуется краски, для того чтобы покрасить пожарное ведро, если на 100см² необходимо затратить 10г?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205038"/>
            <a:ext cx="4748216" cy="3241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Сколько квадратных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метров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брезента потребуется для сооружения палатки конической формы?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928802"/>
            <a:ext cx="3571900" cy="32147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433968"/>
            <a:ext cx="5391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Развёртка конуса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Дуга 3"/>
          <p:cNvSpPr/>
          <p:nvPr/>
        </p:nvSpPr>
        <p:spPr>
          <a:xfrm rot="7565981">
            <a:off x="1822772" y="1968834"/>
            <a:ext cx="2286016" cy="221457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2292329" y="2350685"/>
            <a:ext cx="386564" cy="1655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2577719" y="2451859"/>
            <a:ext cx="1383916" cy="11815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9"/>
          <p:cNvSpPr txBox="1"/>
          <p:nvPr/>
        </p:nvSpPr>
        <p:spPr>
          <a:xfrm>
            <a:off x="2536017" y="192205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" name="TextBox 10"/>
          <p:cNvSpPr txBox="1"/>
          <p:nvPr/>
        </p:nvSpPr>
        <p:spPr>
          <a:xfrm>
            <a:off x="3893339" y="356513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" name="TextBox 11"/>
          <p:cNvSpPr txBox="1"/>
          <p:nvPr/>
        </p:nvSpPr>
        <p:spPr>
          <a:xfrm>
            <a:off x="1964513" y="399375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3250397" y="4429132"/>
            <a:ext cx="1000132" cy="85725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750463" y="4857760"/>
            <a:ext cx="71438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TextBox 15"/>
          <p:cNvSpPr txBox="1"/>
          <p:nvPr/>
        </p:nvSpPr>
        <p:spPr>
          <a:xfrm>
            <a:off x="3607587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500306"/>
            <a:ext cx="4457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боковая поверхность- круговой сектор 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4721629"/>
            <a:ext cx="2018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основание - круг</a:t>
            </a:r>
            <a:endParaRPr lang="ru-RU" sz="2000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643314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143512"/>
            <a:ext cx="1085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257552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767979" y="3286124"/>
            <a:ext cx="173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длина дуги АВ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8" grpId="0"/>
      <p:bldP spid="9" grpId="0"/>
      <p:bldP spid="11" grpId="0" animBg="1"/>
      <p:bldP spid="12" grpId="0" animBg="1"/>
      <p:bldP spid="13" grpId="0"/>
      <p:bldP spid="14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2693988" y="1785926"/>
          <a:ext cx="2982912" cy="1014412"/>
        </p:xfrm>
        <a:graphic>
          <a:graphicData uri="http://schemas.openxmlformats.org/presentationml/2006/ole">
            <p:oleObj spid="_x0000_s35841" name="Формула" r:id="rId3" imgW="952200" imgH="33012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771650" y="3343281"/>
          <a:ext cx="5300663" cy="1014413"/>
        </p:xfrm>
        <a:graphic>
          <a:graphicData uri="http://schemas.openxmlformats.org/presentationml/2006/ole">
            <p:oleObj spid="_x0000_s35844" name="Формула" r:id="rId4" imgW="1701720" imgH="33012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42938" y="4918092"/>
          <a:ext cx="7894637" cy="939800"/>
        </p:xfrm>
        <a:graphic>
          <a:graphicData uri="http://schemas.openxmlformats.org/presentationml/2006/ole">
            <p:oleObj spid="_x0000_s35843" name="Формула" r:id="rId5" imgW="2806560" imgH="330120" progId="Equation.3">
              <p:embed/>
            </p:oleObj>
          </a:graphicData>
        </a:graphic>
      </p:graphicFrame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357166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КОНУС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308850" y="49418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71472" y="3443294"/>
            <a:ext cx="25717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3" idx="2"/>
          </p:cNvCxnSpPr>
          <p:nvPr/>
        </p:nvCxnSpPr>
        <p:spPr>
          <a:xfrm rot="10800000" flipH="1">
            <a:off x="571472" y="728650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stCxn id="3" idx="6"/>
          </p:cNvCxnSpPr>
          <p:nvPr/>
        </p:nvCxnSpPr>
        <p:spPr>
          <a:xfrm flipH="1" flipV="1">
            <a:off x="1857356" y="728650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14480" y="2285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37290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6576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36576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857488" y="8000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300544" y="2285462"/>
            <a:ext cx="311362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57356" y="3871922"/>
            <a:ext cx="12858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643570" y="3429000"/>
            <a:ext cx="25717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3" idx="2"/>
          </p:cNvCxnSpPr>
          <p:nvPr/>
        </p:nvCxnSpPr>
        <p:spPr>
          <a:xfrm rot="10800000" flipH="1">
            <a:off x="5643570" y="714356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3" idx="6"/>
          </p:cNvCxnSpPr>
          <p:nvPr/>
        </p:nvCxnSpPr>
        <p:spPr>
          <a:xfrm flipH="1" flipV="1">
            <a:off x="6929454" y="714356"/>
            <a:ext cx="1285884" cy="3171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578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286776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80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500826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7929586" y="7857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372642" y="2271168"/>
            <a:ext cx="311362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929454" y="3857628"/>
            <a:ext cx="12858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5984" y="37740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428860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929454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572396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779448" y="4699000"/>
          <a:ext cx="1720850" cy="404813"/>
        </p:xfrm>
        <a:graphic>
          <a:graphicData uri="http://schemas.openxmlformats.org/presentationml/2006/ole">
            <p:oleObj spid="_x0000_s39939" name="Формула" r:id="rId3" imgW="2514600" imgH="583920" progId="Equation.3">
              <p:embed/>
            </p:oleObj>
          </a:graphicData>
        </a:graphic>
      </p:graphicFrame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785786" y="5214938"/>
          <a:ext cx="1465263" cy="404812"/>
        </p:xfrm>
        <a:graphic>
          <a:graphicData uri="http://schemas.openxmlformats.org/presentationml/2006/ole">
            <p:oleObj spid="_x0000_s39938" name="Формула" r:id="rId4" imgW="2133360" imgH="583920" progId="Equation.3">
              <p:embed/>
            </p:oleObj>
          </a:graphicData>
        </a:graphic>
      </p:graphicFrame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785786" y="5715000"/>
          <a:ext cx="1674812" cy="404813"/>
        </p:xfrm>
        <a:graphic>
          <a:graphicData uri="http://schemas.openxmlformats.org/presentationml/2006/ole">
            <p:oleObj spid="_x0000_s39937" name="Формула" r:id="rId5" imgW="2463480" imgH="583920" progId="Equation.3">
              <p:embed/>
            </p:oleObj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14282" y="226368"/>
            <a:ext cx="465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6232525" y="4714875"/>
          <a:ext cx="1685925" cy="404813"/>
        </p:xfrm>
        <a:graphic>
          <a:graphicData uri="http://schemas.openxmlformats.org/presentationml/2006/ole">
            <p:oleObj spid="_x0000_s39943" name="Формула" r:id="rId6" imgW="2463480" imgH="58392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6208733" y="5230813"/>
          <a:ext cx="1292225" cy="404812"/>
        </p:xfrm>
        <a:graphic>
          <a:graphicData uri="http://schemas.openxmlformats.org/presentationml/2006/ole">
            <p:oleObj spid="_x0000_s39944" name="Формула" r:id="rId7" imgW="1879560" imgH="58392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6216650" y="5730875"/>
          <a:ext cx="1684338" cy="404813"/>
        </p:xfrm>
        <a:graphic>
          <a:graphicData uri="http://schemas.openxmlformats.org/presentationml/2006/ole">
            <p:oleObj spid="_x0000_s39945" name="Формула" r:id="rId8" imgW="2476440" imgH="583920" progId="Equation.3">
              <p:embed/>
            </p:oleObj>
          </a:graphicData>
        </a:graphic>
      </p:graphicFrame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5357818" y="285728"/>
            <a:ext cx="465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39942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№1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3372" y="2143116"/>
            <a:ext cx="4535487" cy="36036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потребуется краски, для того чтобы покрасить пожарное ведро, если на 100см² необходимо затратить 10г? </a:t>
            </a:r>
          </a:p>
          <a:p>
            <a:pPr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/>
              <a:t>     </a:t>
            </a:r>
          </a:p>
          <a:p>
            <a:pPr>
              <a:buFontTx/>
              <a:buNone/>
            </a:pPr>
            <a:r>
              <a:rPr lang="ru-RU" dirty="0"/>
              <a:t>     </a:t>
            </a:r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>
            <a:off x="5076825" y="4941888"/>
            <a:ext cx="2736850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5076825" y="5084763"/>
            <a:ext cx="14398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H="1">
            <a:off x="6500826" y="5072074"/>
            <a:ext cx="12954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cxnSp>
        <p:nvCxnSpPr>
          <p:cNvPr id="107528" name="AutoShape 8"/>
          <p:cNvCxnSpPr>
            <a:cxnSpLocks noChangeShapeType="1"/>
          </p:cNvCxnSpPr>
          <p:nvPr/>
        </p:nvCxnSpPr>
        <p:spPr bwMode="auto">
          <a:xfrm rot="5400000" flipV="1">
            <a:off x="6438904" y="3705236"/>
            <a:ext cx="1587" cy="2735263"/>
          </a:xfrm>
          <a:prstGeom prst="curvedConnector3">
            <a:avLst>
              <a:gd name="adj1" fmla="val 95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2786050" cy="370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460</TotalTime>
  <Words>726</Words>
  <Application>Microsoft Office PowerPoint</Application>
  <PresentationFormat>Экран (4:3)</PresentationFormat>
  <Paragraphs>221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 Office</vt:lpstr>
      <vt:lpstr>Visio</vt:lpstr>
      <vt:lpstr>Формула</vt:lpstr>
      <vt:lpstr>Конус</vt:lpstr>
      <vt:lpstr>Слайд 2</vt:lpstr>
      <vt:lpstr>Слайд 3</vt:lpstr>
      <vt:lpstr>Задача №1</vt:lpstr>
      <vt:lpstr>Задача №2</vt:lpstr>
      <vt:lpstr>Слайд 6</vt:lpstr>
      <vt:lpstr>Слайд 7</vt:lpstr>
      <vt:lpstr>Слайд 8</vt:lpstr>
      <vt:lpstr>Задача №1</vt:lpstr>
      <vt:lpstr>Для решения задачи надо измерить:</vt:lpstr>
      <vt:lpstr>Задача №2</vt:lpstr>
      <vt:lpstr>Слайд 12</vt:lpstr>
      <vt:lpstr>Слайд 13</vt:lpstr>
      <vt:lpstr>Слайд 14</vt:lpstr>
      <vt:lpstr>Слайд 15</vt:lpstr>
      <vt:lpstr>Слайд 16</vt:lpstr>
      <vt:lpstr>Слайд 17</vt:lpstr>
      <vt:lpstr>Задача №3                            (резерв)</vt:lpstr>
      <vt:lpstr>Задача №3</vt:lpstr>
      <vt:lpstr>Задача №3 (решение)</vt:lpstr>
      <vt:lpstr>Слайд 21</vt:lpstr>
      <vt:lpstr>Слайд 22</vt:lpstr>
      <vt:lpstr>Слайд 23</vt:lpstr>
      <vt:lpstr>Слайд 24</vt:lpstr>
      <vt:lpstr>КОНУС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Конус</dc:title>
  <dc:creator>Anybis</dc:creator>
  <cp:lastModifiedBy>Anybis</cp:lastModifiedBy>
  <cp:revision>56</cp:revision>
  <dcterms:created xsi:type="dcterms:W3CDTF">2012-11-24T13:33:21Z</dcterms:created>
  <dcterms:modified xsi:type="dcterms:W3CDTF">2012-12-15T07:08:52Z</dcterms:modified>
</cp:coreProperties>
</file>