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82" r:id="rId4"/>
    <p:sldId id="272" r:id="rId5"/>
    <p:sldId id="260" r:id="rId6"/>
    <p:sldId id="275" r:id="rId7"/>
    <p:sldId id="276" r:id="rId8"/>
    <p:sldId id="277" r:id="rId9"/>
    <p:sldId id="263" r:id="rId10"/>
    <p:sldId id="262" r:id="rId11"/>
    <p:sldId id="259" r:id="rId12"/>
    <p:sldId id="266" r:id="rId13"/>
    <p:sldId id="283" r:id="rId14"/>
    <p:sldId id="284" r:id="rId15"/>
    <p:sldId id="280" r:id="rId16"/>
    <p:sldId id="281" r:id="rId17"/>
    <p:sldId id="270" r:id="rId18"/>
    <p:sldId id="267" r:id="rId19"/>
    <p:sldId id="268" r:id="rId20"/>
    <p:sldId id="269" r:id="rId21"/>
    <p:sldId id="279" r:id="rId22"/>
    <p:sldId id="271" r:id="rId23"/>
    <p:sldId id="273" r:id="rId24"/>
    <p:sldId id="278" r:id="rId25"/>
    <p:sldId id="265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333300"/>
    <a:srgbClr val="003300"/>
    <a:srgbClr val="660066"/>
    <a:srgbClr val="660033"/>
    <a:srgbClr val="800000"/>
    <a:srgbClr val="A50021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72" autoAdjust="0"/>
    <p:restoredTop sz="94660"/>
  </p:normalViewPr>
  <p:slideViewPr>
    <p:cSldViewPr>
      <p:cViewPr>
        <p:scale>
          <a:sx n="100" d="100"/>
          <a:sy n="100" d="100"/>
        </p:scale>
        <p:origin x="-1692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A602-2625-4047-B834-3ED7E9B5D8CC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5E00-A983-4733-859F-4E7BBD8163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A602-2625-4047-B834-3ED7E9B5D8CC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5E00-A983-4733-859F-4E7BBD8163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A602-2625-4047-B834-3ED7E9B5D8CC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5E00-A983-4733-859F-4E7BBD8163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3788" y="28416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248400"/>
            <a:ext cx="533400" cy="609600"/>
          </a:xfrm>
        </p:spPr>
        <p:txBody>
          <a:bodyPr/>
          <a:lstStyle>
            <a:lvl1pPr>
              <a:defRPr/>
            </a:lvl1pPr>
          </a:lstStyle>
          <a:p>
            <a:fld id="{7A454EC2-5103-43B2-8A04-480EF5DF05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3788" y="28416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248400"/>
            <a:ext cx="533400" cy="609600"/>
          </a:xfrm>
        </p:spPr>
        <p:txBody>
          <a:bodyPr/>
          <a:lstStyle>
            <a:lvl1pPr>
              <a:defRPr/>
            </a:lvl1pPr>
          </a:lstStyle>
          <a:p>
            <a:fld id="{05A4C87C-1569-46AA-A8D2-2B471E490D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A602-2625-4047-B834-3ED7E9B5D8CC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5E00-A983-4733-859F-4E7BBD8163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A602-2625-4047-B834-3ED7E9B5D8CC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5E00-A983-4733-859F-4E7BBD8163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A602-2625-4047-B834-3ED7E9B5D8CC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5E00-A983-4733-859F-4E7BBD8163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A602-2625-4047-B834-3ED7E9B5D8CC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5E00-A983-4733-859F-4E7BBD8163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A602-2625-4047-B834-3ED7E9B5D8CC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5E00-A983-4733-859F-4E7BBD8163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A602-2625-4047-B834-3ED7E9B5D8CC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5E00-A983-4733-859F-4E7BBD8163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A602-2625-4047-B834-3ED7E9B5D8CC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5E00-A983-4733-859F-4E7BBD8163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5A602-2625-4047-B834-3ED7E9B5D8CC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5E00-A983-4733-859F-4E7BBD8163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5A602-2625-4047-B834-3ED7E9B5D8CC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5E00-A983-4733-859F-4E7BBD8163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4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0"/>
            <a:ext cx="7772400" cy="3714775"/>
          </a:xfrm>
        </p:spPr>
        <p:txBody>
          <a:bodyPr>
            <a:noAutofit/>
          </a:bodyPr>
          <a:lstStyle/>
          <a:p>
            <a:r>
              <a:rPr lang="ru-RU" sz="15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Конус</a:t>
            </a:r>
            <a:endParaRPr lang="ru-RU" sz="15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Для решения задачи надо измерить: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064500" cy="4191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dirty="0">
                <a:cs typeface="Times New Roman" pitchFamily="18" charset="0"/>
              </a:rPr>
              <a:t>  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Длину окружности основания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ведра: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С=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54с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образующую: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ℓ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38с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Найти: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бок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Решение: </a:t>
            </a:r>
            <a:r>
              <a:rPr lang="en-US" sz="28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800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бок.</a:t>
            </a:r>
            <a:r>
              <a:rPr lang="ru-RU" sz="2800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8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800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Rℓ</a:t>
            </a:r>
            <a:endParaRPr lang="ru-RU" sz="2800" b="1" i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            С= 2</a:t>
            </a:r>
            <a:r>
              <a:rPr lang="el-GR" sz="2800" b="1" i="1" dirty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R=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С: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z="2800" b="1" i="1" dirty="0">
                <a:latin typeface="Times New Roman" pitchFamily="18" charset="0"/>
                <a:cs typeface="Times New Roman" pitchFamily="18" charset="0"/>
              </a:rPr>
              <a:t>π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800" b="1" i="1" dirty="0" err="1">
                <a:latin typeface="Times New Roman" pitchFamily="18" charset="0"/>
                <a:cs typeface="Times New Roman" pitchFamily="18" charset="0"/>
              </a:rPr>
              <a:t>бок.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8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i="1" dirty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Rℓ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800" b="1" i="1" dirty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Сℓ:2</a:t>
            </a:r>
            <a:r>
              <a:rPr lang="el-GR" sz="2800" b="1" i="1" dirty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=Сℓ:2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бок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=54·38:2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1026см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²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1026:100·10·2=205,2г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205,2г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400" dirty="0">
              <a:cs typeface="Times New Roman" pitchFamily="18" charset="0"/>
            </a:endParaRPr>
          </a:p>
        </p:txBody>
      </p:sp>
      <p:sp>
        <p:nvSpPr>
          <p:cNvPr id="104452" name="Oval 4"/>
          <p:cNvSpPr>
            <a:spLocks noChangeArrowheads="1"/>
          </p:cNvSpPr>
          <p:nvPr/>
        </p:nvSpPr>
        <p:spPr bwMode="auto">
          <a:xfrm>
            <a:off x="5219700" y="3284538"/>
            <a:ext cx="3457575" cy="431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453" name="Line 5"/>
          <p:cNvSpPr>
            <a:spLocks noChangeShapeType="1"/>
          </p:cNvSpPr>
          <p:nvPr/>
        </p:nvSpPr>
        <p:spPr bwMode="auto">
          <a:xfrm>
            <a:off x="5219700" y="3500438"/>
            <a:ext cx="1800225" cy="1223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04454" name="Line 6"/>
          <p:cNvSpPr>
            <a:spLocks noChangeShapeType="1"/>
          </p:cNvSpPr>
          <p:nvPr/>
        </p:nvSpPr>
        <p:spPr bwMode="auto">
          <a:xfrm flipH="1">
            <a:off x="7019925" y="3500438"/>
            <a:ext cx="1655763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04455" name="Text Box 7"/>
          <p:cNvSpPr txBox="1">
            <a:spLocks noChangeArrowheads="1"/>
          </p:cNvSpPr>
          <p:nvPr/>
        </p:nvSpPr>
        <p:spPr bwMode="auto">
          <a:xfrm>
            <a:off x="5867400" y="4076700"/>
            <a:ext cx="3444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cs typeface="Times New Roman" pitchFamily="18" charset="0"/>
              </a:rPr>
              <a:t>ℓ</a:t>
            </a:r>
          </a:p>
        </p:txBody>
      </p:sp>
      <p:sp>
        <p:nvSpPr>
          <p:cNvPr id="104456" name="Text Box 8"/>
          <p:cNvSpPr txBox="1">
            <a:spLocks noChangeArrowheads="1"/>
          </p:cNvSpPr>
          <p:nvPr/>
        </p:nvSpPr>
        <p:spPr bwMode="auto">
          <a:xfrm>
            <a:off x="7451725" y="2852738"/>
            <a:ext cx="327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/>
              <a:t>С</a:t>
            </a: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4533900" y="3384550"/>
          <a:ext cx="76200" cy="88900"/>
        </p:xfrm>
        <a:graphic>
          <a:graphicData uri="http://schemas.openxmlformats.org/presentationml/2006/ole">
            <p:oleObj spid="_x0000_s1026" name="Формула" r:id="rId3" imgW="75960" imgH="88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0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04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0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 animBg="1"/>
      <p:bldP spid="104453" grpId="0" animBg="1"/>
      <p:bldP spid="104454" grpId="0" animBg="1"/>
      <p:bldP spid="104455" grpId="0"/>
      <p:bldP spid="1044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36" name="Oval 20"/>
          <p:cNvSpPr>
            <a:spLocks noChangeArrowheads="1"/>
          </p:cNvSpPr>
          <p:nvPr/>
        </p:nvSpPr>
        <p:spPr bwMode="auto">
          <a:xfrm>
            <a:off x="4932363" y="5013325"/>
            <a:ext cx="3889375" cy="792163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6020" name="Rectangle 4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714348" y="284163"/>
            <a:ext cx="7772400" cy="1143000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Задача №2</a:t>
            </a:r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2205038"/>
            <a:ext cx="4927600" cy="3241675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dirty="0"/>
              <a:t>   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Сколько квадратных метров брезента потребуется для сооружения палатки конической формы высотой 4 метра и диаметром основания  6 метров ?</a:t>
            </a:r>
          </a:p>
        </p:txBody>
      </p:sp>
      <p:sp>
        <p:nvSpPr>
          <p:cNvPr id="86035" name="AutoShape 19"/>
          <p:cNvSpPr>
            <a:spLocks noChangeArrowheads="1"/>
          </p:cNvSpPr>
          <p:nvPr/>
        </p:nvSpPr>
        <p:spPr bwMode="auto">
          <a:xfrm>
            <a:off x="4932363" y="2133600"/>
            <a:ext cx="3889375" cy="3240088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  <a:alpha val="59000"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86037" name="Line 21"/>
          <p:cNvSpPr>
            <a:spLocks noChangeShapeType="1"/>
          </p:cNvSpPr>
          <p:nvPr/>
        </p:nvSpPr>
        <p:spPr bwMode="auto">
          <a:xfrm flipV="1">
            <a:off x="6877050" y="2133600"/>
            <a:ext cx="0" cy="3240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86038" name="Text Box 22"/>
          <p:cNvSpPr txBox="1">
            <a:spLocks noChangeArrowheads="1"/>
          </p:cNvSpPr>
          <p:nvPr/>
        </p:nvSpPr>
        <p:spPr bwMode="auto">
          <a:xfrm>
            <a:off x="6948488" y="3789363"/>
            <a:ext cx="5032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/>
              <a:t>4</a:t>
            </a:r>
          </a:p>
        </p:txBody>
      </p:sp>
      <p:sp>
        <p:nvSpPr>
          <p:cNvPr id="86041" name="Text Box 25"/>
          <p:cNvSpPr txBox="1">
            <a:spLocks noChangeArrowheads="1"/>
          </p:cNvSpPr>
          <p:nvPr/>
        </p:nvSpPr>
        <p:spPr bwMode="auto">
          <a:xfrm>
            <a:off x="7308850" y="4941888"/>
            <a:ext cx="487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6043" name="Text Box 27"/>
          <p:cNvSpPr txBox="1">
            <a:spLocks noChangeArrowheads="1"/>
          </p:cNvSpPr>
          <p:nvPr/>
        </p:nvSpPr>
        <p:spPr bwMode="auto">
          <a:xfrm>
            <a:off x="6659563" y="5300663"/>
            <a:ext cx="4524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Oval 2"/>
          <p:cNvSpPr>
            <a:spLocks noChangeArrowheads="1"/>
          </p:cNvSpPr>
          <p:nvPr/>
        </p:nvSpPr>
        <p:spPr bwMode="auto">
          <a:xfrm>
            <a:off x="428596" y="4500570"/>
            <a:ext cx="3889375" cy="576262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dirty="0"/>
              <a:t>      </a:t>
            </a:r>
          </a:p>
        </p:txBody>
      </p:sp>
      <p:sp>
        <p:nvSpPr>
          <p:cNvPr id="105484" name="Rectangle 12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2214554"/>
            <a:ext cx="4248150" cy="4191000"/>
          </a:xfrm>
        </p:spPr>
        <p:txBody>
          <a:bodyPr/>
          <a:lstStyle/>
          <a:p>
            <a:pPr>
              <a:buFontTx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Решение: </a:t>
            </a:r>
          </a:p>
          <a:p>
            <a:pPr>
              <a:buFontTx/>
              <a:buNone/>
            </a:pPr>
            <a:r>
              <a:rPr lang="en-US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800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бок.</a:t>
            </a:r>
            <a:r>
              <a:rPr lang="ru-RU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Rℓ</a:t>
            </a:r>
            <a:endParaRPr lang="en-US" b="1" i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R=D:2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= 6:2 = 3(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м)</a:t>
            </a:r>
          </a:p>
          <a:p>
            <a:pPr>
              <a:buFontTx/>
              <a:buNone/>
            </a:pP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ℓ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√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√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+ 3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= 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бок.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≈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3,14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800" b="1" i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≈ 45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(м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Tx/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Ответ: ≈ 46 м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²</a:t>
            </a:r>
          </a:p>
        </p:txBody>
      </p:sp>
      <p:sp>
        <p:nvSpPr>
          <p:cNvPr id="105477" name="AutoShape 5"/>
          <p:cNvSpPr>
            <a:spLocks noChangeArrowheads="1"/>
          </p:cNvSpPr>
          <p:nvPr/>
        </p:nvSpPr>
        <p:spPr bwMode="auto">
          <a:xfrm>
            <a:off x="428596" y="1571612"/>
            <a:ext cx="3889375" cy="3240088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  <a:alpha val="59000"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05478" name="Line 6"/>
          <p:cNvSpPr>
            <a:spLocks noChangeShapeType="1"/>
          </p:cNvSpPr>
          <p:nvPr/>
        </p:nvSpPr>
        <p:spPr bwMode="auto">
          <a:xfrm flipV="1">
            <a:off x="2357422" y="1571612"/>
            <a:ext cx="0" cy="3240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05479" name="Text Box 7"/>
          <p:cNvSpPr txBox="1">
            <a:spLocks noChangeArrowheads="1"/>
          </p:cNvSpPr>
          <p:nvPr/>
        </p:nvSpPr>
        <p:spPr bwMode="auto">
          <a:xfrm>
            <a:off x="2428860" y="3357562"/>
            <a:ext cx="5032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/>
              <a:t>4</a:t>
            </a:r>
          </a:p>
        </p:txBody>
      </p:sp>
      <p:sp>
        <p:nvSpPr>
          <p:cNvPr id="105480" name="Text Box 8"/>
          <p:cNvSpPr txBox="1">
            <a:spLocks noChangeArrowheads="1"/>
          </p:cNvSpPr>
          <p:nvPr/>
        </p:nvSpPr>
        <p:spPr bwMode="auto">
          <a:xfrm>
            <a:off x="7308850" y="4941888"/>
            <a:ext cx="487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5481" name="Text Box 9"/>
          <p:cNvSpPr txBox="1">
            <a:spLocks noChangeArrowheads="1"/>
          </p:cNvSpPr>
          <p:nvPr/>
        </p:nvSpPr>
        <p:spPr bwMode="auto">
          <a:xfrm>
            <a:off x="3071802" y="4214818"/>
            <a:ext cx="4175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/>
              <a:t>3</a:t>
            </a:r>
          </a:p>
        </p:txBody>
      </p:sp>
      <p:sp>
        <p:nvSpPr>
          <p:cNvPr id="105482" name="Text Box 10"/>
          <p:cNvSpPr txBox="1">
            <a:spLocks noChangeArrowheads="1"/>
          </p:cNvSpPr>
          <p:nvPr/>
        </p:nvSpPr>
        <p:spPr bwMode="auto">
          <a:xfrm>
            <a:off x="1357290" y="4214818"/>
            <a:ext cx="4524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dirty="0"/>
              <a:t>3</a:t>
            </a:r>
          </a:p>
        </p:txBody>
      </p:sp>
      <p:sp>
        <p:nvSpPr>
          <p:cNvPr id="105483" name="Rectangle 11"/>
          <p:cNvSpPr>
            <a:spLocks noChangeArrowheads="1"/>
          </p:cNvSpPr>
          <p:nvPr/>
        </p:nvSpPr>
        <p:spPr bwMode="auto">
          <a:xfrm>
            <a:off x="4500562" y="571480"/>
            <a:ext cx="4572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Дано: Н=4 м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=6 м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Найти: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487" name="Line 15"/>
          <p:cNvSpPr>
            <a:spLocks noChangeShapeType="1"/>
          </p:cNvSpPr>
          <p:nvPr/>
        </p:nvSpPr>
        <p:spPr bwMode="auto">
          <a:xfrm>
            <a:off x="7064399" y="385762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05488" name="Line 16"/>
          <p:cNvSpPr>
            <a:spLocks noChangeShapeType="1"/>
          </p:cNvSpPr>
          <p:nvPr/>
        </p:nvSpPr>
        <p:spPr bwMode="auto">
          <a:xfrm>
            <a:off x="5419740" y="3857628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05489" name="Text Box 17"/>
          <p:cNvSpPr txBox="1">
            <a:spLocks noChangeArrowheads="1"/>
          </p:cNvSpPr>
          <p:nvPr/>
        </p:nvSpPr>
        <p:spPr bwMode="auto">
          <a:xfrm>
            <a:off x="2214546" y="4857760"/>
            <a:ext cx="344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/>
              <a:t>6</a:t>
            </a:r>
          </a:p>
        </p:txBody>
      </p:sp>
      <p:sp>
        <p:nvSpPr>
          <p:cNvPr id="105490" name="Line 18"/>
          <p:cNvSpPr>
            <a:spLocks noChangeShapeType="1"/>
          </p:cNvSpPr>
          <p:nvPr/>
        </p:nvSpPr>
        <p:spPr bwMode="auto">
          <a:xfrm>
            <a:off x="4500562" y="2143116"/>
            <a:ext cx="4319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5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5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05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05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5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05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5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87" grpId="0" animBg="1"/>
      <p:bldP spid="10548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7308850" y="4941888"/>
            <a:ext cx="487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9638" name="Object 6"/>
          <p:cNvGraphicFramePr>
            <a:graphicFrameLocks noChangeAspect="1"/>
          </p:cNvGraphicFramePr>
          <p:nvPr/>
        </p:nvGraphicFramePr>
        <p:xfrm>
          <a:off x="5956300" y="1285860"/>
          <a:ext cx="736600" cy="287338"/>
        </p:xfrm>
        <a:graphic>
          <a:graphicData uri="http://schemas.openxmlformats.org/presentationml/2006/ole">
            <p:oleObj spid="_x0000_s69638" name="Формула" r:id="rId3" imgW="736560" imgH="444240" progId="Equation.3">
              <p:embed/>
            </p:oleObj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785918" y="2143116"/>
          <a:ext cx="5268595" cy="426720"/>
        </p:xfrm>
        <a:graphic>
          <a:graphicData uri="http://schemas.openxmlformats.org/drawingml/2006/table">
            <a:tbl>
              <a:tblPr/>
              <a:tblGrid>
                <a:gridCol w="1317625"/>
                <a:gridCol w="1316990"/>
                <a:gridCol w="1316990"/>
                <a:gridCol w="131699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Вариант 2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24π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785918" y="2857496"/>
          <a:ext cx="5268595" cy="426720"/>
        </p:xfrm>
        <a:graphic>
          <a:graphicData uri="http://schemas.openxmlformats.org/drawingml/2006/table">
            <a:tbl>
              <a:tblPr/>
              <a:tblGrid>
                <a:gridCol w="1317625"/>
                <a:gridCol w="1316990"/>
                <a:gridCol w="1316990"/>
                <a:gridCol w="1316990"/>
              </a:tblGrid>
              <a:tr h="214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Вариант 3</a:t>
                      </a:r>
                      <a:endParaRPr lang="ru-RU" sz="18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ru-RU" sz="2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2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96</a:t>
                      </a:r>
                      <a:r>
                        <a:rPr lang="ru-RU" sz="2800" b="1" dirty="0" err="1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π</a:t>
                      </a:r>
                      <a:endParaRPr lang="ru-RU" sz="2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785918" y="3357562"/>
          <a:ext cx="5268595" cy="426720"/>
        </p:xfrm>
        <a:graphic>
          <a:graphicData uri="http://schemas.openxmlformats.org/drawingml/2006/table">
            <a:tbl>
              <a:tblPr/>
              <a:tblGrid>
                <a:gridCol w="1317625"/>
                <a:gridCol w="1316990"/>
                <a:gridCol w="1316990"/>
                <a:gridCol w="131699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Вариант 4</a:t>
                      </a:r>
                      <a:endParaRPr lang="ru-RU" sz="18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ru-RU" sz="2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ru-RU" sz="2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48π</a:t>
                      </a:r>
                      <a:endParaRPr lang="ru-RU" sz="2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785918" y="4071942"/>
          <a:ext cx="5268595" cy="426720"/>
        </p:xfrm>
        <a:graphic>
          <a:graphicData uri="http://schemas.openxmlformats.org/drawingml/2006/table">
            <a:tbl>
              <a:tblPr/>
              <a:tblGrid>
                <a:gridCol w="1317625"/>
                <a:gridCol w="1316990"/>
                <a:gridCol w="1316990"/>
                <a:gridCol w="131699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</a:rPr>
                        <a:t>Вариант 6</a:t>
                      </a:r>
                      <a:endParaRPr lang="ru-RU" sz="1800" b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</a:rPr>
                        <a:t>84π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1785918" y="4572008"/>
          <a:ext cx="5268595" cy="426720"/>
        </p:xfrm>
        <a:graphic>
          <a:graphicData uri="http://schemas.openxmlformats.org/drawingml/2006/table">
            <a:tbl>
              <a:tblPr/>
              <a:tblGrid>
                <a:gridCol w="1317625"/>
                <a:gridCol w="1316990"/>
                <a:gridCol w="1316990"/>
                <a:gridCol w="131699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</a:rPr>
                        <a:t>Вариант 7</a:t>
                      </a:r>
                      <a:endParaRPr lang="ru-RU" sz="1800" b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</a:rPr>
                        <a:t>21π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785918" y="5357826"/>
          <a:ext cx="5268595" cy="426720"/>
        </p:xfrm>
        <a:graphic>
          <a:graphicData uri="http://schemas.openxmlformats.org/drawingml/2006/table">
            <a:tbl>
              <a:tblPr/>
              <a:tblGrid>
                <a:gridCol w="1317625"/>
                <a:gridCol w="1316990"/>
                <a:gridCol w="1316990"/>
                <a:gridCol w="1316990"/>
              </a:tblGrid>
              <a:tr h="2495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Вариант 5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3,5</a:t>
                      </a:r>
                      <a:endParaRPr lang="ru-RU" sz="2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2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42π</a:t>
                      </a:r>
                      <a:endParaRPr lang="ru-RU" sz="2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1785918" y="5929330"/>
          <a:ext cx="5268595" cy="426720"/>
        </p:xfrm>
        <a:graphic>
          <a:graphicData uri="http://schemas.openxmlformats.org/drawingml/2006/table">
            <a:tbl>
              <a:tblPr/>
              <a:tblGrid>
                <a:gridCol w="1317625"/>
                <a:gridCol w="1316990"/>
                <a:gridCol w="1316990"/>
                <a:gridCol w="131699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Вариант 8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ru-RU" sz="2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</a:rPr>
                        <a:t>16π</a:t>
                      </a:r>
                      <a:endParaRPr lang="ru-RU" sz="2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1142976" y="285728"/>
            <a:ext cx="73001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Результаты практической работы</a:t>
            </a:r>
            <a:endParaRPr lang="ru-RU" sz="3600" dirty="0">
              <a:solidFill>
                <a:srgbClr val="C00000"/>
              </a:solidFill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1785918" y="1285860"/>
          <a:ext cx="5268595" cy="304800"/>
        </p:xfrm>
        <a:graphic>
          <a:graphicData uri="http://schemas.openxmlformats.org/drawingml/2006/table">
            <a:tbl>
              <a:tblPr/>
              <a:tblGrid>
                <a:gridCol w="1317625"/>
                <a:gridCol w="1316990"/>
                <a:gridCol w="1316990"/>
                <a:gridCol w="1316990"/>
              </a:tblGrid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R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L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1785918" y="1643050"/>
          <a:ext cx="5268595" cy="426720"/>
        </p:xfrm>
        <a:graphic>
          <a:graphicData uri="http://schemas.openxmlformats.org/drawingml/2006/table">
            <a:tbl>
              <a:tblPr/>
              <a:tblGrid>
                <a:gridCol w="1317625"/>
                <a:gridCol w="1316990"/>
                <a:gridCol w="1316990"/>
                <a:gridCol w="131699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Вариант 1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48π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3" y="357166"/>
            <a:ext cx="4095778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3643314"/>
            <a:ext cx="385765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7308850" y="4941888"/>
            <a:ext cx="487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1000100" y="500042"/>
            <a:ext cx="74295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Ответы к самостоятельной работе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A5002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3" y="2071678"/>
          <a:ext cx="4500593" cy="968698"/>
        </p:xfrm>
        <a:graphic>
          <a:graphicData uri="http://schemas.openxmlformats.org/drawingml/2006/table">
            <a:tbl>
              <a:tblPr/>
              <a:tblGrid>
                <a:gridCol w="1712615"/>
                <a:gridCol w="796565"/>
                <a:gridCol w="796565"/>
                <a:gridCol w="597424"/>
                <a:gridCol w="597424"/>
              </a:tblGrid>
              <a:tr h="4843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№ задания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3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Ответы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57158" y="1403323"/>
            <a:ext cx="307183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Вариант 1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071934" y="4000504"/>
            <a:ext cx="27146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Вариант 2.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071934" y="4714884"/>
          <a:ext cx="4500593" cy="968698"/>
        </p:xfrm>
        <a:graphic>
          <a:graphicData uri="http://schemas.openxmlformats.org/drawingml/2006/table">
            <a:tbl>
              <a:tblPr/>
              <a:tblGrid>
                <a:gridCol w="1712615"/>
                <a:gridCol w="796565"/>
                <a:gridCol w="796565"/>
                <a:gridCol w="597424"/>
                <a:gridCol w="597424"/>
              </a:tblGrid>
              <a:tr h="4843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№ задания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3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Ответы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6" fill="hold">
                                          <p:stCondLst>
                                            <p:cond delay="46"/>
                                          </p:stCondLst>
                                        </p:cTn>
                                        <p:tgtEl>
                                          <p:spTgt spid="419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" decel="50000" autoRev="1" fill="hold">
                                          <p:stCondLst>
                                            <p:cond delay="46"/>
                                          </p:stCondLst>
                                        </p:cTn>
                                        <p:tgtEl>
                                          <p:spTgt spid="41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4" fill="hold">
                                          <p:stCondLst>
                                            <p:cond delay="86"/>
                                          </p:stCondLst>
                                        </p:cTn>
                                        <p:tgtEl>
                                          <p:spTgt spid="41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6" fill="hold">
                                          <p:stCondLst>
                                            <p:cond delay="46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" decel="50000" autoRev="1" fill="hold">
                                          <p:stCondLst>
                                            <p:cond delay="46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4" fill="hold">
                                          <p:stCondLst>
                                            <p:cond delay="86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6" fill="hold">
                                          <p:stCondLst>
                                            <p:cond delay="4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" decel="50000" autoRev="1" fill="hold">
                                          <p:stCondLst>
                                            <p:cond delay="4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4" fill="hold">
                                          <p:stCondLst>
                                            <p:cond delay="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5" grpId="0"/>
      <p:bldP spid="4198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7308850" y="4941888"/>
            <a:ext cx="487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2285984" y="142852"/>
            <a:ext cx="44144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на дом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3" name="Rectangle 1"/>
          <p:cNvSpPr>
            <a:spLocks noChangeArrowheads="1"/>
          </p:cNvSpPr>
          <p:nvPr/>
        </p:nvSpPr>
        <p:spPr bwMode="auto">
          <a:xfrm>
            <a:off x="142844" y="1928802"/>
            <a:ext cx="450059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Дано: конус,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5см,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10см.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Найдите: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радиус,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площадь боковой поверхности,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 площадь основания,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г) площадь полной поверхности.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4714876" y="1857364"/>
            <a:ext cx="414337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Длина окружности основания конуса равна 8см, образующая равна 2см.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Найдите: а) площадь боковой поверхности,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площадь основания,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 площадь полной поверхности.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5072098" y="1571612"/>
            <a:ext cx="12144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Задача 2.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357158" y="1668322"/>
            <a:ext cx="1428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Задача 1.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2000240"/>
            <a:ext cx="7704481" cy="1754326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</p:spPr>
        <p:txBody>
          <a:bodyPr wrap="none" lIns="91440" tIns="45720" rIns="91440" bIns="45720">
            <a:prstTxWarp prst="textChevronInverted">
              <a:avLst/>
            </a:prstTxWarp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Всем спасибо! </a:t>
            </a:r>
            <a:endParaRPr lang="en-US" sz="54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pPr algn="ctr">
              <a:buFont typeface="Wingdings" pitchFamily="2" charset="2"/>
              <a:buNone/>
            </a:pPr>
            <a:r>
              <a:rPr lang="ru-RU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Благодарю </a:t>
            </a:r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 урок!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 №3                            </a:t>
            </a:r>
            <a:r>
              <a:rPr lang="ru-RU" sz="2400" dirty="0"/>
              <a:t>(резерв)</a:t>
            </a:r>
          </a:p>
        </p:txBody>
      </p:sp>
      <p:pic>
        <p:nvPicPr>
          <p:cNvPr id="63492" name="Picture 4" descr="Cone_1"/>
          <p:cNvPicPr>
            <a:picLocks noGrp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58888" y="3573463"/>
            <a:ext cx="6481762" cy="2743200"/>
          </a:xfrm>
          <a:noFill/>
          <a:ln/>
        </p:spPr>
      </p:pic>
      <p:sp>
        <p:nvSpPr>
          <p:cNvPr id="63494" name="Line 6"/>
          <p:cNvSpPr>
            <a:spLocks noChangeShapeType="1"/>
          </p:cNvSpPr>
          <p:nvPr/>
        </p:nvSpPr>
        <p:spPr bwMode="auto">
          <a:xfrm>
            <a:off x="4427538" y="3644900"/>
            <a:ext cx="0" cy="2303463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4211638" y="3141663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cs typeface="Times New Roman" pitchFamily="18" charset="0"/>
              </a:rPr>
              <a:t>F</a:t>
            </a: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4427538" y="5734050"/>
            <a:ext cx="420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О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642910" y="1500174"/>
            <a:ext cx="770413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dirty="0"/>
              <a:t>Фонарь установлен на высоте 8 м. </a:t>
            </a:r>
          </a:p>
          <a:p>
            <a:r>
              <a:rPr lang="ru-RU" sz="2800" dirty="0"/>
              <a:t>Угол рассеивания фонаря 120</a:t>
            </a:r>
            <a:r>
              <a:rPr lang="en-US" sz="2800" dirty="0">
                <a:cs typeface="Times New Roman" pitchFamily="18" charset="0"/>
              </a:rPr>
              <a:t>°</a:t>
            </a:r>
            <a:r>
              <a:rPr lang="ru-RU" sz="2800" dirty="0">
                <a:cs typeface="Times New Roman" pitchFamily="18" charset="0"/>
              </a:rPr>
              <a:t>. </a:t>
            </a:r>
          </a:p>
          <a:p>
            <a:r>
              <a:rPr lang="ru-RU" sz="2800" dirty="0">
                <a:cs typeface="Times New Roman" pitchFamily="18" charset="0"/>
              </a:rPr>
              <a:t>Определите, какую поверхность освещает фонарь.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63499" name="Arc 11"/>
          <p:cNvSpPr>
            <a:spLocks/>
          </p:cNvSpPr>
          <p:nvPr/>
        </p:nvSpPr>
        <p:spPr bwMode="auto">
          <a:xfrm rot="2564225" flipV="1">
            <a:off x="3998913" y="3576638"/>
            <a:ext cx="720725" cy="587375"/>
          </a:xfrm>
          <a:custGeom>
            <a:avLst/>
            <a:gdLst>
              <a:gd name="G0" fmla="+- 0 0 0"/>
              <a:gd name="G1" fmla="+- 21177 0 0"/>
              <a:gd name="G2" fmla="+- 21600 0 0"/>
              <a:gd name="T0" fmla="*/ 4253 w 21600"/>
              <a:gd name="T1" fmla="*/ 0 h 23540"/>
              <a:gd name="T2" fmla="*/ 21470 w 21600"/>
              <a:gd name="T3" fmla="*/ 23540 h 23540"/>
              <a:gd name="T4" fmla="*/ 0 w 21600"/>
              <a:gd name="T5" fmla="*/ 21177 h 23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3540" fill="none" extrusionOk="0">
                <a:moveTo>
                  <a:pt x="4253" y="-1"/>
                </a:moveTo>
                <a:cubicBezTo>
                  <a:pt x="14341" y="2025"/>
                  <a:pt x="21600" y="10887"/>
                  <a:pt x="21600" y="21177"/>
                </a:cubicBezTo>
                <a:cubicBezTo>
                  <a:pt x="21600" y="21966"/>
                  <a:pt x="21556" y="22755"/>
                  <a:pt x="21470" y="23540"/>
                </a:cubicBezTo>
              </a:path>
              <a:path w="21600" h="23540" stroke="0" extrusionOk="0">
                <a:moveTo>
                  <a:pt x="4253" y="-1"/>
                </a:moveTo>
                <a:cubicBezTo>
                  <a:pt x="14341" y="2025"/>
                  <a:pt x="21600" y="10887"/>
                  <a:pt x="21600" y="21177"/>
                </a:cubicBezTo>
                <a:cubicBezTo>
                  <a:pt x="21600" y="21966"/>
                  <a:pt x="21556" y="22755"/>
                  <a:pt x="21470" y="23540"/>
                </a:cubicBezTo>
                <a:lnTo>
                  <a:pt x="0" y="2117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3708400" y="4005263"/>
            <a:ext cx="1460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120</a:t>
            </a:r>
            <a:r>
              <a:rPr lang="en-US">
                <a:cs typeface="Times New Roman" pitchFamily="18" charset="0"/>
              </a:rPr>
              <a:t>°</a:t>
            </a:r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4427538" y="4437063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8м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Задача №3</a:t>
            </a:r>
          </a:p>
        </p:txBody>
      </p:sp>
      <p:pic>
        <p:nvPicPr>
          <p:cNvPr id="64515" name="Picture 3" descr="Cone_1"/>
          <p:cNvPicPr>
            <a:picLocks noGrp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58888" y="3573463"/>
            <a:ext cx="6481762" cy="2743200"/>
          </a:xfrm>
          <a:noFill/>
          <a:ln/>
        </p:spPr>
      </p:pic>
      <p:sp>
        <p:nvSpPr>
          <p:cNvPr id="64516" name="Line 4"/>
          <p:cNvSpPr>
            <a:spLocks noChangeShapeType="1"/>
          </p:cNvSpPr>
          <p:nvPr/>
        </p:nvSpPr>
        <p:spPr bwMode="auto">
          <a:xfrm>
            <a:off x="4427538" y="3644900"/>
            <a:ext cx="0" cy="230346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4211638" y="3141663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cs typeface="Times New Roman" pitchFamily="18" charset="0"/>
              </a:rPr>
              <a:t>F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4427538" y="5734050"/>
            <a:ext cx="420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О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571472" y="1357298"/>
            <a:ext cx="770413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dirty="0">
                <a:cs typeface="Times New Roman" pitchFamily="18" charset="0"/>
              </a:rPr>
              <a:t>Поверхность, освещаемая фонарём, это площадь круга с радиусом </a:t>
            </a:r>
            <a:r>
              <a:rPr lang="en-US" sz="2800" dirty="0">
                <a:cs typeface="Times New Roman" pitchFamily="18" charset="0"/>
              </a:rPr>
              <a:t>R=</a:t>
            </a:r>
            <a:r>
              <a:rPr lang="ru-RU" sz="2800" dirty="0">
                <a:cs typeface="Times New Roman" pitchFamily="18" charset="0"/>
              </a:rPr>
              <a:t>ОА.</a:t>
            </a:r>
          </a:p>
          <a:p>
            <a:r>
              <a:rPr lang="en-US" sz="2800" dirty="0">
                <a:cs typeface="Times New Roman" pitchFamily="18" charset="0"/>
              </a:rPr>
              <a:t>S= </a:t>
            </a:r>
            <a:r>
              <a:rPr lang="el-GR" sz="2800" dirty="0">
                <a:cs typeface="Times New Roman" pitchFamily="18" charset="0"/>
              </a:rPr>
              <a:t>π</a:t>
            </a:r>
            <a:r>
              <a:rPr lang="en-US" sz="2800" dirty="0">
                <a:cs typeface="Times New Roman" pitchFamily="18" charset="0"/>
              </a:rPr>
              <a:t>R²</a:t>
            </a:r>
          </a:p>
          <a:p>
            <a:endParaRPr lang="en-US" dirty="0">
              <a:cs typeface="Times New Roman" pitchFamily="18" charset="0"/>
            </a:endParaRPr>
          </a:p>
          <a:p>
            <a:endParaRPr lang="en-US" dirty="0">
              <a:cs typeface="Times New Roman" pitchFamily="18" charset="0"/>
            </a:endParaRPr>
          </a:p>
        </p:txBody>
      </p:sp>
      <p:sp>
        <p:nvSpPr>
          <p:cNvPr id="64520" name="Arc 8"/>
          <p:cNvSpPr>
            <a:spLocks/>
          </p:cNvSpPr>
          <p:nvPr/>
        </p:nvSpPr>
        <p:spPr bwMode="auto">
          <a:xfrm rot="2564225" flipV="1">
            <a:off x="3998913" y="3576638"/>
            <a:ext cx="720725" cy="587375"/>
          </a:xfrm>
          <a:custGeom>
            <a:avLst/>
            <a:gdLst>
              <a:gd name="G0" fmla="+- 0 0 0"/>
              <a:gd name="G1" fmla="+- 21177 0 0"/>
              <a:gd name="G2" fmla="+- 21600 0 0"/>
              <a:gd name="T0" fmla="*/ 4253 w 21600"/>
              <a:gd name="T1" fmla="*/ 0 h 23540"/>
              <a:gd name="T2" fmla="*/ 21470 w 21600"/>
              <a:gd name="T3" fmla="*/ 23540 h 23540"/>
              <a:gd name="T4" fmla="*/ 0 w 21600"/>
              <a:gd name="T5" fmla="*/ 21177 h 23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3540" fill="none" extrusionOk="0">
                <a:moveTo>
                  <a:pt x="4253" y="-1"/>
                </a:moveTo>
                <a:cubicBezTo>
                  <a:pt x="14341" y="2025"/>
                  <a:pt x="21600" y="10887"/>
                  <a:pt x="21600" y="21177"/>
                </a:cubicBezTo>
                <a:cubicBezTo>
                  <a:pt x="21600" y="21966"/>
                  <a:pt x="21556" y="22755"/>
                  <a:pt x="21470" y="23540"/>
                </a:cubicBezTo>
              </a:path>
              <a:path w="21600" h="23540" stroke="0" extrusionOk="0">
                <a:moveTo>
                  <a:pt x="4253" y="-1"/>
                </a:moveTo>
                <a:cubicBezTo>
                  <a:pt x="14341" y="2025"/>
                  <a:pt x="21600" y="10887"/>
                  <a:pt x="21600" y="21177"/>
                </a:cubicBezTo>
                <a:cubicBezTo>
                  <a:pt x="21600" y="21966"/>
                  <a:pt x="21556" y="22755"/>
                  <a:pt x="21470" y="23540"/>
                </a:cubicBezTo>
                <a:lnTo>
                  <a:pt x="0" y="2117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3708400" y="4005263"/>
            <a:ext cx="1460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120</a:t>
            </a:r>
            <a:r>
              <a:rPr lang="en-US">
                <a:cs typeface="Times New Roman" pitchFamily="18" charset="0"/>
              </a:rPr>
              <a:t>°</a:t>
            </a: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4427538" y="4437063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8м</a:t>
            </a:r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 flipH="1">
            <a:off x="1331913" y="5949950"/>
            <a:ext cx="30956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64524" name="Text Box 12"/>
          <p:cNvSpPr txBox="1">
            <a:spLocks noChangeArrowheads="1"/>
          </p:cNvSpPr>
          <p:nvPr/>
        </p:nvSpPr>
        <p:spPr bwMode="auto">
          <a:xfrm>
            <a:off x="900113" y="5734050"/>
            <a:ext cx="471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/>
              <a:t>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285728"/>
            <a:ext cx="857256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Девиз урока:</a:t>
            </a:r>
            <a:r>
              <a:rPr lang="ru-RU" sz="6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66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Искра знаний возгорается в том, кто достигнет понимания собственными силами.</a:t>
            </a:r>
            <a:endParaRPr lang="ru-RU" sz="6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 №3</a:t>
            </a:r>
            <a:r>
              <a:rPr lang="en-US" dirty="0"/>
              <a:t> </a:t>
            </a:r>
            <a:r>
              <a:rPr lang="en-US" sz="3200" dirty="0"/>
              <a:t>(</a:t>
            </a:r>
            <a:r>
              <a:rPr lang="ru-RU" sz="3200" dirty="0"/>
              <a:t>решение)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6" y="1500186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ru-RU" dirty="0"/>
              <a:t>Решение</a:t>
            </a:r>
            <a:r>
              <a:rPr lang="ru-RU" dirty="0" smtClean="0"/>
              <a:t>:</a:t>
            </a:r>
            <a:endParaRPr lang="ru-RU" dirty="0"/>
          </a:p>
          <a:p>
            <a:pPr>
              <a:buFontTx/>
              <a:buNone/>
            </a:pPr>
            <a:r>
              <a:rPr lang="ru-RU" sz="2800" dirty="0" smtClean="0">
                <a:cs typeface="Times New Roman" pitchFamily="18" charset="0"/>
              </a:rPr>
              <a:t>   </a:t>
            </a:r>
            <a:r>
              <a:rPr lang="en-US" sz="2800" dirty="0" smtClean="0">
                <a:cs typeface="Times New Roman" pitchFamily="18" charset="0"/>
              </a:rPr>
              <a:t>F</a:t>
            </a:r>
            <a:r>
              <a:rPr lang="ru-RU" sz="2800" dirty="0">
                <a:cs typeface="Times New Roman" pitchFamily="18" charset="0"/>
              </a:rPr>
              <a:t>АО= 180</a:t>
            </a:r>
            <a:r>
              <a:rPr lang="en-US" sz="2800" dirty="0">
                <a:cs typeface="Times New Roman" pitchFamily="18" charset="0"/>
              </a:rPr>
              <a:t>°</a:t>
            </a:r>
            <a:r>
              <a:rPr lang="ru-RU" sz="2800" dirty="0">
                <a:cs typeface="Times New Roman" pitchFamily="18" charset="0"/>
              </a:rPr>
              <a:t>-120</a:t>
            </a:r>
            <a:r>
              <a:rPr lang="en-US" sz="2800" dirty="0" smtClean="0">
                <a:cs typeface="Times New Roman" pitchFamily="18" charset="0"/>
              </a:rPr>
              <a:t>°</a:t>
            </a:r>
            <a:r>
              <a:rPr lang="ru-RU" sz="2800" dirty="0" smtClean="0">
                <a:cs typeface="Times New Roman" pitchFamily="18" charset="0"/>
              </a:rPr>
              <a:t>:2-90</a:t>
            </a:r>
            <a:r>
              <a:rPr lang="en-US" sz="2800" dirty="0" smtClean="0">
                <a:cs typeface="Times New Roman" pitchFamily="18" charset="0"/>
              </a:rPr>
              <a:t> °</a:t>
            </a:r>
            <a:r>
              <a:rPr lang="ru-RU" sz="2800" dirty="0" smtClean="0">
                <a:cs typeface="Times New Roman" pitchFamily="18" charset="0"/>
              </a:rPr>
              <a:t>=30</a:t>
            </a:r>
            <a:r>
              <a:rPr lang="en-US" sz="2800" dirty="0">
                <a:cs typeface="Times New Roman" pitchFamily="18" charset="0"/>
              </a:rPr>
              <a:t>°</a:t>
            </a:r>
            <a:endParaRPr lang="ru-RU" sz="2800" dirty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u-RU" sz="2800" dirty="0">
                <a:cs typeface="Times New Roman" pitchFamily="18" charset="0"/>
              </a:rPr>
              <a:t>   </a:t>
            </a:r>
            <a:r>
              <a:rPr lang="en-US" sz="2800" dirty="0" smtClean="0">
                <a:cs typeface="Times New Roman" pitchFamily="18" charset="0"/>
              </a:rPr>
              <a:t>FA=8</a:t>
            </a:r>
            <a:r>
              <a:rPr lang="ru-RU" sz="2800" dirty="0" smtClean="0">
                <a:cs typeface="Times New Roman" pitchFamily="18" charset="0"/>
              </a:rPr>
              <a:t>·2=16 </a:t>
            </a:r>
            <a:r>
              <a:rPr lang="ru-RU" sz="2400" dirty="0">
                <a:cs typeface="Times New Roman" pitchFamily="18" charset="0"/>
              </a:rPr>
              <a:t>(катет, лежащий против угла в 30</a:t>
            </a:r>
            <a:r>
              <a:rPr lang="en-US" sz="2400" dirty="0">
                <a:cs typeface="Times New Roman" pitchFamily="18" charset="0"/>
              </a:rPr>
              <a:t>°</a:t>
            </a:r>
            <a:r>
              <a:rPr lang="ru-RU" sz="2400" dirty="0">
                <a:cs typeface="Times New Roman" pitchFamily="18" charset="0"/>
              </a:rPr>
              <a:t>)</a:t>
            </a:r>
            <a:endParaRPr lang="en-US" sz="2800" dirty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u-RU" sz="2800" dirty="0">
                <a:cs typeface="Times New Roman" pitchFamily="18" charset="0"/>
              </a:rPr>
              <a:t>  АО= </a:t>
            </a:r>
            <a:r>
              <a:rPr lang="ru-RU" sz="2800" dirty="0" err="1">
                <a:cs typeface="Times New Roman" pitchFamily="18" charset="0"/>
              </a:rPr>
              <a:t>√</a:t>
            </a:r>
            <a:r>
              <a:rPr lang="ru-RU" sz="2800" dirty="0"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FA²-FO²</a:t>
            </a:r>
            <a:r>
              <a:rPr lang="ru-RU" sz="2400" dirty="0"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=</a:t>
            </a:r>
            <a:r>
              <a:rPr lang="ru-RU" sz="2400" dirty="0"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√</a:t>
            </a:r>
            <a:r>
              <a:rPr lang="ru-RU" sz="2400" dirty="0">
                <a:cs typeface="Times New Roman" pitchFamily="18" charset="0"/>
              </a:rPr>
              <a:t>16</a:t>
            </a:r>
            <a:r>
              <a:rPr lang="en-US" sz="2400" dirty="0">
                <a:cs typeface="Times New Roman" pitchFamily="18" charset="0"/>
              </a:rPr>
              <a:t>²-8²</a:t>
            </a:r>
            <a:r>
              <a:rPr lang="ru-RU" sz="2400" dirty="0">
                <a:cs typeface="Times New Roman" pitchFamily="18" charset="0"/>
              </a:rPr>
              <a:t> = 8√3 (по теореме Пифагора)</a:t>
            </a:r>
          </a:p>
          <a:p>
            <a:pPr>
              <a:buFontTx/>
              <a:buNone/>
            </a:pPr>
            <a:r>
              <a:rPr lang="ru-RU" sz="2400" dirty="0">
                <a:cs typeface="Times New Roman" pitchFamily="18" charset="0"/>
              </a:rPr>
              <a:t>  </a:t>
            </a:r>
            <a:r>
              <a:rPr lang="en-US" sz="2400" dirty="0">
                <a:cs typeface="Times New Roman" pitchFamily="18" charset="0"/>
              </a:rPr>
              <a:t>S</a:t>
            </a:r>
            <a:r>
              <a:rPr lang="ru-RU" sz="2400" dirty="0"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=</a:t>
            </a:r>
            <a:r>
              <a:rPr lang="ru-RU" sz="2400" dirty="0">
                <a:cs typeface="Times New Roman" pitchFamily="18" charset="0"/>
              </a:rPr>
              <a:t> </a:t>
            </a:r>
            <a:r>
              <a:rPr lang="el-GR" sz="2400" dirty="0">
                <a:cs typeface="Times New Roman" pitchFamily="18" charset="0"/>
              </a:rPr>
              <a:t>π</a:t>
            </a:r>
            <a:r>
              <a:rPr lang="ru-RU" sz="2400" dirty="0">
                <a:cs typeface="Times New Roman" pitchFamily="18" charset="0"/>
              </a:rPr>
              <a:t> (</a:t>
            </a:r>
            <a:r>
              <a:rPr lang="en-US" sz="2400" dirty="0">
                <a:cs typeface="Times New Roman" pitchFamily="18" charset="0"/>
              </a:rPr>
              <a:t>8√3)²</a:t>
            </a:r>
            <a:r>
              <a:rPr lang="ru-RU" sz="2400" dirty="0"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=</a:t>
            </a:r>
            <a:r>
              <a:rPr lang="ru-RU" sz="2400" dirty="0">
                <a:cs typeface="Times New Roman" pitchFamily="18" charset="0"/>
              </a:rPr>
              <a:t>132</a:t>
            </a:r>
            <a:r>
              <a:rPr lang="el-GR" sz="2400" dirty="0">
                <a:cs typeface="Times New Roman" pitchFamily="18" charset="0"/>
              </a:rPr>
              <a:t>π</a:t>
            </a:r>
            <a:r>
              <a:rPr lang="ru-RU" sz="2400" dirty="0">
                <a:cs typeface="Times New Roman" pitchFamily="18" charset="0"/>
              </a:rPr>
              <a:t> ≈ 414,5 м</a:t>
            </a:r>
            <a:r>
              <a:rPr lang="en-US" sz="2400" dirty="0">
                <a:cs typeface="Times New Roman" pitchFamily="18" charset="0"/>
              </a:rPr>
              <a:t>²</a:t>
            </a:r>
            <a:endParaRPr lang="ru-RU" sz="2400" dirty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u-RU" sz="2400" dirty="0">
                <a:cs typeface="Times New Roman" pitchFamily="18" charset="0"/>
              </a:rPr>
              <a:t>  Ответ: 414,5 м</a:t>
            </a:r>
            <a:r>
              <a:rPr lang="en-US" sz="2400" dirty="0">
                <a:cs typeface="Times New Roman" pitchFamily="18" charset="0"/>
              </a:rPr>
              <a:t>²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1428728" y="3214686"/>
            <a:ext cx="114300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65542" name="Line 6"/>
          <p:cNvSpPr>
            <a:spLocks noChangeShapeType="1"/>
          </p:cNvSpPr>
          <p:nvPr/>
        </p:nvSpPr>
        <p:spPr bwMode="auto">
          <a:xfrm>
            <a:off x="2922582" y="3214686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65543" name="Line 7"/>
          <p:cNvSpPr>
            <a:spLocks noChangeShapeType="1"/>
          </p:cNvSpPr>
          <p:nvPr/>
        </p:nvSpPr>
        <p:spPr bwMode="auto">
          <a:xfrm>
            <a:off x="4616449" y="3544886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1643042" y="3714752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4286248" y="3214686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428596" y="2214554"/>
          <a:ext cx="228600" cy="228600"/>
        </p:xfrm>
        <a:graphic>
          <a:graphicData uri="http://schemas.openxmlformats.org/presentationml/2006/ole">
            <p:oleObj spid="_x0000_s25602" name="Формула" r:id="rId3" imgW="228600" imgH="22860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/>
          </p:cNvGraphicFramePr>
          <p:nvPr/>
        </p:nvGraphicFramePr>
        <p:xfrm>
          <a:off x="1423986" y="1296986"/>
          <a:ext cx="6096000" cy="4064000"/>
        </p:xfrm>
        <a:graphic>
          <a:graphicData uri="http://schemas.openxmlformats.org/presentationml/2006/ole">
            <p:oleObj spid="_x0000_s25603" name="Формула" r:id="rId4" imgW="0" imgH="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7308850" y="4584698"/>
            <a:ext cx="487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406" y="1071546"/>
            <a:ext cx="892975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Сколько потребуется краски, для того чтобы покрасить пожарное ведро, если на 100см² необходимо затратить 10г?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3692444"/>
            <a:ext cx="88583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Сколько квадратных метров брезента потребуется для сооружения палатки конической формы высотой 4 метра и диаметром основания  6 метров ?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8229" y="3143248"/>
            <a:ext cx="43937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Задача №2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406" y="500042"/>
            <a:ext cx="44292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Задача №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5057792" y="2071678"/>
          <a:ext cx="1943100" cy="469900"/>
        </p:xfrm>
        <a:graphic>
          <a:graphicData uri="http://schemas.openxmlformats.org/presentationml/2006/ole">
            <p:oleObj spid="_x0000_s29697" name="Формула" r:id="rId3" imgW="1942920" imgH="46980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5072066" y="2928934"/>
          <a:ext cx="2590800" cy="482600"/>
        </p:xfrm>
        <a:graphic>
          <a:graphicData uri="http://schemas.openxmlformats.org/presentationml/2006/ole">
            <p:oleObj spid="_x0000_s29698" name="Формула" r:id="rId4" imgW="2590560" imgH="48240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072066" y="3786190"/>
          <a:ext cx="2159000" cy="444500"/>
        </p:xfrm>
        <a:graphic>
          <a:graphicData uri="http://schemas.openxmlformats.org/presentationml/2006/ole">
            <p:oleObj spid="_x0000_s29699" name="Формула" r:id="rId5" imgW="2158920" imgH="444240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5092700" y="4643438"/>
          <a:ext cx="3200400" cy="1079500"/>
        </p:xfrm>
        <a:graphic>
          <a:graphicData uri="http://schemas.openxmlformats.org/presentationml/2006/ole">
            <p:oleObj spid="_x0000_s29700" name="Формула" r:id="rId6" imgW="3200400" imgH="1079280" progId="Equation.3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928794" y="1142984"/>
            <a:ext cx="61436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Дано: конус,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h=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5см,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l=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10см.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Найти: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42910" y="4214818"/>
            <a:ext cx="2571768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>
            <a:stCxn id="9" idx="2"/>
          </p:cNvCxnSpPr>
          <p:nvPr/>
        </p:nvCxnSpPr>
        <p:spPr>
          <a:xfrm rot="10800000" flipH="1">
            <a:off x="642910" y="1500174"/>
            <a:ext cx="1285884" cy="3171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9" idx="6"/>
          </p:cNvCxnSpPr>
          <p:nvPr/>
        </p:nvCxnSpPr>
        <p:spPr>
          <a:xfrm flipH="1" flipV="1">
            <a:off x="1928794" y="1500174"/>
            <a:ext cx="1285884" cy="3171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85918" y="100010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86116" y="450057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7158" y="442913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00166" y="442913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rot="5400000" flipH="1" flipV="1">
            <a:off x="2928926" y="15716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3571868" y="428604"/>
            <a:ext cx="17315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Вариант 1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 rot="5400000" flipH="1" flipV="1">
            <a:off x="371982" y="3056986"/>
            <a:ext cx="311362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1928794" y="4643446"/>
            <a:ext cx="128588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928794" y="32739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00298" y="285749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642910" y="4214818"/>
            <a:ext cx="2571768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5" idx="2"/>
          </p:cNvCxnSpPr>
          <p:nvPr/>
        </p:nvCxnSpPr>
        <p:spPr>
          <a:xfrm rot="10800000" flipH="1">
            <a:off x="642910" y="1500174"/>
            <a:ext cx="1285884" cy="3171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5" idx="6"/>
          </p:cNvCxnSpPr>
          <p:nvPr/>
        </p:nvCxnSpPr>
        <p:spPr>
          <a:xfrm flipH="1" flipV="1">
            <a:off x="1928794" y="1500174"/>
            <a:ext cx="1285884" cy="3171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85918" y="100010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86116" y="450057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442913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00166" y="442913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2928926" y="15716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371982" y="3056986"/>
            <a:ext cx="311362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928794" y="4643446"/>
            <a:ext cx="128588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571736" y="285749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571868" y="428604"/>
            <a:ext cx="17315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Вариант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714612" y="1142984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Дано: конус,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C=8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см,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l=2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см.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Найти: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в)</a:t>
            </a:r>
            <a:endParaRPr lang="ru-RU" sz="2800" dirty="0"/>
          </a:p>
        </p:txBody>
      </p:sp>
      <p:graphicFrame>
        <p:nvGraphicFramePr>
          <p:cNvPr id="30721" name="Object 1"/>
          <p:cNvGraphicFramePr>
            <a:graphicFrameLocks noChangeAspect="1"/>
          </p:cNvGraphicFramePr>
          <p:nvPr/>
        </p:nvGraphicFramePr>
        <p:xfrm>
          <a:off x="6005530" y="1857364"/>
          <a:ext cx="1066800" cy="889000"/>
        </p:xfrm>
        <a:graphic>
          <a:graphicData uri="http://schemas.openxmlformats.org/presentationml/2006/ole">
            <p:oleObj spid="_x0000_s30721" name="Формула" r:id="rId3" imgW="1066680" imgH="888840" progId="Equation.3">
              <p:embed/>
            </p:oleObj>
          </a:graphicData>
        </a:graphic>
      </p:graphicFrame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6002362" y="2714625"/>
          <a:ext cx="2070100" cy="889000"/>
        </p:xfrm>
        <a:graphic>
          <a:graphicData uri="http://schemas.openxmlformats.org/presentationml/2006/ole">
            <p:oleObj spid="_x0000_s30722" name="Формула" r:id="rId4" imgW="2070000" imgH="888840" progId="Equation.3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7235856" y="2071678"/>
          <a:ext cx="1765300" cy="444500"/>
        </p:xfrm>
        <a:graphic>
          <a:graphicData uri="http://schemas.openxmlformats.org/presentationml/2006/ole">
            <p:oleObj spid="_x0000_s30723" name="Формула" r:id="rId5" imgW="1765080" imgH="444240" progId="Equation.3">
              <p:embed/>
            </p:oleObj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5959504" y="3571876"/>
          <a:ext cx="2755900" cy="889000"/>
        </p:xfrm>
        <a:graphic>
          <a:graphicData uri="http://schemas.openxmlformats.org/presentationml/2006/ole">
            <p:oleObj spid="_x0000_s30724" name="Формула" r:id="rId6" imgW="2755800" imgH="888840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7308850" y="4941888"/>
            <a:ext cx="487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285728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Как изменится площадь боковой поверхности конуса, если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его образующую и радиус основания увеличить в 3 раза?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его образующую увеличить в 2 раза, а радиус основания уменьшить в 2 раза?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КОНУС</a:t>
            </a:r>
          </a:p>
        </p:txBody>
      </p:sp>
      <p:sp>
        <p:nvSpPr>
          <p:cNvPr id="17422" name="Rectangle 14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916113"/>
            <a:ext cx="4100512" cy="4191000"/>
          </a:xfrm>
        </p:spPr>
        <p:txBody>
          <a:bodyPr/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ЭЛЕМЕНТЫ КОНУСА:</a:t>
            </a:r>
          </a:p>
          <a:p>
            <a:endParaRPr lang="ru-RU" dirty="0"/>
          </a:p>
        </p:txBody>
      </p:sp>
      <p:sp>
        <p:nvSpPr>
          <p:cNvPr id="17423" name="Rectangle 1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05000"/>
            <a:ext cx="4964113" cy="4191000"/>
          </a:xfrm>
        </p:spPr>
        <p:txBody>
          <a:bodyPr/>
          <a:lstStyle/>
          <a:p>
            <a:pPr>
              <a:buFontTx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Боковая поверхность</a:t>
            </a:r>
          </a:p>
          <a:p>
            <a:pPr>
              <a:buFontTx/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(коническая поверхность)</a:t>
            </a:r>
          </a:p>
          <a:p>
            <a:pPr>
              <a:buFontTx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Образующие</a:t>
            </a:r>
          </a:p>
          <a:p>
            <a:pPr>
              <a:buFontTx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Основание (круг)</a:t>
            </a:r>
          </a:p>
          <a:p>
            <a:pPr>
              <a:buFontTx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Вершина</a:t>
            </a:r>
          </a:p>
          <a:p>
            <a:pPr>
              <a:buFontTx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Ось</a:t>
            </a:r>
          </a:p>
          <a:p>
            <a:pPr>
              <a:buFontTx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Высота</a:t>
            </a:r>
          </a:p>
          <a:p>
            <a:pPr>
              <a:buFontTx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Радиус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6300788" y="2205038"/>
            <a:ext cx="831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17424" name="Picture 16" descr="Cone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3068638"/>
            <a:ext cx="2743200" cy="3246437"/>
          </a:xfrm>
          <a:prstGeom prst="rect">
            <a:avLst/>
          </a:prstGeom>
          <a:noFill/>
        </p:spPr>
      </p:pic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2627313" y="3141663"/>
            <a:ext cx="865187" cy="3097212"/>
          </a:xfrm>
          <a:prstGeom prst="line">
            <a:avLst/>
          </a:prstGeom>
          <a:noFill/>
          <a:ln w="38100">
            <a:solidFill>
              <a:srgbClr val="FFFF2D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7426" name="Oval 18"/>
          <p:cNvSpPr>
            <a:spLocks noChangeArrowheads="1"/>
          </p:cNvSpPr>
          <p:nvPr/>
        </p:nvSpPr>
        <p:spPr bwMode="auto">
          <a:xfrm>
            <a:off x="1258888" y="5445125"/>
            <a:ext cx="2736850" cy="86360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24314"/>
                  <a:invGamma/>
                  <a:alpha val="53000"/>
                </a:schemeClr>
              </a:gs>
              <a:gs pos="100000">
                <a:schemeClr val="hlink">
                  <a:alpha val="55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27" name="Oval 19"/>
          <p:cNvSpPr>
            <a:spLocks noChangeArrowheads="1"/>
          </p:cNvSpPr>
          <p:nvPr/>
        </p:nvSpPr>
        <p:spPr bwMode="auto">
          <a:xfrm>
            <a:off x="2555875" y="2997200"/>
            <a:ext cx="142875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2627313" y="2492375"/>
            <a:ext cx="0" cy="4365625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7430" name="Oval 22"/>
          <p:cNvSpPr>
            <a:spLocks noChangeArrowheads="1"/>
          </p:cNvSpPr>
          <p:nvPr/>
        </p:nvSpPr>
        <p:spPr bwMode="auto">
          <a:xfrm>
            <a:off x="2555875" y="5734050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2627313" y="3141663"/>
            <a:ext cx="0" cy="2663825"/>
          </a:xfrm>
          <a:prstGeom prst="line">
            <a:avLst/>
          </a:prstGeom>
          <a:noFill/>
          <a:ln w="38100">
            <a:solidFill>
              <a:srgbClr val="FFFF2D"/>
            </a:solidFill>
            <a:prstDash val="lgDash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2627313" y="5805488"/>
            <a:ext cx="865187" cy="431800"/>
          </a:xfrm>
          <a:prstGeom prst="line">
            <a:avLst/>
          </a:prstGeom>
          <a:noFill/>
          <a:ln w="38100">
            <a:solidFill>
              <a:srgbClr val="FFFF2D"/>
            </a:solidFill>
            <a:prstDash val="lgDash"/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17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17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 tmFilter="0, 0; .2, .5; .8, .5; 1, 0"/>
                                        <p:tgtEl>
                                          <p:spTgt spid="17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500" autoRev="1" fill="hold"/>
                                        <p:tgtEl>
                                          <p:spTgt spid="17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 tmFilter="0, 0; .2, .5; .8, .5; 1, 0"/>
                                        <p:tgtEl>
                                          <p:spTgt spid="174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500" autoRev="1" fill="hold"/>
                                        <p:tgtEl>
                                          <p:spTgt spid="174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 tmFilter="0, 0; .2, .5; .8, .5; 1, 0"/>
                                        <p:tgtEl>
                                          <p:spTgt spid="174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500" autoRev="1" fill="hold"/>
                                        <p:tgtEl>
                                          <p:spTgt spid="174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10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 tmFilter="0, 0; .2, .5; .8, .5; 1, 0"/>
                                        <p:tgtEl>
                                          <p:spTgt spid="174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500" autoRev="1" fill="hold"/>
                                        <p:tgtEl>
                                          <p:spTgt spid="174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 tmFilter="0, 0; .2, .5; .8, .5; 1, 0"/>
                                        <p:tgtEl>
                                          <p:spTgt spid="174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500" autoRev="1" fill="hold"/>
                                        <p:tgtEl>
                                          <p:spTgt spid="174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 tmFilter="0, 0; .2, .5; .8, .5; 1, 0"/>
                                        <p:tgtEl>
                                          <p:spTgt spid="174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500" autoRev="1" fill="hold"/>
                                        <p:tgtEl>
                                          <p:spTgt spid="174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 tmFilter="0, 0; .2, .5; .8, .5; 1, 0"/>
                                        <p:tgtEl>
                                          <p:spTgt spid="174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500" autoRev="1" fill="hold"/>
                                        <p:tgtEl>
                                          <p:spTgt spid="174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5" grpId="0" animBg="1"/>
      <p:bldP spid="17427" grpId="0" animBg="1"/>
      <p:bldP spid="17429" grpId="0" animBg="1"/>
      <p:bldP spid="17430" grpId="0" animBg="1"/>
      <p:bldP spid="17431" grpId="0" animBg="1"/>
      <p:bldP spid="174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1" name="Object 1"/>
          <p:cNvGraphicFramePr>
            <a:graphicFrameLocks noChangeAspect="1"/>
          </p:cNvGraphicFramePr>
          <p:nvPr/>
        </p:nvGraphicFramePr>
        <p:xfrm>
          <a:off x="357158" y="1428736"/>
          <a:ext cx="3357586" cy="4214842"/>
        </p:xfrm>
        <a:graphic>
          <a:graphicData uri="http://schemas.openxmlformats.org/presentationml/2006/ole">
            <p:oleObj spid="_x0000_s40961" name="Visio" r:id="rId3" imgW="1801080" imgH="2746800" progId="Visio.Drawing.11">
              <p:embed/>
            </p:oleObj>
          </a:graphicData>
        </a:graphic>
      </p:graphicFrame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 rot="10800000" flipV="1">
            <a:off x="3929058" y="1214422"/>
            <a:ext cx="507209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33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Элементы конуса: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33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коническая поверхность,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 – вершина конуса,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основание (круг)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 – ось,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 – высота,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РА, РВ, РС – образующие,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АО - радиус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7488" y="214290"/>
            <a:ext cx="25815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КОНУС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  <p:bldP spid="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1429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00174"/>
            <a:ext cx="2786050" cy="370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929058" y="2000240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Сколько потребуется краски, для того чтобы покрасить пожарное ведро, если на 100см² необходимо затратить 10г?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2205038"/>
            <a:ext cx="4748216" cy="3241675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dirty="0"/>
              <a:t>    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Сколько квадратных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метров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брезента потребуется для сооружения палатки конической формы?</a:t>
            </a:r>
          </a:p>
        </p:txBody>
      </p:sp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7308850" y="4941888"/>
            <a:ext cx="487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1928802"/>
            <a:ext cx="3571900" cy="32147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7308850" y="4941888"/>
            <a:ext cx="487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000232" y="433968"/>
            <a:ext cx="53917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Развёртка конуса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Дуга 3"/>
          <p:cNvSpPr/>
          <p:nvPr/>
        </p:nvSpPr>
        <p:spPr>
          <a:xfrm rot="7565981">
            <a:off x="1822772" y="1968834"/>
            <a:ext cx="2286016" cy="2214578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0800000" flipH="1">
            <a:off x="2292329" y="2350685"/>
            <a:ext cx="386564" cy="16550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6200000" flipV="1">
            <a:off x="2577719" y="2451859"/>
            <a:ext cx="1383916" cy="118156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9"/>
          <p:cNvSpPr txBox="1"/>
          <p:nvPr/>
        </p:nvSpPr>
        <p:spPr>
          <a:xfrm>
            <a:off x="2536017" y="1922057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Р</a:t>
            </a:r>
            <a:endParaRPr lang="ru-RU" dirty="0"/>
          </a:p>
        </p:txBody>
      </p:sp>
      <p:sp>
        <p:nvSpPr>
          <p:cNvPr id="8" name="TextBox 10"/>
          <p:cNvSpPr txBox="1"/>
          <p:nvPr/>
        </p:nvSpPr>
        <p:spPr>
          <a:xfrm>
            <a:off x="3893339" y="3565131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9" name="TextBox 11"/>
          <p:cNvSpPr txBox="1"/>
          <p:nvPr/>
        </p:nvSpPr>
        <p:spPr>
          <a:xfrm>
            <a:off x="1964513" y="3993759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1" name="Блок-схема: узел 10"/>
          <p:cNvSpPr/>
          <p:nvPr/>
        </p:nvSpPr>
        <p:spPr>
          <a:xfrm>
            <a:off x="3250397" y="4429132"/>
            <a:ext cx="1000132" cy="857256"/>
          </a:xfrm>
          <a:prstGeom prst="flowChartConnector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3750463" y="4857760"/>
            <a:ext cx="71438" cy="45719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3" name="TextBox 15"/>
          <p:cNvSpPr txBox="1"/>
          <p:nvPr/>
        </p:nvSpPr>
        <p:spPr>
          <a:xfrm>
            <a:off x="3607587" y="457200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714744" y="2500306"/>
            <a:ext cx="4457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боковая поверхность- круговой сектор </a:t>
            </a:r>
            <a:endParaRPr lang="ru-RU" sz="2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714876" y="4721629"/>
            <a:ext cx="20181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основание - круг</a:t>
            </a:r>
            <a:endParaRPr lang="ru-RU" sz="2000" dirty="0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3643314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5143512"/>
            <a:ext cx="1085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3257552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4767979" y="3286124"/>
            <a:ext cx="1732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 длина дуги АВ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7" grpId="0"/>
      <p:bldP spid="8" grpId="0"/>
      <p:bldP spid="9" grpId="0"/>
      <p:bldP spid="11" grpId="0" animBg="1"/>
      <p:bldP spid="12" grpId="0" animBg="1"/>
      <p:bldP spid="13" grpId="0"/>
      <p:bldP spid="14" grpId="0"/>
      <p:bldP spid="15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7308850" y="4941888"/>
            <a:ext cx="487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41" name="Object 1"/>
          <p:cNvGraphicFramePr>
            <a:graphicFrameLocks noChangeAspect="1"/>
          </p:cNvGraphicFramePr>
          <p:nvPr/>
        </p:nvGraphicFramePr>
        <p:xfrm>
          <a:off x="2693988" y="1785926"/>
          <a:ext cx="2982912" cy="1014412"/>
        </p:xfrm>
        <a:graphic>
          <a:graphicData uri="http://schemas.openxmlformats.org/presentationml/2006/ole">
            <p:oleObj spid="_x0000_s35841" name="Формула" r:id="rId3" imgW="952200" imgH="330120" progId="Equation.3">
              <p:embed/>
            </p:oleObj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1771650" y="3343281"/>
          <a:ext cx="5300663" cy="1014413"/>
        </p:xfrm>
        <a:graphic>
          <a:graphicData uri="http://schemas.openxmlformats.org/presentationml/2006/ole">
            <p:oleObj spid="_x0000_s35844" name="Формула" r:id="rId4" imgW="1701720" imgH="330120" progId="Equation.3">
              <p:embed/>
            </p:oleObj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642938" y="4918092"/>
          <a:ext cx="7894637" cy="939800"/>
        </p:xfrm>
        <a:graphic>
          <a:graphicData uri="http://schemas.openxmlformats.org/presentationml/2006/ole">
            <p:oleObj spid="_x0000_s35843" name="Формула" r:id="rId5" imgW="2806560" imgH="330120" progId="Equation.3">
              <p:embed/>
            </p:oleObj>
          </a:graphicData>
        </a:graphic>
      </p:graphicFrame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214546" y="357166"/>
            <a:ext cx="39290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КОНУС</a:t>
            </a:r>
            <a:endParaRPr lang="ru-RU" sz="5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7308850" y="4941888"/>
            <a:ext cx="487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571472" y="3443294"/>
            <a:ext cx="2571768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>
            <a:stCxn id="3" idx="2"/>
          </p:cNvCxnSpPr>
          <p:nvPr/>
        </p:nvCxnSpPr>
        <p:spPr>
          <a:xfrm rot="10800000" flipH="1">
            <a:off x="571472" y="728650"/>
            <a:ext cx="1285884" cy="3171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>
            <a:stCxn id="3" idx="6"/>
          </p:cNvCxnSpPr>
          <p:nvPr/>
        </p:nvCxnSpPr>
        <p:spPr>
          <a:xfrm flipH="1" flipV="1">
            <a:off x="1857356" y="728650"/>
            <a:ext cx="1285884" cy="3171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14480" y="22858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14678" y="372904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14282" y="365760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428728" y="365760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2857488" y="80008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300544" y="2285462"/>
            <a:ext cx="311362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857356" y="3871922"/>
            <a:ext cx="128588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5643570" y="3429000"/>
            <a:ext cx="2571768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>
            <a:stCxn id="13" idx="2"/>
          </p:cNvCxnSpPr>
          <p:nvPr/>
        </p:nvCxnSpPr>
        <p:spPr>
          <a:xfrm rot="10800000" flipH="1">
            <a:off x="5643570" y="714356"/>
            <a:ext cx="1285884" cy="3171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13" idx="6"/>
          </p:cNvCxnSpPr>
          <p:nvPr/>
        </p:nvCxnSpPr>
        <p:spPr>
          <a:xfrm flipH="1" flipV="1">
            <a:off x="6929454" y="714356"/>
            <a:ext cx="1285884" cy="3171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86578" y="2142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8286776" y="371475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5286380" y="364331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6500826" y="364331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 flipH="1" flipV="1">
            <a:off x="7929586" y="7857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5372642" y="2271168"/>
            <a:ext cx="311362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929454" y="3857628"/>
            <a:ext cx="128588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85984" y="377404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2428860" y="207167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6929454" y="250030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7572396" y="207167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ru-RU" dirty="0"/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779448" y="4699000"/>
          <a:ext cx="1720850" cy="404813"/>
        </p:xfrm>
        <a:graphic>
          <a:graphicData uri="http://schemas.openxmlformats.org/presentationml/2006/ole">
            <p:oleObj spid="_x0000_s39939" name="Формула" r:id="rId3" imgW="2514600" imgH="583920" progId="Equation.3">
              <p:embed/>
            </p:oleObj>
          </a:graphicData>
        </a:graphic>
      </p:graphicFrame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785786" y="5214938"/>
          <a:ext cx="1465263" cy="404812"/>
        </p:xfrm>
        <a:graphic>
          <a:graphicData uri="http://schemas.openxmlformats.org/presentationml/2006/ole">
            <p:oleObj spid="_x0000_s39938" name="Формула" r:id="rId4" imgW="2133360" imgH="583920" progId="Equation.3">
              <p:embed/>
            </p:oleObj>
          </a:graphicData>
        </a:graphic>
      </p:graphicFrame>
      <p:graphicFrame>
        <p:nvGraphicFramePr>
          <p:cNvPr id="39937" name="Object 1"/>
          <p:cNvGraphicFramePr>
            <a:graphicFrameLocks noChangeAspect="1"/>
          </p:cNvGraphicFramePr>
          <p:nvPr/>
        </p:nvGraphicFramePr>
        <p:xfrm>
          <a:off x="785786" y="5715000"/>
          <a:ext cx="1674812" cy="404813"/>
        </p:xfrm>
        <a:graphic>
          <a:graphicData uri="http://schemas.openxmlformats.org/presentationml/2006/ole">
            <p:oleObj spid="_x0000_s39937" name="Формула" r:id="rId5" imgW="2463480" imgH="583920" progId="Equation.3">
              <p:embed/>
            </p:oleObj>
          </a:graphicData>
        </a:graphic>
      </p:graphicFrame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214282" y="226368"/>
            <a:ext cx="4651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9943" name="Object 7"/>
          <p:cNvGraphicFramePr>
            <a:graphicFrameLocks noChangeAspect="1"/>
          </p:cNvGraphicFramePr>
          <p:nvPr/>
        </p:nvGraphicFramePr>
        <p:xfrm>
          <a:off x="6232525" y="4714875"/>
          <a:ext cx="1685925" cy="404813"/>
        </p:xfrm>
        <a:graphic>
          <a:graphicData uri="http://schemas.openxmlformats.org/presentationml/2006/ole">
            <p:oleObj spid="_x0000_s39943" name="Формула" r:id="rId6" imgW="2463480" imgH="583920" progId="Equation.3">
              <p:embed/>
            </p:oleObj>
          </a:graphicData>
        </a:graphic>
      </p:graphicFrame>
      <p:graphicFrame>
        <p:nvGraphicFramePr>
          <p:cNvPr id="39944" name="Object 8"/>
          <p:cNvGraphicFramePr>
            <a:graphicFrameLocks noChangeAspect="1"/>
          </p:cNvGraphicFramePr>
          <p:nvPr/>
        </p:nvGraphicFramePr>
        <p:xfrm>
          <a:off x="6208733" y="5230813"/>
          <a:ext cx="1292225" cy="404812"/>
        </p:xfrm>
        <a:graphic>
          <a:graphicData uri="http://schemas.openxmlformats.org/presentationml/2006/ole">
            <p:oleObj spid="_x0000_s39944" name="Формула" r:id="rId7" imgW="1879560" imgH="583920" progId="Equation.3">
              <p:embed/>
            </p:oleObj>
          </a:graphicData>
        </a:graphic>
      </p:graphicFrame>
      <p:graphicFrame>
        <p:nvGraphicFramePr>
          <p:cNvPr id="39945" name="Object 9"/>
          <p:cNvGraphicFramePr>
            <a:graphicFrameLocks noChangeAspect="1"/>
          </p:cNvGraphicFramePr>
          <p:nvPr/>
        </p:nvGraphicFramePr>
        <p:xfrm>
          <a:off x="6216650" y="5730875"/>
          <a:ext cx="1684338" cy="404813"/>
        </p:xfrm>
        <a:graphic>
          <a:graphicData uri="http://schemas.openxmlformats.org/presentationml/2006/ole">
            <p:oleObj spid="_x0000_s39945" name="Формула" r:id="rId8" imgW="2476440" imgH="583920" progId="Equation.3">
              <p:embed/>
            </p:oleObj>
          </a:graphicData>
        </a:graphic>
      </p:graphicFrame>
      <p:sp>
        <p:nvSpPr>
          <p:cNvPr id="36" name="Rectangle 6"/>
          <p:cNvSpPr>
            <a:spLocks noChangeArrowheads="1"/>
          </p:cNvSpPr>
          <p:nvPr/>
        </p:nvSpPr>
        <p:spPr bwMode="auto">
          <a:xfrm>
            <a:off x="5357818" y="285728"/>
            <a:ext cx="4651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9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2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9" dur="2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4" dur="2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8" grpId="0"/>
      <p:bldP spid="9" grpId="0"/>
      <p:bldP spid="13" grpId="0" animBg="1"/>
      <p:bldP spid="16" grpId="0"/>
      <p:bldP spid="17" grpId="0"/>
      <p:bldP spid="18" grpId="0"/>
      <p:bldP spid="19" grpId="0"/>
      <p:bldP spid="23" grpId="0"/>
      <p:bldP spid="24" grpId="0"/>
      <p:bldP spid="25" grpId="0"/>
      <p:bldP spid="26" grpId="0"/>
      <p:bldP spid="39942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Задача №1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143372" y="2143116"/>
            <a:ext cx="4535487" cy="360362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800" dirty="0"/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Сколько потребуется краски, для того чтобы покрасить пожарное ведро, если на 100см² необходимо затратить 10г? </a:t>
            </a:r>
          </a:p>
          <a:p>
            <a:pPr>
              <a:buNone/>
            </a:pPr>
            <a:endParaRPr lang="ru-RU" dirty="0"/>
          </a:p>
          <a:p>
            <a:pPr>
              <a:buFontTx/>
              <a:buNone/>
            </a:pPr>
            <a:r>
              <a:rPr lang="ru-RU" dirty="0"/>
              <a:t>     </a:t>
            </a:r>
          </a:p>
          <a:p>
            <a:pPr>
              <a:buFontTx/>
              <a:buNone/>
            </a:pPr>
            <a:r>
              <a:rPr lang="ru-RU" dirty="0"/>
              <a:t>     </a:t>
            </a:r>
          </a:p>
        </p:txBody>
      </p:sp>
      <p:sp>
        <p:nvSpPr>
          <p:cNvPr id="107525" name="Oval 5"/>
          <p:cNvSpPr>
            <a:spLocks noChangeArrowheads="1"/>
          </p:cNvSpPr>
          <p:nvPr/>
        </p:nvSpPr>
        <p:spPr bwMode="auto">
          <a:xfrm>
            <a:off x="5076825" y="4941888"/>
            <a:ext cx="2736850" cy="288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7526" name="Line 6"/>
          <p:cNvSpPr>
            <a:spLocks noChangeShapeType="1"/>
          </p:cNvSpPr>
          <p:nvPr/>
        </p:nvSpPr>
        <p:spPr bwMode="auto">
          <a:xfrm>
            <a:off x="5076825" y="5084763"/>
            <a:ext cx="1439863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07527" name="Line 7"/>
          <p:cNvSpPr>
            <a:spLocks noChangeShapeType="1"/>
          </p:cNvSpPr>
          <p:nvPr/>
        </p:nvSpPr>
        <p:spPr bwMode="auto">
          <a:xfrm flipH="1">
            <a:off x="6500826" y="5072074"/>
            <a:ext cx="129540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cxnSp>
        <p:nvCxnSpPr>
          <p:cNvPr id="107528" name="AutoShape 8"/>
          <p:cNvCxnSpPr>
            <a:cxnSpLocks noChangeShapeType="1"/>
          </p:cNvCxnSpPr>
          <p:nvPr/>
        </p:nvCxnSpPr>
        <p:spPr bwMode="auto">
          <a:xfrm rot="5400000" flipV="1">
            <a:off x="6438904" y="3705236"/>
            <a:ext cx="1587" cy="2735263"/>
          </a:xfrm>
          <a:prstGeom prst="curvedConnector3">
            <a:avLst>
              <a:gd name="adj1" fmla="val 950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00174"/>
            <a:ext cx="2786050" cy="370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460</TotalTime>
  <Words>726</Words>
  <Application>Microsoft Office PowerPoint</Application>
  <PresentationFormat>Экран (4:3)</PresentationFormat>
  <Paragraphs>221</Paragraphs>
  <Slides>25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Тема Office</vt:lpstr>
      <vt:lpstr>Visio</vt:lpstr>
      <vt:lpstr>Формула</vt:lpstr>
      <vt:lpstr>Конус</vt:lpstr>
      <vt:lpstr>Слайд 2</vt:lpstr>
      <vt:lpstr>Слайд 3</vt:lpstr>
      <vt:lpstr>Задача №1</vt:lpstr>
      <vt:lpstr>Задача №2</vt:lpstr>
      <vt:lpstr>Слайд 6</vt:lpstr>
      <vt:lpstr>Слайд 7</vt:lpstr>
      <vt:lpstr>Слайд 8</vt:lpstr>
      <vt:lpstr>Задача №1</vt:lpstr>
      <vt:lpstr>Для решения задачи надо измерить:</vt:lpstr>
      <vt:lpstr>Задача №2</vt:lpstr>
      <vt:lpstr>Слайд 12</vt:lpstr>
      <vt:lpstr>Слайд 13</vt:lpstr>
      <vt:lpstr>Слайд 14</vt:lpstr>
      <vt:lpstr>Слайд 15</vt:lpstr>
      <vt:lpstr>Слайд 16</vt:lpstr>
      <vt:lpstr>Слайд 17</vt:lpstr>
      <vt:lpstr>Задача №3                            (резерв)</vt:lpstr>
      <vt:lpstr>Задача №3</vt:lpstr>
      <vt:lpstr>Задача №3 (решение)</vt:lpstr>
      <vt:lpstr>Слайд 21</vt:lpstr>
      <vt:lpstr>Слайд 22</vt:lpstr>
      <vt:lpstr>Слайд 23</vt:lpstr>
      <vt:lpstr>Слайд 24</vt:lpstr>
      <vt:lpstr>КОНУС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Конус</dc:title>
  <dc:creator>Anybis</dc:creator>
  <cp:lastModifiedBy>Anybis</cp:lastModifiedBy>
  <cp:revision>56</cp:revision>
  <dcterms:created xsi:type="dcterms:W3CDTF">2012-11-24T13:33:21Z</dcterms:created>
  <dcterms:modified xsi:type="dcterms:W3CDTF">2012-12-15T07:08:52Z</dcterms:modified>
</cp:coreProperties>
</file>