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69" r:id="rId6"/>
    <p:sldId id="259" r:id="rId7"/>
    <p:sldId id="260" r:id="rId8"/>
    <p:sldId id="261" r:id="rId9"/>
    <p:sldId id="262" r:id="rId10"/>
    <p:sldId id="263" r:id="rId11"/>
    <p:sldId id="277" r:id="rId12"/>
    <p:sldId id="264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4DB93-D821-487F-ADED-2AC57B38A98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2E5AB-E11D-405A-9829-3B91A54E70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6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E5AB-E11D-405A-9829-3B91A54E709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45318-56E7-4E15-A03E-99009E55C95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9DA35-E0FB-4390-BEAD-B11882A8A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45318-56E7-4E15-A03E-99009E55C95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9DA35-E0FB-4390-BEAD-B11882A8A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45318-56E7-4E15-A03E-99009E55C95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9DA35-E0FB-4390-BEAD-B11882A8A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4FE717-40A7-47D7-87F8-DB732314C8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45318-56E7-4E15-A03E-99009E55C95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9DA35-E0FB-4390-BEAD-B11882A8A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45318-56E7-4E15-A03E-99009E55C95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9DA35-E0FB-4390-BEAD-B11882A8A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45318-56E7-4E15-A03E-99009E55C95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9DA35-E0FB-4390-BEAD-B11882A8A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45318-56E7-4E15-A03E-99009E55C95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9DA35-E0FB-4390-BEAD-B11882A8A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45318-56E7-4E15-A03E-99009E55C95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9DA35-E0FB-4390-BEAD-B11882A8A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45318-56E7-4E15-A03E-99009E55C95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9DA35-E0FB-4390-BEAD-B11882A8A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45318-56E7-4E15-A03E-99009E55C95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9DA35-E0FB-4390-BEAD-B11882A8A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C45318-56E7-4E15-A03E-99009E55C95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9DA35-E0FB-4390-BEAD-B11882A8A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C45318-56E7-4E15-A03E-99009E55C95E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59DA35-E0FB-4390-BEAD-B11882A8A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6929486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Прямая и обратная теоремы </a:t>
            </a:r>
            <a:br>
              <a:rPr lang="ru-RU" dirty="0" smtClean="0"/>
            </a:br>
            <a:r>
              <a:rPr lang="ru-RU" dirty="0" smtClean="0"/>
              <a:t>в свойствах и признаках параллелограмма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71942"/>
            <a:ext cx="7334301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Геометрия </a:t>
            </a:r>
          </a:p>
          <a:p>
            <a:pPr algn="r"/>
            <a:r>
              <a:rPr lang="ru-RU" dirty="0" smtClean="0"/>
              <a:t>8-А класс</a:t>
            </a:r>
          </a:p>
          <a:p>
            <a:pPr algn="r"/>
            <a:r>
              <a:rPr lang="ru-RU" dirty="0" smtClean="0"/>
              <a:t>2011</a:t>
            </a:r>
          </a:p>
          <a:p>
            <a:pPr algn="r"/>
            <a:r>
              <a:rPr lang="ru-RU" dirty="0" smtClean="0"/>
              <a:t>Учитель </a:t>
            </a:r>
          </a:p>
          <a:p>
            <a:pPr algn="r"/>
            <a:r>
              <a:rPr lang="ru-RU" dirty="0" smtClean="0"/>
              <a:t>Авдюкова Л.А.</a:t>
            </a:r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 rot="19029807">
            <a:off x="298658" y="3311435"/>
            <a:ext cx="3049015" cy="1142845"/>
          </a:xfrm>
          <a:prstGeom prst="parallelogram">
            <a:avLst>
              <a:gd name="adj" fmla="val 62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 rot="3640005">
            <a:off x="2644706" y="4522428"/>
            <a:ext cx="2239479" cy="1500890"/>
          </a:xfrm>
          <a:prstGeom prst="parallelogram">
            <a:avLst>
              <a:gd name="adj" fmla="val 319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 rot="3076542">
            <a:off x="5017224" y="1791886"/>
            <a:ext cx="1778136" cy="2910423"/>
          </a:xfrm>
          <a:prstGeom prst="diamon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7143736" y="0"/>
            <a:ext cx="2000264" cy="2214554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85786" y="3714752"/>
            <a:ext cx="2071702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92877" y="3107529"/>
            <a:ext cx="2857520" cy="150019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43174" y="4714884"/>
            <a:ext cx="2286016" cy="1143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2821769" y="4964917"/>
            <a:ext cx="1857388" cy="64294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57488" cy="29289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Свойство диагоналей ромба</a:t>
            </a:r>
            <a:endParaRPr lang="ru-RU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971" y="-18239030"/>
            <a:ext cx="5300541" cy="73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59293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257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Свойство  углов ромба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41640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10" y="928670"/>
            <a:ext cx="39290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43182"/>
            <a:ext cx="464347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714620"/>
            <a:ext cx="428624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14678" y="285728"/>
            <a:ext cx="3851275" cy="654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Прямоугольник </a:t>
            </a:r>
            <a:endParaRPr lang="ru-RU" dirty="0"/>
          </a:p>
        </p:txBody>
      </p:sp>
      <p:pic>
        <p:nvPicPr>
          <p:cNvPr id="41985" name="Picture 1" descr="F:\2011-09-29-30\2011-09-30\Изображение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857232"/>
            <a:ext cx="4354532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/>
              <a:t>Решение задач на готовых чертежах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7750" cy="4114800"/>
          </a:xfrm>
        </p:spPr>
        <p:txBody>
          <a:bodyPr/>
          <a:lstStyle/>
          <a:p>
            <a:r>
              <a:rPr lang="ru-RU" sz="2100" dirty="0"/>
              <a:t>Дано:</a:t>
            </a:r>
          </a:p>
          <a:p>
            <a:r>
              <a:rPr lang="ru-RU" sz="2100" dirty="0"/>
              <a:t>АВС</a:t>
            </a:r>
            <a:r>
              <a:rPr lang="en-US" sz="2100" dirty="0"/>
              <a:t>D </a:t>
            </a:r>
            <a:r>
              <a:rPr lang="ru-RU" sz="2100" dirty="0"/>
              <a:t>– ромб. </a:t>
            </a:r>
          </a:p>
          <a:p>
            <a:r>
              <a:rPr lang="ru-RU" sz="2100" dirty="0"/>
              <a:t>Найти: </a:t>
            </a:r>
            <a:r>
              <a:rPr lang="en-US" sz="2100" dirty="0"/>
              <a:t>MD </a:t>
            </a:r>
            <a:r>
              <a:rPr lang="ru-RU" sz="2100" dirty="0"/>
              <a:t>+ </a:t>
            </a:r>
            <a:r>
              <a:rPr lang="en-US" sz="2100" dirty="0"/>
              <a:t>DN</a:t>
            </a:r>
            <a:r>
              <a:rPr lang="ru-RU" sz="2100" dirty="0"/>
              <a:t>. 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 rot="-1742270">
            <a:off x="3352800" y="2971800"/>
            <a:ext cx="4648200" cy="2438400"/>
          </a:xfrm>
          <a:prstGeom prst="diamond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5105400" y="31242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 rot="7436554" flipV="1">
            <a:off x="6638132" y="4348956"/>
            <a:ext cx="152400" cy="147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5105400" y="3124200"/>
            <a:ext cx="1752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4" name="Arc 10"/>
          <p:cNvSpPr>
            <a:spLocks/>
          </p:cNvSpPr>
          <p:nvPr/>
        </p:nvSpPr>
        <p:spPr bwMode="auto">
          <a:xfrm>
            <a:off x="3886200" y="4953000"/>
            <a:ext cx="152400" cy="3317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5412"/>
              <a:gd name="T2" fmla="*/ 16607 w 21600"/>
              <a:gd name="T3" fmla="*/ 35412 h 35412"/>
              <a:gd name="T4" fmla="*/ 0 w 21600"/>
              <a:gd name="T5" fmla="*/ 21600 h 35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41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645"/>
                  <a:pt x="19833" y="31532"/>
                  <a:pt x="16606" y="35411"/>
                </a:cubicBezTo>
              </a:path>
              <a:path w="21600" h="3541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645"/>
                  <a:pt x="19833" y="31532"/>
                  <a:pt x="16606" y="3541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400800" y="5181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772400" y="2819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5006975" y="27289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00400" y="510540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6934200" y="4343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953000" y="53340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М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 rot="18527794">
            <a:off x="3813175" y="3806825"/>
            <a:ext cx="671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6 см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038600" y="4876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5105400" y="5105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008" name="Object 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0" y="4745038"/>
          <a:ext cx="185738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3" imgW="101520" imgH="114120" progId="Equation.3">
                  <p:embed/>
                </p:oleObj>
              </mc:Choice>
              <mc:Fallback>
                <p:oleObj name="Формула" r:id="rId3" imgW="101520" imgH="114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45038"/>
                        <a:ext cx="185738" cy="22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114800" y="5334000"/>
            <a:ext cx="588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см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410200" y="5334000"/>
            <a:ext cx="588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см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 rot="18187196">
            <a:off x="6366045" y="4723091"/>
            <a:ext cx="588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см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3352800" y="525780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1" grpId="0"/>
      <p:bldP spid="42012" grpId="0"/>
      <p:bldP spid="420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/>
              <a:t>Решение задач на готовых чертежах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7750" cy="4114800"/>
          </a:xfrm>
        </p:spPr>
        <p:txBody>
          <a:bodyPr/>
          <a:lstStyle/>
          <a:p>
            <a:r>
              <a:rPr lang="ru-RU" sz="2100"/>
              <a:t>Дано:</a:t>
            </a:r>
          </a:p>
          <a:p>
            <a:r>
              <a:rPr lang="ru-RU" sz="2100"/>
              <a:t>АВС</a:t>
            </a:r>
            <a:r>
              <a:rPr lang="en-US" sz="2100"/>
              <a:t>D </a:t>
            </a:r>
            <a:r>
              <a:rPr lang="ru-RU" sz="2100"/>
              <a:t>– ромб. </a:t>
            </a:r>
          </a:p>
          <a:p>
            <a:r>
              <a:rPr lang="ru-RU" sz="2100"/>
              <a:t>Найти:     СВЕ. </a:t>
            </a:r>
          </a:p>
        </p:txBody>
      </p:sp>
      <p:graphicFrame>
        <p:nvGraphicFramePr>
          <p:cNvPr id="45082" name="Object 2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71736" y="2714620"/>
          <a:ext cx="3603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3" imgW="164880" imgH="152280" progId="Equation.3">
                  <p:embed/>
                </p:oleObj>
              </mc:Choice>
              <mc:Fallback>
                <p:oleObj name="Формула" r:id="rId3" imgW="164880" imgH="152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2714620"/>
                        <a:ext cx="3603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AutoShape 4"/>
          <p:cNvSpPr>
            <a:spLocks noChangeArrowheads="1"/>
          </p:cNvSpPr>
          <p:nvPr/>
        </p:nvSpPr>
        <p:spPr bwMode="auto">
          <a:xfrm rot="-1715570">
            <a:off x="3352800" y="2971800"/>
            <a:ext cx="4648200" cy="2438400"/>
          </a:xfrm>
          <a:prstGeom prst="diamond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 rot="7436554" flipV="1">
            <a:off x="6638132" y="4348956"/>
            <a:ext cx="152400" cy="147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5105400" y="3124200"/>
            <a:ext cx="1752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81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7772400" y="2819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5006975" y="27289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200400" y="510540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6934200" y="4343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6248400" y="5257800"/>
            <a:ext cx="1752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8" name="Arc 22"/>
          <p:cNvSpPr>
            <a:spLocks/>
          </p:cNvSpPr>
          <p:nvPr/>
        </p:nvSpPr>
        <p:spPr bwMode="auto">
          <a:xfrm>
            <a:off x="6477000" y="4953000"/>
            <a:ext cx="2286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6705600" y="4800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75</a:t>
            </a:r>
          </a:p>
        </p:txBody>
      </p:sp>
      <p:graphicFrame>
        <p:nvGraphicFramePr>
          <p:cNvPr id="45085" name="Object 2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07225" y="4595813"/>
          <a:ext cx="185738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5" imgW="101520" imgH="114120" progId="Equation.3">
                  <p:embed/>
                </p:oleObj>
              </mc:Choice>
              <mc:Fallback>
                <p:oleObj name="Формула" r:id="rId5" imgW="101520" imgH="114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4595813"/>
                        <a:ext cx="185738" cy="22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3063875" y="3641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5486400" y="31242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/>
              <a:t>Решение задач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7750" cy="4114800"/>
          </a:xfrm>
        </p:spPr>
        <p:txBody>
          <a:bodyPr/>
          <a:lstStyle/>
          <a:p>
            <a:pPr lvl="1"/>
            <a:r>
              <a:rPr lang="ru-RU"/>
              <a:t>Найдите углы ромба, если его диагонали составляют с его стороной углы, один из которых на 30   меньше другого. </a:t>
            </a:r>
          </a:p>
        </p:txBody>
      </p:sp>
      <p:graphicFrame>
        <p:nvGraphicFramePr>
          <p:cNvPr id="35914" name="Object 7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08300" y="4370388"/>
          <a:ext cx="1857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3" imgW="101520" imgH="114120" progId="Equation.3">
                  <p:embed/>
                </p:oleObj>
              </mc:Choice>
              <mc:Fallback>
                <p:oleObj name="Формула" r:id="rId3" imgW="101520" imgH="114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4370388"/>
                        <a:ext cx="185738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5943600" y="22098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5334000" y="1447800"/>
            <a:ext cx="2590800" cy="4419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6324600" y="1981200"/>
            <a:ext cx="31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Х</a:t>
            </a: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5638800" y="3276600"/>
            <a:ext cx="78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Х+ 30</a:t>
            </a:r>
          </a:p>
        </p:txBody>
      </p:sp>
      <p:sp>
        <p:nvSpPr>
          <p:cNvPr id="35902" name="Line 62"/>
          <p:cNvSpPr>
            <a:spLocks noChangeShapeType="1"/>
          </p:cNvSpPr>
          <p:nvPr/>
        </p:nvSpPr>
        <p:spPr bwMode="auto">
          <a:xfrm>
            <a:off x="5334000" y="3657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903" name="Line 63"/>
          <p:cNvSpPr>
            <a:spLocks noChangeShapeType="1"/>
          </p:cNvSpPr>
          <p:nvPr/>
        </p:nvSpPr>
        <p:spPr bwMode="auto">
          <a:xfrm>
            <a:off x="6629400" y="14478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905" name="Arc 65"/>
          <p:cNvSpPr>
            <a:spLocks/>
          </p:cNvSpPr>
          <p:nvPr/>
        </p:nvSpPr>
        <p:spPr bwMode="auto">
          <a:xfrm>
            <a:off x="5486400" y="3429000"/>
            <a:ext cx="1524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06" name="Arc 66"/>
          <p:cNvSpPr>
            <a:spLocks/>
          </p:cNvSpPr>
          <p:nvPr/>
        </p:nvSpPr>
        <p:spPr bwMode="auto">
          <a:xfrm flipH="1" flipV="1">
            <a:off x="6399213" y="1830388"/>
            <a:ext cx="230187" cy="231775"/>
          </a:xfrm>
          <a:custGeom>
            <a:avLst/>
            <a:gdLst>
              <a:gd name="G0" fmla="+- 150 0 0"/>
              <a:gd name="G1" fmla="+- 21600 0 0"/>
              <a:gd name="G2" fmla="+- 21600 0 0"/>
              <a:gd name="T0" fmla="*/ 0 w 21750"/>
              <a:gd name="T1" fmla="*/ 1 h 21600"/>
              <a:gd name="T2" fmla="*/ 21750 w 21750"/>
              <a:gd name="T3" fmla="*/ 21600 h 21600"/>
              <a:gd name="T4" fmla="*/ 150 w 2175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07" name="Arc 67"/>
          <p:cNvSpPr>
            <a:spLocks/>
          </p:cNvSpPr>
          <p:nvPr/>
        </p:nvSpPr>
        <p:spPr bwMode="auto">
          <a:xfrm flipH="1" flipV="1">
            <a:off x="6477000" y="1676400"/>
            <a:ext cx="1524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6629400" y="3505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6705600" y="57150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4876800" y="3505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6400800" y="1066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8077200" y="34290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6629400" y="37338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graphicFrame>
        <p:nvGraphicFramePr>
          <p:cNvPr id="35916" name="Object 7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81750" y="3173413"/>
          <a:ext cx="18415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5" imgW="101520" imgH="114120" progId="Equation.3">
                  <p:embed/>
                </p:oleObj>
              </mc:Choice>
              <mc:Fallback>
                <p:oleObj name="Формула" r:id="rId5" imgW="101520" imgH="114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3173413"/>
                        <a:ext cx="184150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7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00113"/>
          </a:xfrm>
        </p:spPr>
        <p:txBody>
          <a:bodyPr/>
          <a:lstStyle/>
          <a:p>
            <a:pPr algn="ctr"/>
            <a:r>
              <a:rPr lang="ru-RU" sz="1900"/>
              <a:t>Решение задач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48" y="1500174"/>
            <a:ext cx="3670327" cy="4672026"/>
          </a:xfrm>
        </p:spPr>
        <p:txBody>
          <a:bodyPr/>
          <a:lstStyle/>
          <a:p>
            <a:r>
              <a:rPr lang="ru-RU" sz="2700" dirty="0"/>
              <a:t>Угол между диагоналями прямоугольника равен 80 . Найдите углы между диагональю прямоугольника и его сторонами.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0" y="2438400"/>
            <a:ext cx="4038600" cy="2514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4572000" y="2438400"/>
            <a:ext cx="4038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572000" y="2438400"/>
            <a:ext cx="4038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1" name="Arc 7"/>
          <p:cNvSpPr>
            <a:spLocks/>
          </p:cNvSpPr>
          <p:nvPr/>
        </p:nvSpPr>
        <p:spPr bwMode="auto">
          <a:xfrm flipH="1">
            <a:off x="6096000" y="3492500"/>
            <a:ext cx="304800" cy="455613"/>
          </a:xfrm>
          <a:custGeom>
            <a:avLst/>
            <a:gdLst>
              <a:gd name="G0" fmla="+- 0 0 0"/>
              <a:gd name="G1" fmla="+- 18999 0 0"/>
              <a:gd name="G2" fmla="+- 21600 0 0"/>
              <a:gd name="T0" fmla="*/ 10277 w 21600"/>
              <a:gd name="T1" fmla="*/ 0 h 32311"/>
              <a:gd name="T2" fmla="*/ 17010 w 21600"/>
              <a:gd name="T3" fmla="*/ 32311 h 32311"/>
              <a:gd name="T4" fmla="*/ 0 w 21600"/>
              <a:gd name="T5" fmla="*/ 18999 h 32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311" fill="none" extrusionOk="0">
                <a:moveTo>
                  <a:pt x="10276" y="0"/>
                </a:moveTo>
                <a:cubicBezTo>
                  <a:pt x="17253" y="3774"/>
                  <a:pt x="21600" y="11067"/>
                  <a:pt x="21600" y="18999"/>
                </a:cubicBezTo>
                <a:cubicBezTo>
                  <a:pt x="21600" y="23824"/>
                  <a:pt x="19984" y="28511"/>
                  <a:pt x="17010" y="32311"/>
                </a:cubicBezTo>
              </a:path>
              <a:path w="21600" h="32311" stroke="0" extrusionOk="0">
                <a:moveTo>
                  <a:pt x="10276" y="0"/>
                </a:moveTo>
                <a:cubicBezTo>
                  <a:pt x="17253" y="3774"/>
                  <a:pt x="21600" y="11067"/>
                  <a:pt x="21600" y="18999"/>
                </a:cubicBezTo>
                <a:cubicBezTo>
                  <a:pt x="21600" y="23824"/>
                  <a:pt x="19984" y="28511"/>
                  <a:pt x="17010" y="32311"/>
                </a:cubicBezTo>
                <a:lnTo>
                  <a:pt x="0" y="1899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562600" y="3505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80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8610600" y="4876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4310063" y="4978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4191000" y="2133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8610600" y="2133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400800" y="3810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2362200" y="3276600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3" imgW="101520" imgH="114120" progId="Equation.3">
                  <p:embed/>
                </p:oleObj>
              </mc:Choice>
              <mc:Fallback>
                <p:oleObj name="Формула" r:id="rId3" imgW="101520" imgH="114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0"/>
                        <a:ext cx="203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5029200" y="2438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48200" y="26670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graphicFrame>
        <p:nvGraphicFramePr>
          <p:cNvPr id="36885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57884" y="3429000"/>
          <a:ext cx="195262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Формула" r:id="rId5" imgW="101520" imgH="114120" progId="Equation.3">
                  <p:embed/>
                </p:oleObj>
              </mc:Choice>
              <mc:Fallback>
                <p:oleObj name="Формула" r:id="rId5" imgW="101520" imgH="114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3429000"/>
                        <a:ext cx="195262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Решение задач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642918"/>
            <a:ext cx="2571768" cy="4786346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В ромбе </a:t>
            </a:r>
            <a:r>
              <a:rPr lang="en-US" sz="2400" dirty="0"/>
              <a:t>ABCD </a:t>
            </a:r>
            <a:r>
              <a:rPr lang="ru-RU" sz="2400" dirty="0"/>
              <a:t>биссектриса угла В</a:t>
            </a:r>
            <a:r>
              <a:rPr lang="en-US" sz="2400" dirty="0"/>
              <a:t>AC</a:t>
            </a:r>
            <a:r>
              <a:rPr lang="ru-RU" sz="2400" dirty="0"/>
              <a:t> пересекает сторону ВС и диагональ </a:t>
            </a:r>
            <a:r>
              <a:rPr lang="en-US" sz="2400" dirty="0"/>
              <a:t>BD</a:t>
            </a:r>
            <a:r>
              <a:rPr lang="ru-RU" sz="2400" dirty="0"/>
              <a:t> соответственно в точках М и </a:t>
            </a:r>
            <a:r>
              <a:rPr lang="en-US" sz="2400" dirty="0"/>
              <a:t>N</a:t>
            </a:r>
            <a:r>
              <a:rPr lang="ru-RU" sz="2400" dirty="0"/>
              <a:t>. Найдите угол                        А</a:t>
            </a:r>
            <a:r>
              <a:rPr lang="en-US" sz="2400" dirty="0"/>
              <a:t>N</a:t>
            </a:r>
            <a:r>
              <a:rPr lang="ru-RU" sz="2400" dirty="0"/>
              <a:t>В, если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АМС = 120 . </a:t>
            </a:r>
          </a:p>
        </p:txBody>
      </p:sp>
      <p:graphicFrame>
        <p:nvGraphicFramePr>
          <p:cNvPr id="39972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9600" y="5105400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Формула" r:id="rId3" imgW="164880" imgH="152280" progId="Equation.3">
                  <p:embed/>
                </p:oleObj>
              </mc:Choice>
              <mc:Fallback>
                <p:oleObj name="Формула" r:id="rId3" imgW="164880" imgH="152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31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3505200" y="1905000"/>
            <a:ext cx="4953000" cy="3505200"/>
          </a:xfrm>
          <a:prstGeom prst="diamond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3505200" y="36576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5943600" y="3505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Arc 14"/>
          <p:cNvSpPr>
            <a:spLocks/>
          </p:cNvSpPr>
          <p:nvPr/>
        </p:nvSpPr>
        <p:spPr bwMode="auto">
          <a:xfrm>
            <a:off x="4267200" y="3124200"/>
            <a:ext cx="76200" cy="2841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0210"/>
              <a:gd name="T2" fmla="*/ 10965 w 21600"/>
              <a:gd name="T3" fmla="*/ 40210 h 40210"/>
              <a:gd name="T4" fmla="*/ 0 w 21600"/>
              <a:gd name="T5" fmla="*/ 21600 h 40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2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9248"/>
                  <a:pt x="17554" y="36327"/>
                  <a:pt x="10964" y="40209"/>
                </a:cubicBezTo>
              </a:path>
              <a:path w="21600" h="402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9248"/>
                  <a:pt x="17554" y="36327"/>
                  <a:pt x="10964" y="4020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Arc 15"/>
          <p:cNvSpPr>
            <a:spLocks/>
          </p:cNvSpPr>
          <p:nvPr/>
        </p:nvSpPr>
        <p:spPr bwMode="auto">
          <a:xfrm>
            <a:off x="4343400" y="3433763"/>
            <a:ext cx="76200" cy="222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1621"/>
              <a:gd name="T2" fmla="*/ 19135 w 21600"/>
              <a:gd name="T3" fmla="*/ 31621 h 31621"/>
              <a:gd name="T4" fmla="*/ 0 w 21600"/>
              <a:gd name="T5" fmla="*/ 21600 h 3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62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090"/>
                  <a:pt x="20754" y="28528"/>
                  <a:pt x="19134" y="31620"/>
                </a:cubicBezTo>
              </a:path>
              <a:path w="21600" h="3162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090"/>
                  <a:pt x="20754" y="28528"/>
                  <a:pt x="19134" y="3162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Arc 16"/>
          <p:cNvSpPr>
            <a:spLocks/>
          </p:cNvSpPr>
          <p:nvPr/>
        </p:nvSpPr>
        <p:spPr bwMode="auto">
          <a:xfrm flipH="1" flipV="1">
            <a:off x="6704013" y="2590800"/>
            <a:ext cx="620712" cy="304800"/>
          </a:xfrm>
          <a:custGeom>
            <a:avLst/>
            <a:gdLst>
              <a:gd name="G0" fmla="+- 9740 0 0"/>
              <a:gd name="G1" fmla="+- 21600 0 0"/>
              <a:gd name="G2" fmla="+- 21600 0 0"/>
              <a:gd name="T0" fmla="*/ 0 w 31021"/>
              <a:gd name="T1" fmla="*/ 2321 h 21600"/>
              <a:gd name="T2" fmla="*/ 31021 w 31021"/>
              <a:gd name="T3" fmla="*/ 17903 h 21600"/>
              <a:gd name="T4" fmla="*/ 9740 w 3102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021" h="21600" fill="none" extrusionOk="0">
                <a:moveTo>
                  <a:pt x="-1" y="2320"/>
                </a:moveTo>
                <a:cubicBezTo>
                  <a:pt x="3019" y="794"/>
                  <a:pt x="6356" y="-1"/>
                  <a:pt x="9740" y="0"/>
                </a:cubicBezTo>
                <a:cubicBezTo>
                  <a:pt x="20242" y="0"/>
                  <a:pt x="29223" y="7554"/>
                  <a:pt x="31021" y="17902"/>
                </a:cubicBezTo>
              </a:path>
              <a:path w="31021" h="21600" stroke="0" extrusionOk="0">
                <a:moveTo>
                  <a:pt x="-1" y="2320"/>
                </a:moveTo>
                <a:cubicBezTo>
                  <a:pt x="3019" y="794"/>
                  <a:pt x="6356" y="-1"/>
                  <a:pt x="9740" y="0"/>
                </a:cubicBezTo>
                <a:cubicBezTo>
                  <a:pt x="20242" y="0"/>
                  <a:pt x="29223" y="7554"/>
                  <a:pt x="31021" y="17902"/>
                </a:cubicBezTo>
                <a:lnTo>
                  <a:pt x="974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3" name="Arc 17"/>
          <p:cNvSpPr>
            <a:spLocks/>
          </p:cNvSpPr>
          <p:nvPr/>
        </p:nvSpPr>
        <p:spPr bwMode="auto">
          <a:xfrm flipH="1" flipV="1">
            <a:off x="6781800" y="2590800"/>
            <a:ext cx="490538" cy="228600"/>
          </a:xfrm>
          <a:custGeom>
            <a:avLst/>
            <a:gdLst>
              <a:gd name="G0" fmla="+- 7736 0 0"/>
              <a:gd name="G1" fmla="+- 21600 0 0"/>
              <a:gd name="G2" fmla="+- 21600 0 0"/>
              <a:gd name="T0" fmla="*/ 0 w 29336"/>
              <a:gd name="T1" fmla="*/ 1433 h 21600"/>
              <a:gd name="T2" fmla="*/ 29336 w 29336"/>
              <a:gd name="T3" fmla="*/ 21600 h 21600"/>
              <a:gd name="T4" fmla="*/ 7736 w 2933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336" h="21600" fill="none" extrusionOk="0">
                <a:moveTo>
                  <a:pt x="-1" y="1432"/>
                </a:moveTo>
                <a:cubicBezTo>
                  <a:pt x="2469" y="485"/>
                  <a:pt x="5091" y="-1"/>
                  <a:pt x="7736" y="0"/>
                </a:cubicBezTo>
                <a:cubicBezTo>
                  <a:pt x="19665" y="0"/>
                  <a:pt x="29336" y="9670"/>
                  <a:pt x="29336" y="21600"/>
                </a:cubicBezTo>
              </a:path>
              <a:path w="29336" h="21600" stroke="0" extrusionOk="0">
                <a:moveTo>
                  <a:pt x="-1" y="1432"/>
                </a:moveTo>
                <a:cubicBezTo>
                  <a:pt x="2469" y="485"/>
                  <a:pt x="5091" y="-1"/>
                  <a:pt x="7736" y="0"/>
                </a:cubicBezTo>
                <a:cubicBezTo>
                  <a:pt x="19665" y="0"/>
                  <a:pt x="29336" y="9670"/>
                  <a:pt x="29336" y="21600"/>
                </a:cubicBezTo>
                <a:lnTo>
                  <a:pt x="773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6096000" y="1600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6019800" y="37338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3124200" y="3581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8534400" y="3505200"/>
            <a:ext cx="34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6019800" y="5410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5562600" y="2971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7162800" y="22860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М</a:t>
            </a:r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6477000" y="28956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120</a:t>
            </a:r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V="1">
            <a:off x="3505200" y="2590800"/>
            <a:ext cx="34290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5943600" y="1905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9974" name="Object 38"/>
          <p:cNvGraphicFramePr>
            <a:graphicFrameLocks noChangeAspect="1"/>
          </p:cNvGraphicFramePr>
          <p:nvPr/>
        </p:nvGraphicFramePr>
        <p:xfrm>
          <a:off x="2428860" y="3714752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Формула" r:id="rId5" imgW="101520" imgH="114120" progId="Equation.3">
                  <p:embed/>
                </p:oleObj>
              </mc:Choice>
              <mc:Fallback>
                <p:oleObj name="Формула" r:id="rId5" imgW="101520" imgH="114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3714752"/>
                        <a:ext cx="203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5" name="Object 39"/>
          <p:cNvGraphicFramePr>
            <a:graphicFrameLocks noChangeAspect="1"/>
          </p:cNvGraphicFramePr>
          <p:nvPr/>
        </p:nvGraphicFramePr>
        <p:xfrm>
          <a:off x="6934200" y="2895600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Формула" r:id="rId7" imgW="101520" imgH="114120" progId="Equation.3">
                  <p:embed/>
                </p:oleObj>
              </mc:Choice>
              <mc:Fallback>
                <p:oleObj name="Формула" r:id="rId7" imgW="101520" imgH="114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95600"/>
                        <a:ext cx="203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3733800" y="5638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5638800" y="2590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Параллелограмм</a:t>
            </a:r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 rot="1085432">
            <a:off x="148345" y="1447533"/>
            <a:ext cx="2786082" cy="1500198"/>
          </a:xfrm>
          <a:prstGeom prst="parallelogram">
            <a:avLst>
              <a:gd name="adj" fmla="val 49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 rot="15454057">
            <a:off x="6561069" y="942990"/>
            <a:ext cx="2095515" cy="1660934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 rot="21429669">
            <a:off x="4548228" y="3928407"/>
            <a:ext cx="1290590" cy="296417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 rot="9705701">
            <a:off x="6215074" y="4286256"/>
            <a:ext cx="2576521" cy="1464479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 rot="19007921">
            <a:off x="17457" y="3986442"/>
            <a:ext cx="3192902" cy="1315202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rot="1109871">
            <a:off x="3870812" y="1511840"/>
            <a:ext cx="928694" cy="2486036"/>
          </a:xfrm>
          <a:prstGeom prst="snip1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2786050" y="5214950"/>
            <a:ext cx="914400" cy="155734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429256" y="428604"/>
            <a:ext cx="1060704" cy="2286016"/>
          </a:xfrm>
          <a:prstGeom prst="triangle">
            <a:avLst>
              <a:gd name="adj" fmla="val 52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0800000">
            <a:off x="5429256" y="2714620"/>
            <a:ext cx="1060704" cy="1296245"/>
          </a:xfrm>
          <a:prstGeom prst="triangle">
            <a:avLst>
              <a:gd name="adj" fmla="val 47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единительная линия 17"/>
          <p:cNvCxnSpPr>
            <a:stCxn id="14" idx="0"/>
            <a:endCxn id="16" idx="0"/>
          </p:cNvCxnSpPr>
          <p:nvPr/>
        </p:nvCxnSpPr>
        <p:spPr>
          <a:xfrm rot="16200000" flipH="1" flipV="1">
            <a:off x="4192662" y="2218694"/>
            <a:ext cx="3582261" cy="2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0"/>
            <a:endCxn id="8" idx="2"/>
          </p:cNvCxnSpPr>
          <p:nvPr/>
        </p:nvCxnSpPr>
        <p:spPr>
          <a:xfrm rot="16200000" flipH="1">
            <a:off x="3713256" y="5337090"/>
            <a:ext cx="2960534" cy="14680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8" idx="1"/>
            <a:endCxn id="8" idx="3"/>
          </p:cNvCxnSpPr>
          <p:nvPr/>
        </p:nvCxnSpPr>
        <p:spPr>
          <a:xfrm rot="10800000" flipH="1">
            <a:off x="4549020" y="5378533"/>
            <a:ext cx="1289006" cy="63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72198" y="4714884"/>
            <a:ext cx="2571768" cy="71438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643702" y="4143380"/>
            <a:ext cx="2071702" cy="16430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786050" y="5643578"/>
            <a:ext cx="857256" cy="71438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2428872" y="5572128"/>
            <a:ext cx="1643050" cy="92869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Дуга 36"/>
          <p:cNvSpPr/>
          <p:nvPr/>
        </p:nvSpPr>
        <p:spPr>
          <a:xfrm>
            <a:off x="214282" y="4929198"/>
            <a:ext cx="142876" cy="571504"/>
          </a:xfrm>
          <a:prstGeom prst="arc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486137" y="2627453"/>
            <a:ext cx="254643" cy="289367"/>
          </a:xfrm>
          <a:custGeom>
            <a:avLst/>
            <a:gdLst>
              <a:gd name="connsiteX0" fmla="*/ 34724 w 254643"/>
              <a:gd name="connsiteY0" fmla="*/ 0 h 289367"/>
              <a:gd name="connsiteX1" fmla="*/ 254643 w 254643"/>
              <a:gd name="connsiteY1" fmla="*/ 127322 h 289367"/>
              <a:gd name="connsiteX2" fmla="*/ 34724 w 254643"/>
              <a:gd name="connsiteY2" fmla="*/ 231494 h 289367"/>
              <a:gd name="connsiteX3" fmla="*/ 46298 w 254643"/>
              <a:gd name="connsiteY3" fmla="*/ 289367 h 28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43" h="289367">
                <a:moveTo>
                  <a:pt x="34724" y="0"/>
                </a:moveTo>
                <a:cubicBezTo>
                  <a:pt x="144683" y="44370"/>
                  <a:pt x="254643" y="88740"/>
                  <a:pt x="254643" y="127322"/>
                </a:cubicBezTo>
                <a:cubicBezTo>
                  <a:pt x="254643" y="165904"/>
                  <a:pt x="69448" y="204487"/>
                  <a:pt x="34724" y="231494"/>
                </a:cubicBezTo>
                <a:cubicBezTo>
                  <a:pt x="0" y="258501"/>
                  <a:pt x="46298" y="289367"/>
                  <a:pt x="46298" y="28936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571604" y="2500306"/>
            <a:ext cx="428628" cy="328036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00100" y="4643446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3714744" y="3500438"/>
            <a:ext cx="428628" cy="337560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5500694" y="2285992"/>
            <a:ext cx="428628" cy="347084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6643702" y="5143512"/>
            <a:ext cx="428628" cy="337560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5214942" y="5000636"/>
            <a:ext cx="428628" cy="337560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224202" y="5581664"/>
            <a:ext cx="428628" cy="337560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3214678" y="5572140"/>
            <a:ext cx="428628" cy="337560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6929454" y="2071678"/>
            <a:ext cx="428628" cy="337560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122238"/>
            <a:ext cx="7473951" cy="46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/>
              <a:t>Теоретическая самостоятельная работа</a:t>
            </a:r>
            <a:br>
              <a:rPr lang="ru-RU" sz="2000"/>
            </a:br>
            <a:r>
              <a:rPr lang="ru-RU" sz="1700"/>
              <a:t>Заполнить таблицу, отметив знаки +(да), -(нет).</a:t>
            </a:r>
            <a:endParaRPr lang="ru-RU" sz="2000"/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sz="half" idx="1"/>
          </p:nvPr>
        </p:nvGraphicFramePr>
        <p:xfrm>
          <a:off x="1000100" y="758322"/>
          <a:ext cx="7858180" cy="5886283"/>
        </p:xfrm>
        <a:graphic>
          <a:graphicData uri="http://schemas.openxmlformats.org/drawingml/2006/table">
            <a:tbl>
              <a:tblPr/>
              <a:tblGrid>
                <a:gridCol w="4214842"/>
                <a:gridCol w="1071570"/>
                <a:gridCol w="857256"/>
                <a:gridCol w="928694"/>
                <a:gridCol w="785818"/>
              </a:tblGrid>
              <a:tr h="648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1.Противолежащие стороны параллельны и равны.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Все стороны равны.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Противолежащие углы равны, сумма соседних углов равна 180.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Все углы прямые.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Диагонали пересекаются и точкой пересечения делятся пополам.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Диагонали равны.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Диагонали взаимно перпендикулярны и являются биссектрисами углов.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8" name="Rectangle 60"/>
          <p:cNvSpPr>
            <a:spLocks noChangeArrowheads="1"/>
          </p:cNvSpPr>
          <p:nvPr/>
        </p:nvSpPr>
        <p:spPr bwMode="auto">
          <a:xfrm>
            <a:off x="6429388" y="857232"/>
            <a:ext cx="600076" cy="389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69" name="Rectangle 61"/>
          <p:cNvSpPr>
            <a:spLocks noChangeArrowheads="1"/>
          </p:cNvSpPr>
          <p:nvPr/>
        </p:nvSpPr>
        <p:spPr bwMode="auto">
          <a:xfrm>
            <a:off x="8215338" y="857232"/>
            <a:ext cx="428628" cy="50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7358082" y="857232"/>
            <a:ext cx="428627" cy="41790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 rot="15550920">
            <a:off x="5510201" y="740316"/>
            <a:ext cx="518892" cy="739405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1736" y="285728"/>
            <a:ext cx="5708160" cy="7257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Параллелограммы</a:t>
            </a:r>
            <a:endParaRPr lang="ru-RU" dirty="0"/>
          </a:p>
        </p:txBody>
      </p:sp>
      <p:pic>
        <p:nvPicPr>
          <p:cNvPr id="20481" name="Picture 1" descr="F:\2011-09-29-30\2011-09-30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58863"/>
            <a:ext cx="4652982" cy="579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457200"/>
            <a:ext cx="8154987" cy="495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/>
              <a:t>Правильные ответы к теоретической самостоятельной работе</a:t>
            </a:r>
          </a:p>
        </p:txBody>
      </p:sp>
      <p:graphicFrame>
        <p:nvGraphicFramePr>
          <p:cNvPr id="9332" name="Group 116"/>
          <p:cNvGraphicFramePr>
            <a:graphicFrameLocks noGrp="1"/>
          </p:cNvGraphicFramePr>
          <p:nvPr>
            <p:ph sz="half" idx="1"/>
          </p:nvPr>
        </p:nvGraphicFramePr>
        <p:xfrm>
          <a:off x="928663" y="914400"/>
          <a:ext cx="8001054" cy="5697855"/>
        </p:xfrm>
        <a:graphic>
          <a:graphicData uri="http://schemas.openxmlformats.org/drawingml/2006/table">
            <a:tbl>
              <a:tblPr/>
              <a:tblGrid>
                <a:gridCol w="4797300"/>
                <a:gridCol w="761767"/>
                <a:gridCol w="838443"/>
                <a:gridCol w="760100"/>
                <a:gridCol w="843444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1.Противолежащие стороны параллельны и равны.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Все стороны равны.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Противолежащие углы равны, сумма соседних углов равна 180.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Все углы прямые.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Диагонали пересекаются и точкой пересечения делятся пополам.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Диагонали равны.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Диагонали взаимно перпендикулярны и являются биссектрисами углов.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00" name="Rectangle 84"/>
          <p:cNvSpPr>
            <a:spLocks noChangeArrowheads="1"/>
          </p:cNvSpPr>
          <p:nvPr/>
        </p:nvSpPr>
        <p:spPr bwMode="auto">
          <a:xfrm>
            <a:off x="6715140" y="1000108"/>
            <a:ext cx="4572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01" name="Rectangle 85"/>
          <p:cNvSpPr>
            <a:spLocks noChangeArrowheads="1"/>
          </p:cNvSpPr>
          <p:nvPr/>
        </p:nvSpPr>
        <p:spPr bwMode="auto">
          <a:xfrm>
            <a:off x="8358214" y="1000108"/>
            <a:ext cx="3048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7572396" y="928670"/>
            <a:ext cx="428627" cy="41790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араллелограмм 17"/>
          <p:cNvSpPr/>
          <p:nvPr/>
        </p:nvSpPr>
        <p:spPr>
          <a:xfrm rot="15550920">
            <a:off x="5799059" y="871156"/>
            <a:ext cx="537522" cy="615677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2011-09-29\Изображение0001 бел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1183" y="0"/>
            <a:ext cx="5792817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86644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Свойства параллелограмма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2011-09-29\Изображение-бел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54292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9124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Признак параллелограмма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214710" cy="27146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Свойство и признак</a:t>
            </a:r>
            <a:br>
              <a:rPr lang="ru-RU" sz="3200" dirty="0" smtClean="0"/>
            </a:br>
            <a:r>
              <a:rPr lang="ru-RU" sz="3200" dirty="0" smtClean="0"/>
              <a:t> взаимно-обратные</a:t>
            </a:r>
            <a:br>
              <a:rPr lang="ru-RU" sz="3200" dirty="0" smtClean="0"/>
            </a:br>
            <a:r>
              <a:rPr lang="ru-RU" sz="3200" dirty="0" smtClean="0"/>
              <a:t>утверждения</a:t>
            </a:r>
            <a:endParaRPr lang="ru-RU" sz="3200" dirty="0"/>
          </a:p>
        </p:txBody>
      </p:sp>
      <p:pic>
        <p:nvPicPr>
          <p:cNvPr id="2051" name="Picture 3" descr="H:\2011-09-29\Изображение0006 - бел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485778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27" y="274320"/>
            <a:ext cx="2595579" cy="6900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Ромб</a:t>
            </a:r>
            <a:endParaRPr lang="ru-RU" dirty="0"/>
          </a:p>
        </p:txBody>
      </p:sp>
      <p:pic>
        <p:nvPicPr>
          <p:cNvPr id="4099" name="Picture 3" descr="H:\2011-09-29\Изображение0002-бел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390"/>
            <a:ext cx="5621361" cy="6847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252</TotalTime>
  <Words>345</Words>
  <Application>Microsoft Office PowerPoint</Application>
  <PresentationFormat>Экран (4:3)</PresentationFormat>
  <Paragraphs>128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Солнцестояние</vt:lpstr>
      <vt:lpstr>Формула</vt:lpstr>
      <vt:lpstr>Прямая и обратная теоремы  в свойствах и признаках параллелограмма</vt:lpstr>
      <vt:lpstr>Параллелограмм</vt:lpstr>
      <vt:lpstr>Теоретическая самостоятельная работа Заполнить таблицу, отметив знаки +(да), -(нет).</vt:lpstr>
      <vt:lpstr>Параллелограммы</vt:lpstr>
      <vt:lpstr>Правильные ответы к теоретической самостоятельной работе</vt:lpstr>
      <vt:lpstr>Свойства параллелограмма</vt:lpstr>
      <vt:lpstr>Признак параллелограмма</vt:lpstr>
      <vt:lpstr>Свойство и признак  взаимно-обратные утверждения</vt:lpstr>
      <vt:lpstr>Ромб</vt:lpstr>
      <vt:lpstr>Свойство диагоналей ромба</vt:lpstr>
      <vt:lpstr>Свойство  углов ромба</vt:lpstr>
      <vt:lpstr>Прямоугольник </vt:lpstr>
      <vt:lpstr>Решение задач на готовых чертежах</vt:lpstr>
      <vt:lpstr>Решение задач на готовых чертежах</vt:lpstr>
      <vt:lpstr>Решение задач</vt:lpstr>
      <vt:lpstr>Решение задач</vt:lpstr>
      <vt:lpstr>Решение задач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Прямая и обратная теоремы  в свойствах и признаках параллелограмма</dc:title>
  <dc:creator>админ</dc:creator>
  <cp:lastModifiedBy>user</cp:lastModifiedBy>
  <cp:revision>54</cp:revision>
  <cp:lastPrinted>2014-02-11T16:46:32Z</cp:lastPrinted>
  <dcterms:created xsi:type="dcterms:W3CDTF">2011-09-28T19:10:49Z</dcterms:created>
  <dcterms:modified xsi:type="dcterms:W3CDTF">2014-02-11T16:48:20Z</dcterms:modified>
</cp:coreProperties>
</file>