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6" r:id="rId3"/>
    <p:sldId id="275" r:id="rId4"/>
    <p:sldId id="277" r:id="rId5"/>
    <p:sldId id="262" r:id="rId6"/>
    <p:sldId id="261" r:id="rId7"/>
    <p:sldId id="256" r:id="rId8"/>
    <p:sldId id="257" r:id="rId9"/>
    <p:sldId id="258" r:id="rId10"/>
    <p:sldId id="260" r:id="rId11"/>
    <p:sldId id="267" r:id="rId12"/>
    <p:sldId id="268" r:id="rId13"/>
    <p:sldId id="269" r:id="rId14"/>
    <p:sldId id="263" r:id="rId15"/>
    <p:sldId id="266" r:id="rId16"/>
    <p:sldId id="264" r:id="rId17"/>
    <p:sldId id="270" r:id="rId18"/>
    <p:sldId id="271" r:id="rId19"/>
    <p:sldId id="274" r:id="rId20"/>
    <p:sldId id="272" r:id="rId21"/>
    <p:sldId id="278" r:id="rId22"/>
    <p:sldId id="273" r:id="rId23"/>
    <p:sldId id="279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CE0909-6622-48A6-BA23-CC5948D3AD53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CD50D7-FCAE-46F3-9D48-91E2E678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001056" cy="100013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Системы счисления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700862" cy="4857784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Виды систем счисления</a:t>
            </a:r>
          </a:p>
          <a:p>
            <a:pPr marL="514350" indent="-514350" algn="just">
              <a:buAutoNum type="arabicPeriod"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История непозиционных систем счисления</a:t>
            </a:r>
          </a:p>
          <a:p>
            <a:pPr marL="514350" indent="-514350" algn="just">
              <a:buAutoNum type="arabicPeriod"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Перевод чисел из десятичной СС в двоичную и обратно</a:t>
            </a:r>
          </a:p>
          <a:p>
            <a:pPr marL="514350" indent="-514350" algn="just">
              <a:buAutoNum type="arabicPeriod"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Самостоятельная </a:t>
            </a:r>
            <a:r>
              <a:rPr lang="ru-RU" sz="3600" dirty="0" smtClean="0">
                <a:solidFill>
                  <a:srgbClr val="002060"/>
                </a:solidFill>
              </a:rPr>
              <a:t>работа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ru-RU" sz="4400" dirty="0" smtClean="0">
                <a:solidFill>
                  <a:srgbClr val="FFFF00"/>
                </a:solidFill>
              </a:rPr>
              <a:t>Древнеегипетская нумерация</a:t>
            </a:r>
            <a:r>
              <a:rPr lang="en-US" sz="2000" dirty="0"/>
              <a:t/>
            </a:r>
            <a:br>
              <a:rPr lang="en-US" sz="2000" dirty="0"/>
            </a:br>
            <a:endParaRPr lang="ru-RU" dirty="0"/>
          </a:p>
        </p:txBody>
      </p:sp>
      <p:pic>
        <p:nvPicPr>
          <p:cNvPr id="14" name="Picture 5" descr="древний егип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6953277" cy="5278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Алфавитные системы счисления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Picture 5" descr="алфавитн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7782"/>
            <a:ext cx="8465807" cy="535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Славянский цифровой алфавит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Picture 5" descr="славянск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3"/>
            <a:ext cx="7786741" cy="523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Вавилонская система счисления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Picture 5" descr="вавилонска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785818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57208"/>
            <a:ext cx="8286808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Примером непозиционной системы, которая  сохранилась  до  наших  дней, может служить система счисления, которая </a:t>
            </a:r>
            <a:r>
              <a:rPr lang="ru-RU" b="1" dirty="0" smtClean="0">
                <a:solidFill>
                  <a:schemeClr val="bg1"/>
                </a:solidFill>
              </a:rPr>
              <a:t>применялась более двух с половиной тысяч лет назад в Древнем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Римскими цифрами  пользовались  очень долго.  Еще </a:t>
            </a:r>
            <a:r>
              <a:rPr lang="ru-RU" b="1" dirty="0" smtClean="0">
                <a:solidFill>
                  <a:schemeClr val="bg1"/>
                </a:solidFill>
              </a:rPr>
              <a:t>200 лет назад </a:t>
            </a:r>
            <a:r>
              <a:rPr lang="ru-RU" dirty="0" smtClean="0">
                <a:solidFill>
                  <a:schemeClr val="bg1"/>
                </a:solidFill>
              </a:rPr>
              <a:t>в деловых бумагах числа должны были обозначаться римскими цифрами  (считалось, что обычные арабские цифры легко подделать). Римская система  счисления сегодня используется,  в основном,  для наименования знаменательных дат, томов, разделов и глав в книгах. 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м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2443162" cy="2665413"/>
          </a:xfrm>
          <a:prstGeom prst="rect">
            <a:avLst/>
          </a:prstGeom>
          <a:noFill/>
        </p:spPr>
      </p:pic>
      <p:pic>
        <p:nvPicPr>
          <p:cNvPr id="6" name="Picture 6" descr="римская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060575"/>
            <a:ext cx="5327650" cy="37941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476672"/>
            <a:ext cx="7994304" cy="83099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Римская система счисления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64134"/>
            <a:ext cx="80010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 римских числах цифры записываются слева направо в порядке убывания.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таком случае их значения складываются.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Если же слева записана меньшая цифра, а справа - большая, то их значения вычитаются.</a:t>
            </a:r>
          </a:p>
          <a:p>
            <a:pPr>
              <a:buNone/>
            </a:pPr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Пример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CCXXXII=100+100+10+10+10+1+1=232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VI=5+1=6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IV=5-1=4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MCMXCVIII=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=1000+(-100+1000)+(-10+100)+5+1+1+1=1998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Позиционные системы счисления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Основные достоинства любой позиционной системы счисления 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простота выполнения арифметических операций и ограниченное количество символов (цифр), необходимых для записи любых чисел.    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b="1" i="1" dirty="0" smtClean="0">
                <a:solidFill>
                  <a:schemeClr val="bg1"/>
                </a:solidFill>
              </a:rPr>
              <a:t>позиционных системах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счисления</a:t>
            </a:r>
            <a:r>
              <a:rPr lang="ru-RU" dirty="0" smtClean="0">
                <a:solidFill>
                  <a:schemeClr val="bg1"/>
                </a:solidFill>
              </a:rPr>
              <a:t> количественное значение цифры зависит от ее позиции в числе.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Позиция цифры в числе называется </a:t>
            </a:r>
            <a:r>
              <a:rPr lang="ru-RU" b="1" i="1" dirty="0" smtClean="0">
                <a:solidFill>
                  <a:schemeClr val="bg1"/>
                </a:solidFill>
              </a:rPr>
              <a:t>разрядом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3300"/>
                  </a:outerShdw>
                </a:effectLst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Каждая позиционная </a:t>
            </a:r>
            <a:r>
              <a:rPr lang="ru-RU" dirty="0" err="1" smtClean="0">
                <a:solidFill>
                  <a:schemeClr val="bg1"/>
                </a:solidFill>
              </a:rPr>
              <a:t>сс</a:t>
            </a:r>
            <a:r>
              <a:rPr lang="ru-RU" dirty="0" smtClean="0">
                <a:solidFill>
                  <a:schemeClr val="bg1"/>
                </a:solidFill>
              </a:rPr>
              <a:t> имеет определенный </a:t>
            </a:r>
            <a:r>
              <a:rPr lang="ru-RU" b="1" i="1" dirty="0" smtClean="0">
                <a:solidFill>
                  <a:schemeClr val="bg1"/>
                </a:solidFill>
              </a:rPr>
              <a:t>алфавит цифр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b="1" i="1" dirty="0" smtClean="0">
                <a:solidFill>
                  <a:schemeClr val="bg1"/>
                </a:solidFill>
              </a:rPr>
              <a:t>основание.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CDF65-19E3-43A5-80BE-CB600ABB03F0}" type="slidenum">
              <a:rPr lang="ru-RU"/>
              <a:pPr/>
              <a:t>19</a:t>
            </a:fld>
            <a:endParaRPr lang="ru-R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47800" y="1219200"/>
            <a:ext cx="6324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560" y="1340768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записи чисел в позиционной системе  с основанием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нужно иметь алфавит из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цифр. Обычно  для этого при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 10 используют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первых арабских цифр, а при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&gt;10 к десяти арабским добавляют буквы. Вот примеры алфавитов нескольких систем.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2" y="3573016"/>
          <a:ext cx="8215368" cy="300591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24336"/>
                <a:gridCol w="2160240"/>
                <a:gridCol w="3030792"/>
              </a:tblGrid>
              <a:tr h="4468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7550" algn="r"/>
                        </a:tabLst>
                      </a:pPr>
                      <a:r>
                        <a:rPr lang="ru-RU" sz="1800" dirty="0"/>
                        <a:t>Система счисления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основание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Алфавит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4468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Десятичная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п=10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0,1,2,3,4,5,6,7,8,9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4468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Двоичная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п=2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4468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Восьмеричная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п=8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0,1,2,3,4,5,6,7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  <a:tr h="12186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Шестнадцатеричная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п=16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0,1,2,3,4,5,6,7,8,9,</a:t>
                      </a:r>
                      <a:r>
                        <a:rPr lang="ru-RU" sz="2000" kern="1200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ru-RU" sz="2000" dirty="0"/>
                        <a:t>А(10), В(11), </a:t>
                      </a:r>
                      <a:r>
                        <a:rPr lang="en-US" sz="2000" dirty="0"/>
                        <a:t>C(12),                                                                              </a:t>
                      </a:r>
                      <a:r>
                        <a:rPr lang="ru-RU" sz="2000" dirty="0"/>
                        <a:t>                           </a:t>
                      </a:r>
                      <a:r>
                        <a:rPr lang="en-US" sz="2000" dirty="0"/>
                        <a:t>D(13),E(14),F(15)	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28" marR="6232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071522"/>
            <a:ext cx="5357850" cy="57864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</a:rPr>
              <a:t>Мысль – выражать все числа немногими знаками, придавая им не только значение по форме, но еще и значение по месту, настолько проста, что именно из-за этой простоты трудно оценить, насколько она удивительна …»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Picture 3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908050"/>
            <a:ext cx="3087688" cy="3743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786322"/>
            <a:ext cx="39629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Пьер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Симон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Лаплас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(1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49 – 18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27 гг.)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Развернутой формулой числа называется запись в виде: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1700808"/>
            <a:ext cx="7848600" cy="523220"/>
          </a:xfrm>
          <a:prstGeom prst="rect">
            <a:avLst/>
          </a:prstGeom>
          <a:solidFill>
            <a:srgbClr val="0070C0"/>
          </a:solidFill>
          <a:ln w="76200" cap="sq" cmpd="tri">
            <a:solidFill>
              <a:srgbClr val="0070C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А</a:t>
            </a:r>
            <a:r>
              <a:rPr lang="en-US" sz="2800" baseline="-25000" dirty="0"/>
              <a:t>q</a:t>
            </a:r>
            <a:r>
              <a:rPr lang="en-US" sz="2800" dirty="0"/>
              <a:t>=a</a:t>
            </a:r>
            <a:r>
              <a:rPr lang="en-US" sz="2800" baseline="-25000" dirty="0"/>
              <a:t>n</a:t>
            </a:r>
            <a:r>
              <a:rPr lang="en-US" sz="2800" dirty="0"/>
              <a:t>*q</a:t>
            </a:r>
            <a:r>
              <a:rPr lang="en-US" sz="2800" baseline="30000" dirty="0"/>
              <a:t>n</a:t>
            </a:r>
            <a:r>
              <a:rPr lang="en-US" sz="2800" dirty="0"/>
              <a:t>+a</a:t>
            </a:r>
            <a:r>
              <a:rPr lang="en-US" sz="2800" baseline="-25000" dirty="0"/>
              <a:t>n-1</a:t>
            </a:r>
            <a:r>
              <a:rPr lang="en-US" sz="2800" dirty="0"/>
              <a:t>*q</a:t>
            </a:r>
            <a:r>
              <a:rPr lang="en-US" sz="2800" baseline="30000" dirty="0"/>
              <a:t>n-1</a:t>
            </a:r>
            <a:r>
              <a:rPr lang="en-US" sz="2800" dirty="0"/>
              <a:t>+…+a</a:t>
            </a:r>
            <a:r>
              <a:rPr lang="en-US" sz="2800" baseline="-25000" dirty="0"/>
              <a:t>0</a:t>
            </a:r>
            <a:r>
              <a:rPr lang="en-US" sz="2800" dirty="0"/>
              <a:t>*q</a:t>
            </a:r>
            <a:r>
              <a:rPr lang="en-US" sz="2800" baseline="30000" dirty="0"/>
              <a:t>0</a:t>
            </a:r>
            <a:r>
              <a:rPr lang="en-US" sz="2800" dirty="0"/>
              <a:t>+a</a:t>
            </a:r>
            <a:r>
              <a:rPr lang="en-US" sz="2800" baseline="-25000" dirty="0"/>
              <a:t>-1</a:t>
            </a:r>
            <a:r>
              <a:rPr lang="en-US" sz="2800" dirty="0"/>
              <a:t>*q</a:t>
            </a:r>
            <a:r>
              <a:rPr lang="en-US" sz="2800" baseline="30000" dirty="0"/>
              <a:t>-1</a:t>
            </a:r>
            <a:r>
              <a:rPr lang="en-US" sz="2800" dirty="0"/>
              <a:t>+ …+a</a:t>
            </a:r>
            <a:r>
              <a:rPr lang="en-US" sz="2800" baseline="-25000" dirty="0"/>
              <a:t>-m</a:t>
            </a:r>
            <a:r>
              <a:rPr lang="en-US" sz="2800" dirty="0"/>
              <a:t>*q</a:t>
            </a:r>
            <a:r>
              <a:rPr lang="en-US" sz="2800" baseline="30000" dirty="0"/>
              <a:t>-m</a:t>
            </a:r>
            <a:endParaRPr lang="ru-RU" sz="2000" baseline="30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828836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где </a:t>
            </a:r>
          </a:p>
          <a:p>
            <a:pPr>
              <a:buFont typeface="Monotype Sorts" pitchFamily="2" charset="2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</a:t>
            </a:r>
            <a:r>
              <a:rPr lang="en-US" sz="2400" baseline="-25000" dirty="0" smtClean="0">
                <a:solidFill>
                  <a:srgbClr val="002060"/>
                </a:solidFill>
              </a:rPr>
              <a:t>q</a:t>
            </a:r>
            <a:r>
              <a:rPr lang="en-US" dirty="0" smtClean="0">
                <a:solidFill>
                  <a:srgbClr val="002060"/>
                </a:solidFill>
              </a:rPr>
              <a:t> =</a:t>
            </a:r>
            <a:r>
              <a:rPr lang="ru-RU" sz="2400" dirty="0" smtClean="0">
                <a:solidFill>
                  <a:srgbClr val="002060"/>
                </a:solidFill>
              </a:rPr>
              <a:t>само число</a:t>
            </a:r>
          </a:p>
          <a:p>
            <a:pPr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q</a:t>
            </a:r>
            <a:r>
              <a:rPr lang="ru-RU" sz="2400" dirty="0" smtClean="0">
                <a:solidFill>
                  <a:srgbClr val="002060"/>
                </a:solidFill>
              </a:rPr>
              <a:t>-основание системы счисления</a:t>
            </a:r>
          </a:p>
          <a:p>
            <a:pPr>
              <a:buFont typeface="Monotype Sorts" pitchFamily="2" charset="2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 – цифры данной системы счисления</a:t>
            </a:r>
          </a:p>
          <a:p>
            <a:pPr>
              <a:buFont typeface="Monotype Sorts" pitchFamily="2" charset="2"/>
              <a:buNone/>
            </a:pPr>
            <a:r>
              <a:rPr lang="ru-RU" sz="2400" i="1" dirty="0" err="1" smtClean="0">
                <a:solidFill>
                  <a:srgbClr val="002060"/>
                </a:solidFill>
              </a:rPr>
              <a:t>п</a:t>
            </a:r>
            <a:r>
              <a:rPr lang="ru-RU" sz="2400" dirty="0" smtClean="0">
                <a:solidFill>
                  <a:srgbClr val="002060"/>
                </a:solidFill>
              </a:rPr>
              <a:t> – число разрядов</a:t>
            </a:r>
          </a:p>
          <a:p>
            <a:pPr>
              <a:buFont typeface="Monotype Sorts" pitchFamily="2" charset="2"/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Развернутая форма числа в двоичной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сс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en-US" sz="2400" b="1" baseline="30000" dirty="0" smtClean="0">
              <a:solidFill>
                <a:srgbClr val="002060"/>
              </a:solidFill>
            </a:endParaRPr>
          </a:p>
          <a:p>
            <a:pPr>
              <a:buFont typeface="Monotype Sorts" pitchFamily="2" charset="2"/>
              <a:buNone/>
            </a:pPr>
            <a:endParaRPr lang="ru-RU" sz="2400" dirty="0" smtClean="0"/>
          </a:p>
          <a:p>
            <a:pPr>
              <a:buFont typeface="Monotype Sort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А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=a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</a:rPr>
              <a:t>*2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</a:rPr>
              <a:t>+a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n-1</a:t>
            </a:r>
            <a:r>
              <a:rPr lang="en-US" sz="2400" b="1" dirty="0" smtClean="0">
                <a:solidFill>
                  <a:srgbClr val="002060"/>
                </a:solidFill>
              </a:rPr>
              <a:t>*2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n-1</a:t>
            </a:r>
            <a:r>
              <a:rPr lang="en-US" sz="2400" b="1" dirty="0" smtClean="0">
                <a:solidFill>
                  <a:srgbClr val="002060"/>
                </a:solidFill>
              </a:rPr>
              <a:t>+…+a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0</a:t>
            </a:r>
            <a:r>
              <a:rPr lang="en-US" sz="2400" b="1" dirty="0" smtClean="0">
                <a:solidFill>
                  <a:srgbClr val="002060"/>
                </a:solidFill>
              </a:rPr>
              <a:t>*2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0</a:t>
            </a:r>
            <a:r>
              <a:rPr lang="en-US" sz="2400" b="1" dirty="0" smtClean="0">
                <a:solidFill>
                  <a:srgbClr val="002060"/>
                </a:solidFill>
              </a:rPr>
              <a:t>+a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-1</a:t>
            </a:r>
            <a:r>
              <a:rPr lang="en-US" sz="2400" b="1" dirty="0" smtClean="0">
                <a:solidFill>
                  <a:srgbClr val="002060"/>
                </a:solidFill>
              </a:rPr>
              <a:t>*2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b="1" dirty="0" smtClean="0">
                <a:solidFill>
                  <a:srgbClr val="002060"/>
                </a:solidFill>
              </a:rPr>
              <a:t>+ …+a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-m</a:t>
            </a:r>
            <a:r>
              <a:rPr lang="en-US" sz="2400" b="1" dirty="0" smtClean="0">
                <a:solidFill>
                  <a:srgbClr val="002060"/>
                </a:solidFill>
              </a:rPr>
              <a:t>*2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-m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Пример:</a:t>
            </a:r>
            <a:r>
              <a:rPr lang="ru-RU" sz="3600" b="1" i="1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Получить развернутую форму десятичных чисел: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32478</a:t>
            </a:r>
            <a:r>
              <a:rPr lang="ru-RU" sz="4000" b="1" baseline="-25000" dirty="0" smtClean="0">
                <a:solidFill>
                  <a:srgbClr val="002060"/>
                </a:solidFill>
              </a:rPr>
              <a:t>10</a:t>
            </a:r>
            <a:r>
              <a:rPr lang="ru-RU" sz="4000" b="1" dirty="0" smtClean="0">
                <a:solidFill>
                  <a:srgbClr val="002060"/>
                </a:solidFill>
              </a:rPr>
              <a:t>=3*10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4</a:t>
            </a:r>
            <a:r>
              <a:rPr lang="ru-RU" sz="4000" b="1" dirty="0" smtClean="0">
                <a:solidFill>
                  <a:srgbClr val="002060"/>
                </a:solidFill>
              </a:rPr>
              <a:t>+2*10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3</a:t>
            </a:r>
            <a:r>
              <a:rPr lang="ru-RU" sz="4000" b="1" dirty="0" smtClean="0">
                <a:solidFill>
                  <a:srgbClr val="002060"/>
                </a:solidFill>
              </a:rPr>
              <a:t>+4*10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</a:rPr>
              <a:t>+7*10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1</a:t>
            </a:r>
            <a:r>
              <a:rPr lang="ru-RU" sz="4000" b="1" dirty="0" smtClean="0">
                <a:solidFill>
                  <a:srgbClr val="002060"/>
                </a:solidFill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 +</a:t>
            </a:r>
            <a:r>
              <a:rPr lang="ru-RU" sz="4000" b="1" dirty="0" smtClean="0">
                <a:solidFill>
                  <a:srgbClr val="002060"/>
                </a:solidFill>
              </a:rPr>
              <a:t>8*10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0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Для перевода целого числа из СС с основанием </a:t>
            </a:r>
            <a:r>
              <a:rPr lang="en-US" sz="3600" dirty="0" smtClean="0">
                <a:solidFill>
                  <a:srgbClr val="FFFF00"/>
                </a:solidFill>
              </a:rPr>
              <a:t> 10</a:t>
            </a:r>
            <a:r>
              <a:rPr lang="ru-RU" sz="3600" dirty="0" smtClean="0">
                <a:solidFill>
                  <a:srgbClr val="FFFF00"/>
                </a:solidFill>
              </a:rPr>
              <a:t> в СС с основанием 2 необходимо: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347187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Это число разделить на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, полученное частное вновь делят на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и так до тех пор пока последнее частное не окажется меньше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результате записать в одну строку последнее частное и все остатки, начиная с последнего.</a:t>
            </a: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0" y="1857364"/>
          <a:ext cx="3810000" cy="2865437"/>
        </p:xfrm>
        <a:graphic>
          <a:graphicData uri="http://schemas.openxmlformats.org/presentationml/2006/ole">
            <p:oleObj spid="_x0000_s1026" name="Точечный рисунок" r:id="rId3" imgW="2533696" imgH="1905128" progId="PBrush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357818" y="4857760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53</a:t>
            </a:r>
            <a:r>
              <a:rPr lang="en-US" sz="10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 110101</a:t>
            </a:r>
            <a:r>
              <a:rPr lang="ru-RU" sz="10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105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357826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Проверка: 110101</a:t>
            </a:r>
            <a:r>
              <a:rPr lang="ru-RU" sz="2800" baseline="-25000" dirty="0" smtClean="0">
                <a:solidFill>
                  <a:srgbClr val="002060"/>
                </a:solidFill>
              </a:rPr>
              <a:t>2</a:t>
            </a:r>
            <a:r>
              <a:rPr lang="ru-RU" sz="2800" dirty="0" smtClean="0">
                <a:solidFill>
                  <a:srgbClr val="002060"/>
                </a:solidFill>
              </a:rPr>
              <a:t>=1*2</a:t>
            </a:r>
            <a:r>
              <a:rPr lang="ru-RU" sz="2800" baseline="30000" dirty="0" smtClean="0">
                <a:solidFill>
                  <a:srgbClr val="002060"/>
                </a:solidFill>
              </a:rPr>
              <a:t>5</a:t>
            </a:r>
            <a:r>
              <a:rPr lang="ru-RU" sz="2800" dirty="0" smtClean="0">
                <a:solidFill>
                  <a:srgbClr val="002060"/>
                </a:solidFill>
              </a:rPr>
              <a:t>+1*2</a:t>
            </a:r>
            <a:r>
              <a:rPr lang="ru-RU" sz="2800" baseline="30000" dirty="0" smtClean="0">
                <a:solidFill>
                  <a:srgbClr val="002060"/>
                </a:solidFill>
              </a:rPr>
              <a:t>4</a:t>
            </a:r>
            <a:r>
              <a:rPr lang="ru-RU" sz="2800" dirty="0" smtClean="0">
                <a:solidFill>
                  <a:srgbClr val="002060"/>
                </a:solidFill>
              </a:rPr>
              <a:t>+0*2</a:t>
            </a:r>
            <a:r>
              <a:rPr lang="ru-RU" sz="2800" baseline="30000" dirty="0" smtClean="0">
                <a:solidFill>
                  <a:srgbClr val="002060"/>
                </a:solidFill>
              </a:rPr>
              <a:t>3</a:t>
            </a:r>
            <a:r>
              <a:rPr lang="ru-RU" sz="2800" dirty="0" smtClean="0">
                <a:solidFill>
                  <a:srgbClr val="002060"/>
                </a:solidFill>
              </a:rPr>
              <a:t>+1*2</a:t>
            </a:r>
            <a:r>
              <a:rPr lang="ru-RU" sz="2800" baseline="30000" dirty="0" smtClean="0">
                <a:solidFill>
                  <a:srgbClr val="002060"/>
                </a:solidFill>
              </a:rPr>
              <a:t>2</a:t>
            </a:r>
            <a:r>
              <a:rPr lang="ru-RU" sz="2800" dirty="0" smtClean="0">
                <a:solidFill>
                  <a:srgbClr val="002060"/>
                </a:solidFill>
              </a:rPr>
              <a:t>+0*2</a:t>
            </a:r>
            <a:r>
              <a:rPr lang="ru-RU" sz="2800" baseline="30000" dirty="0" smtClean="0">
                <a:solidFill>
                  <a:srgbClr val="002060"/>
                </a:solidFill>
              </a:rPr>
              <a:t>1</a:t>
            </a:r>
            <a:r>
              <a:rPr lang="ru-RU" sz="2800" dirty="0" smtClean="0">
                <a:solidFill>
                  <a:srgbClr val="002060"/>
                </a:solidFill>
              </a:rPr>
              <a:t>+1*2</a:t>
            </a:r>
            <a:r>
              <a:rPr lang="ru-RU" sz="2800" baseline="30000" dirty="0" smtClean="0">
                <a:solidFill>
                  <a:srgbClr val="002060"/>
                </a:solidFill>
              </a:rPr>
              <a:t>0</a:t>
            </a:r>
            <a:r>
              <a:rPr lang="ru-RU" sz="2800" dirty="0" smtClean="0">
                <a:solidFill>
                  <a:srgbClr val="002060"/>
                </a:solidFill>
              </a:rPr>
              <a:t>+ =32+16+4+1=53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229600" cy="366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714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A10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A2</a:t>
                      </a:r>
                      <a:endParaRPr lang="ru-RU" sz="2000" dirty="0" smtClean="0"/>
                    </a:p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A10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A2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64" y="1052736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Для удобства запишем начало натурального ряда чисел в  десятичной  и  двоичной системах счисления: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«ЛОМАЕМ» голову</a:t>
            </a:r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i="1" dirty="0" smtClean="0">
                <a:solidFill>
                  <a:srgbClr val="FFFF00"/>
                </a:solidFill>
              </a:rPr>
              <a:t>Прочитайте стихотворение А.Н.Старикова: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Ей было </a:t>
            </a:r>
            <a:r>
              <a:rPr lang="ru-RU" sz="4400" b="1" u="sng" dirty="0" smtClean="0">
                <a:solidFill>
                  <a:schemeClr val="bg1"/>
                </a:solidFill>
              </a:rPr>
              <a:t>1100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лет,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Она в </a:t>
            </a:r>
            <a:r>
              <a:rPr lang="ru-RU" sz="4400" b="1" u="sng" dirty="0" smtClean="0">
                <a:solidFill>
                  <a:schemeClr val="bg1"/>
                </a:solidFill>
              </a:rPr>
              <a:t>101-й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класс ходила,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В портфеле по </a:t>
            </a:r>
            <a:r>
              <a:rPr lang="ru-RU" sz="4400" b="1" u="sng" dirty="0" smtClean="0">
                <a:solidFill>
                  <a:schemeClr val="bg1"/>
                </a:solidFill>
              </a:rPr>
              <a:t>100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книг носила -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Все это правда, а не бред.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Когда, пыля десятком ног,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Она шагала по дороге,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За ней всегда бежал щенок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одним хвостом, зато </a:t>
            </a:r>
            <a:r>
              <a:rPr lang="ru-RU" sz="4400" b="1" u="sng" dirty="0" smtClean="0">
                <a:solidFill>
                  <a:schemeClr val="bg1"/>
                </a:solidFill>
              </a:rPr>
              <a:t>100-ногий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Она ловила каждый звук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Своими </a:t>
            </a:r>
            <a:r>
              <a:rPr lang="ru-RU" sz="4400" b="1" u="sng" dirty="0" smtClean="0">
                <a:solidFill>
                  <a:schemeClr val="bg1"/>
                </a:solidFill>
              </a:rPr>
              <a:t>10-ю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ушами,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4400" b="1" u="sng" dirty="0" smtClean="0">
                <a:solidFill>
                  <a:schemeClr val="bg1"/>
                </a:solidFill>
              </a:rPr>
              <a:t>10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загорелых рук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Портфель и поводок держали.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4400" b="1" u="sng" dirty="0" smtClean="0">
                <a:solidFill>
                  <a:schemeClr val="bg1"/>
                </a:solidFill>
              </a:rPr>
              <a:t>10 т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емно-синих глаз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Рассматривали мир привычно…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Но станет все совсем обычным,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Когда поймете наш рассказ.</a:t>
            </a:r>
          </a:p>
          <a:p>
            <a:pPr>
              <a:spcBef>
                <a:spcPct val="50000"/>
              </a:spcBef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  <a:latin typeface="Times New Roman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15100" y="4619625"/>
            <a:ext cx="2628900" cy="22383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Занимательные задачи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№2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Мартышка висит на хвосте и жует бананы. В каждой руке по </a:t>
            </a:r>
            <a:r>
              <a:rPr lang="ru-RU" sz="3200" b="1" dirty="0" smtClean="0">
                <a:solidFill>
                  <a:srgbClr val="002060"/>
                </a:solidFill>
              </a:rPr>
              <a:t>101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банану, а в каждой ноге – </a:t>
            </a:r>
            <a:r>
              <a:rPr lang="ru-RU" sz="3200" b="1" dirty="0" smtClean="0">
                <a:solidFill>
                  <a:srgbClr val="002060"/>
                </a:solidFill>
              </a:rPr>
              <a:t>на 1 </a:t>
            </a:r>
            <a:r>
              <a:rPr lang="ru-RU" sz="3200" b="1" dirty="0" smtClean="0">
                <a:solidFill>
                  <a:srgbClr val="7030A0"/>
                </a:solidFill>
              </a:rPr>
              <a:t>банан больше, чем в руке. Сколько бананов у мартышки?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Ответ в 2-й СС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Ответы к самостоятельной работе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r>
              <a:rPr lang="en-US" sz="4800" dirty="0" smtClean="0">
                <a:solidFill>
                  <a:srgbClr val="002060"/>
                </a:solidFill>
              </a:rPr>
              <a:t>XXIII. X. MMX.</a:t>
            </a:r>
          </a:p>
          <a:p>
            <a:pPr marL="651510" indent="-514350">
              <a:buAutoNum type="arabicPeriod"/>
            </a:pPr>
            <a:r>
              <a:rPr lang="en-US" sz="4800" dirty="0" smtClean="0">
                <a:solidFill>
                  <a:srgbClr val="002060"/>
                </a:solidFill>
              </a:rPr>
              <a:t>100101</a:t>
            </a:r>
            <a:r>
              <a:rPr lang="en-US" sz="2400" dirty="0" smtClean="0">
                <a:solidFill>
                  <a:srgbClr val="002060"/>
                </a:solidFill>
              </a:rPr>
              <a:t>2</a:t>
            </a:r>
          </a:p>
          <a:p>
            <a:pPr marL="651510" indent="-514350">
              <a:buAutoNum type="arabicPeriod"/>
            </a:pPr>
            <a:r>
              <a:rPr lang="en-US" sz="4800" dirty="0" smtClean="0">
                <a:solidFill>
                  <a:srgbClr val="002060"/>
                </a:solidFill>
              </a:rPr>
              <a:t>1110001</a:t>
            </a:r>
            <a:r>
              <a:rPr lang="en-US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858180" cy="392909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Система счисления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- это совокупность приемов и правил записи чисел с помощью определенного набора символов </a:t>
            </a:r>
            <a:r>
              <a:rPr lang="ru-RU" sz="3600" b="1" i="1" dirty="0" smtClean="0">
                <a:solidFill>
                  <a:srgbClr val="002060"/>
                </a:solidFill>
              </a:rPr>
              <a:t>(некоторый способ кодирования числовой информации).</a:t>
            </a:r>
          </a:p>
          <a:p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30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Системы счисления</a:t>
            </a:r>
            <a:endParaRPr lang="ru-RU" sz="5400" b="1" dirty="0">
              <a:solidFill>
                <a:srgbClr val="FFFF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199731" y="1472677"/>
            <a:ext cx="1620000" cy="1500198"/>
          </a:xfrm>
          <a:prstGeom prst="straightConnector1">
            <a:avLst/>
          </a:prstGeom>
          <a:ln w="1079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40152" y="1556792"/>
            <a:ext cx="1500198" cy="1357322"/>
          </a:xfrm>
          <a:prstGeom prst="straightConnector1">
            <a:avLst/>
          </a:prstGeom>
          <a:ln w="1079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292494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непозиционные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292494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позиционные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857760"/>
            <a:ext cx="907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Цифры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– знаки которые используются для записи чисел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История развития систем счисления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i_matema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75" y="2181510"/>
            <a:ext cx="8482067" cy="430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Непозиционные системы счисления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solidFill>
                  <a:schemeClr val="bg1"/>
                </a:solidFill>
              </a:rPr>
              <a:t>Как только люди начали считать, у них появилась потребность в записи чисел. Находки археологов на стоянках первобытных людей свидетельствуют о том, что первоначально количество предметов отображали равным количеством каких-либо значков (бирок): 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Зарубок	 черточек	 точек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2195736" y="5733256"/>
            <a:ext cx="1071570" cy="21431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554024" y="5823240"/>
            <a:ext cx="468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6516216" y="566124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878" y="620688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Позже, для облегчения счета, эти значки стали группировать по три или по пять. Такая система записи чисел называется </a:t>
            </a:r>
            <a:r>
              <a:rPr lang="ru-RU" sz="2800" b="1" dirty="0">
                <a:solidFill>
                  <a:srgbClr val="7030A0"/>
                </a:solidFill>
              </a:rPr>
              <a:t>единичной (унарной), </a:t>
            </a:r>
            <a:r>
              <a:rPr lang="ru-RU" sz="2800" dirty="0">
                <a:solidFill>
                  <a:schemeClr val="bg1"/>
                </a:solidFill>
              </a:rPr>
              <a:t>так как любое число в ней образуется путем повторения одного знака, символизирующего единицу.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068960"/>
            <a:ext cx="5715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Отголоски единичной системы счисления встречаются и сегодня. </a:t>
            </a:r>
            <a:r>
              <a:rPr lang="ru-RU" sz="2000" b="1" i="1" dirty="0">
                <a:solidFill>
                  <a:schemeClr val="bg1"/>
                </a:solidFill>
              </a:rPr>
              <a:t>Так, чтобы узнать, на каком курсе учится курсант военного училища, нужно сосчитать, какое количество полосок нашито на его рукаве. 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Сами </a:t>
            </a:r>
            <a:r>
              <a:rPr lang="ru-RU" sz="2000" b="1" i="1" dirty="0">
                <a:solidFill>
                  <a:schemeClr val="bg1"/>
                </a:solidFill>
              </a:rPr>
              <a:t>того не осознавая,  единичной системой счисления пользуются малыши, показывая на пальцах свой возраст, а счетные палочки используется для обучения учеников 1-го класса счету</a:t>
            </a:r>
          </a:p>
        </p:txBody>
      </p:sp>
      <p:pic>
        <p:nvPicPr>
          <p:cNvPr id="6" name="Picture 4" descr="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012" y="4293096"/>
            <a:ext cx="2312988" cy="23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74689"/>
            <a:ext cx="8229600" cy="598331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Единичная система </a:t>
            </a:r>
            <a:r>
              <a:rPr lang="ru-RU" sz="3400" dirty="0" smtClean="0">
                <a:solidFill>
                  <a:schemeClr val="bg1"/>
                </a:solidFill>
              </a:rPr>
              <a:t>— </a:t>
            </a:r>
            <a:r>
              <a:rPr lang="ru-RU" sz="3400" dirty="0">
                <a:solidFill>
                  <a:schemeClr val="bg1"/>
                </a:solidFill>
              </a:rPr>
              <a:t>не самый удобный способ записи чисел. </a:t>
            </a:r>
            <a:endParaRPr lang="ru-RU" sz="3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Записывать </a:t>
            </a:r>
            <a:r>
              <a:rPr lang="ru-RU" sz="3400" dirty="0">
                <a:solidFill>
                  <a:schemeClr val="bg1"/>
                </a:solidFill>
              </a:rPr>
              <a:t>таким образом большие количества утомительно, </a:t>
            </a:r>
            <a:r>
              <a:rPr lang="ru-RU" sz="3400" dirty="0" smtClean="0">
                <a:solidFill>
                  <a:schemeClr val="bg1"/>
                </a:solidFill>
              </a:rPr>
              <a:t>и </a:t>
            </a:r>
            <a:r>
              <a:rPr lang="ru-RU" sz="3400" dirty="0">
                <a:solidFill>
                  <a:schemeClr val="bg1"/>
                </a:solidFill>
              </a:rPr>
              <a:t>сами записи при этом получаются очень длинными. </a:t>
            </a:r>
            <a:endParaRPr lang="ru-RU" sz="3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С </a:t>
            </a:r>
            <a:r>
              <a:rPr lang="ru-RU" sz="3400" dirty="0">
                <a:solidFill>
                  <a:schemeClr val="bg1"/>
                </a:solidFill>
              </a:rPr>
              <a:t>течением времени возникли иные, более удобные, системы счисления</a:t>
            </a:r>
            <a:r>
              <a:rPr lang="ru-RU" sz="3400" dirty="0"/>
              <a:t>. </a:t>
            </a:r>
            <a:endParaRPr lang="ru-RU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1"/>
            <a:ext cx="8401080" cy="34290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Древнеегипетская десятичная непозиционная система счисления.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Примерно  в третьем тысячелетии до нашей эры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древние египтяне придумали свою числовую систему, в которой для обозначения ключевых чисел 1, 10, 100 и т.д. использовались специальные значки — иероглифы.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040313" y="3929066"/>
            <a:ext cx="41036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64331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 остальные числа составлялись из этих ключевых при помощи операции сложения.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Система счисления Древнего Египта является десятичной, но непозиционной.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512</TotalTime>
  <Words>785</Words>
  <Application>Microsoft Office PowerPoint</Application>
  <PresentationFormat>Экран (4:3)</PresentationFormat>
  <Paragraphs>143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Точечный рисунок</vt:lpstr>
      <vt:lpstr>Системы счисления</vt:lpstr>
      <vt:lpstr>Слайд 2</vt:lpstr>
      <vt:lpstr>Слайд 3</vt:lpstr>
      <vt:lpstr>Слайд 4</vt:lpstr>
      <vt:lpstr>История развития систем счисления</vt:lpstr>
      <vt:lpstr>Непозиционные системы счисления</vt:lpstr>
      <vt:lpstr>Слайд 7</vt:lpstr>
      <vt:lpstr>Слайд 8</vt:lpstr>
      <vt:lpstr>Слайд 9</vt:lpstr>
      <vt:lpstr>  Древнеегипетская нумерация </vt:lpstr>
      <vt:lpstr>Алфавитные системы счисления</vt:lpstr>
      <vt:lpstr>Славянский цифровой алфавит</vt:lpstr>
      <vt:lpstr>Вавилонская система счисления</vt:lpstr>
      <vt:lpstr>Слайд 14</vt:lpstr>
      <vt:lpstr>Слайд 15</vt:lpstr>
      <vt:lpstr>Слайд 16</vt:lpstr>
      <vt:lpstr>Позиционные системы счисления</vt:lpstr>
      <vt:lpstr>Слайд 18</vt:lpstr>
      <vt:lpstr>Слайд 19</vt:lpstr>
      <vt:lpstr>   Развернутой формулой числа называется запись в виде:  </vt:lpstr>
      <vt:lpstr>Слайд 21</vt:lpstr>
      <vt:lpstr>Для перевода целого числа из СС с основанием  10 в СС с основанием 2 необходимо:</vt:lpstr>
      <vt:lpstr>Слайд 23</vt:lpstr>
      <vt:lpstr>«ЛОМАЕМ» голову Прочитайте стихотворение А.Н.Старикова: </vt:lpstr>
      <vt:lpstr>Занимательные задачи  №2</vt:lpstr>
      <vt:lpstr>Ответы к самостоятельной работе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BEST</cp:lastModifiedBy>
  <cp:revision>56</cp:revision>
  <dcterms:created xsi:type="dcterms:W3CDTF">2010-10-14T05:47:51Z</dcterms:created>
  <dcterms:modified xsi:type="dcterms:W3CDTF">2014-09-26T10:36:50Z</dcterms:modified>
</cp:coreProperties>
</file>