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1F67"/>
    <a:srgbClr val="271066"/>
    <a:srgbClr val="6F35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357686" y="3500438"/>
            <a:ext cx="1143008" cy="35719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Documents and Settings\Учитель\Рабочий стол\1.JPG"/>
          <p:cNvPicPr>
            <a:picLocks noChangeAspect="1" noChangeArrowheads="1"/>
          </p:cNvPicPr>
          <p:nvPr/>
        </p:nvPicPr>
        <p:blipFill>
          <a:blip r:embed="rId2"/>
          <a:srcRect r="62614" b="47774"/>
          <a:stretch>
            <a:fillRect/>
          </a:stretch>
        </p:blipFill>
        <p:spPr bwMode="auto">
          <a:xfrm>
            <a:off x="1214414" y="142853"/>
            <a:ext cx="7320865" cy="6652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00232" y="1714488"/>
            <a:ext cx="5660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Юные мыслители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3214686"/>
            <a:ext cx="4067833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softEdge rad="635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rgbClr val="6F350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Внеклассное мероприятие для учащихся 1-4 классов</a:t>
            </a:r>
            <a:endParaRPr lang="ru-RU" sz="2400" b="1" cap="none" spc="0" dirty="0">
              <a:ln w="11430"/>
              <a:solidFill>
                <a:srgbClr val="6F350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J:\2013-2014\Горячев\Горячев-3кл\3-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38"/>
            <a:ext cx="8951913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072462" y="3000372"/>
            <a:ext cx="357191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7375" y="1500188"/>
            <a:ext cx="571500" cy="571500"/>
          </a:xfrm>
          <a:prstGeom prst="rect">
            <a:avLst/>
          </a:prstGeom>
          <a:solidFill>
            <a:srgbClr val="FFFFCC"/>
          </a:solidFill>
          <a:ln>
            <a:solidFill>
              <a:srgbClr val="FF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2" descr="J:\2013-2014\Горячев\Горячев-3кл\3-40 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143000"/>
            <a:ext cx="8597900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215188" y="3071813"/>
            <a:ext cx="642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10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500813" y="3071813"/>
            <a:ext cx="642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11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14563" y="4214813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3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00500" y="414337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4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643563" y="414337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5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358063" y="414337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6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57313" y="421481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4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143250" y="4143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5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86313" y="41433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6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572250" y="4143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7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286750" y="4143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8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7188" y="1285875"/>
            <a:ext cx="500062" cy="571500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Задачи-интренеры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для интеллектуального тренинга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214313" y="1143000"/>
            <a:ext cx="85725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222268"/>
                </a:solidFill>
                <a:latin typeface="Helvetica"/>
                <a:cs typeface="Times New Roman" pitchFamily="18" charset="0"/>
              </a:rPr>
              <a:t>Обитательница водоема поймала деревянный предмет, после чего ее жизнь круто переменилась. Что произошло? </a:t>
            </a:r>
            <a:endParaRPr lang="ru-RU" sz="3200" dirty="0">
              <a:solidFill>
                <a:srgbClr val="222268"/>
              </a:solidFill>
            </a:endParaRPr>
          </a:p>
        </p:txBody>
      </p:sp>
      <p:pic>
        <p:nvPicPr>
          <p:cNvPr id="31746" name="Picture 2" descr="http://www.ozgunresimler.com/data/media/3166/7042516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2714625"/>
            <a:ext cx="5310187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20543540">
            <a:off x="1633086" y="4990311"/>
            <a:ext cx="6386748" cy="923330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Helvetica"/>
                <a:ea typeface="Times New Roman"/>
                <a:cs typeface="Arial" charset="0"/>
              </a:rPr>
              <a:t>Царевна-лягушка 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428604"/>
            <a:ext cx="52210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Основы логики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4" name="Picture 6" descr="http://allforchildren.ru/ex/maze-circle/maze-circle04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000108"/>
            <a:ext cx="5162550" cy="5210175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7572375" y="1285875"/>
            <a:ext cx="1571625" cy="1328738"/>
            <a:chOff x="4286248" y="2500306"/>
            <a:chExt cx="2071702" cy="1900308"/>
          </a:xfrm>
        </p:grpSpPr>
        <p:pic>
          <p:nvPicPr>
            <p:cNvPr id="3102" name="Picture 9" descr="C:\Documents and Settings\sviridenkona.AD\Local Settings\Temporary Internet Files\Content.IE5\1OJIJB5Z\MCj04369110000[1]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57686" y="2500306"/>
              <a:ext cx="1714500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03" name="TextBox 12"/>
            <p:cNvSpPr txBox="1">
              <a:spLocks noChangeArrowheads="1"/>
            </p:cNvSpPr>
            <p:nvPr/>
          </p:nvSpPr>
          <p:spPr bwMode="auto">
            <a:xfrm>
              <a:off x="4286248" y="4000504"/>
              <a:ext cx="207170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>
                  <a:latin typeface="Calibri" pitchFamily="34" charset="0"/>
                </a:rPr>
                <a:t>Капуста</a:t>
              </a:r>
            </a:p>
          </p:txBody>
        </p:sp>
      </p:grpSp>
      <p:grpSp>
        <p:nvGrpSpPr>
          <p:cNvPr id="3" name="Группа 21"/>
          <p:cNvGrpSpPr>
            <a:grpSpLocks/>
          </p:cNvGrpSpPr>
          <p:nvPr/>
        </p:nvGrpSpPr>
        <p:grpSpPr bwMode="auto">
          <a:xfrm>
            <a:off x="0" y="1357313"/>
            <a:ext cx="1357313" cy="1401762"/>
            <a:chOff x="6042784" y="1214422"/>
            <a:chExt cx="2315432" cy="2199071"/>
          </a:xfrm>
        </p:grpSpPr>
        <p:pic>
          <p:nvPicPr>
            <p:cNvPr id="3100" name="Picture 10" descr="C:\Documents and Settings\sviridenkona.AD\Local Settings\Temporary Internet Files\Content.IE5\WT23O5M3\MCj04369070000[1]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1214422"/>
              <a:ext cx="1714500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01" name="TextBox 13"/>
            <p:cNvSpPr txBox="1">
              <a:spLocks noChangeArrowheads="1"/>
            </p:cNvSpPr>
            <p:nvPr/>
          </p:nvSpPr>
          <p:spPr bwMode="auto">
            <a:xfrm>
              <a:off x="6042784" y="2786058"/>
              <a:ext cx="2315432" cy="62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>
                  <a:latin typeface="Calibri" pitchFamily="34" charset="0"/>
                </a:rPr>
                <a:t>Помидор</a:t>
              </a:r>
            </a:p>
          </p:txBody>
        </p:sp>
      </p:grpSp>
      <p:grpSp>
        <p:nvGrpSpPr>
          <p:cNvPr id="4" name="Группа 20"/>
          <p:cNvGrpSpPr>
            <a:grpSpLocks/>
          </p:cNvGrpSpPr>
          <p:nvPr/>
        </p:nvGrpSpPr>
        <p:grpSpPr bwMode="auto">
          <a:xfrm>
            <a:off x="4500563" y="1500188"/>
            <a:ext cx="1643062" cy="1042987"/>
            <a:chOff x="3286116" y="1214422"/>
            <a:chExt cx="2229916" cy="1328804"/>
          </a:xfrm>
        </p:grpSpPr>
        <p:pic>
          <p:nvPicPr>
            <p:cNvPr id="3098" name="Picture 8" descr="C:\Documents and Settings\sviridenkona.AD\Local Settings\Temporary Internet Files\Content.IE5\NTSG47ZR\MCj01934320000[1].wm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57554" y="1214422"/>
              <a:ext cx="2158478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9" name="TextBox 14"/>
            <p:cNvSpPr txBox="1">
              <a:spLocks noChangeArrowheads="1"/>
            </p:cNvSpPr>
            <p:nvPr/>
          </p:nvSpPr>
          <p:spPr bwMode="auto">
            <a:xfrm>
              <a:off x="3286116" y="2143116"/>
              <a:ext cx="207170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>
                  <a:latin typeface="Calibri" pitchFamily="34" charset="0"/>
                </a:rPr>
                <a:t>Морковь</a:t>
              </a:r>
            </a:p>
          </p:txBody>
        </p:sp>
      </p:grpSp>
      <p:grpSp>
        <p:nvGrpSpPr>
          <p:cNvPr id="5" name="Группа 23"/>
          <p:cNvGrpSpPr>
            <a:grpSpLocks/>
          </p:cNvGrpSpPr>
          <p:nvPr/>
        </p:nvGrpSpPr>
        <p:grpSpPr bwMode="auto">
          <a:xfrm>
            <a:off x="1000125" y="1428750"/>
            <a:ext cx="2071688" cy="1257300"/>
            <a:chOff x="1000100" y="1428736"/>
            <a:chExt cx="2071702" cy="1257366"/>
          </a:xfrm>
        </p:grpSpPr>
        <p:pic>
          <p:nvPicPr>
            <p:cNvPr id="3096" name="Picture 3" descr="C:\Documents and Settings\sviridenkona.AD\Local Settings\Temporary Internet Files\Content.IE5\NTSG47ZR\MCj04368920000[1]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28728" y="1428736"/>
              <a:ext cx="1143008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7" name="TextBox 15"/>
            <p:cNvSpPr txBox="1">
              <a:spLocks noChangeArrowheads="1"/>
            </p:cNvSpPr>
            <p:nvPr/>
          </p:nvSpPr>
          <p:spPr bwMode="auto">
            <a:xfrm>
              <a:off x="1000100" y="2285992"/>
              <a:ext cx="207170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>
                  <a:latin typeface="Calibri" pitchFamily="34" charset="0"/>
                </a:rPr>
                <a:t>Лимон</a:t>
              </a:r>
            </a:p>
          </p:txBody>
        </p:sp>
      </p:grpSp>
      <p:grpSp>
        <p:nvGrpSpPr>
          <p:cNvPr id="6" name="Группа 17"/>
          <p:cNvGrpSpPr>
            <a:grpSpLocks/>
          </p:cNvGrpSpPr>
          <p:nvPr/>
        </p:nvGrpSpPr>
        <p:grpSpPr bwMode="auto">
          <a:xfrm>
            <a:off x="6000750" y="1357313"/>
            <a:ext cx="1785938" cy="1328737"/>
            <a:chOff x="-142908" y="785794"/>
            <a:chExt cx="2071702" cy="1543118"/>
          </a:xfrm>
        </p:grpSpPr>
        <p:pic>
          <p:nvPicPr>
            <p:cNvPr id="3094" name="Picture 2" descr="C:\Documents and Settings\sviridenkona.AD\Local Settings\Temporary Internet Files\Content.IE5\WT23O5M3\MCj04369060000[1]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5720" y="785794"/>
              <a:ext cx="1357310" cy="1357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5" name="TextBox 16"/>
            <p:cNvSpPr txBox="1">
              <a:spLocks noChangeArrowheads="1"/>
            </p:cNvSpPr>
            <p:nvPr/>
          </p:nvSpPr>
          <p:spPr bwMode="auto">
            <a:xfrm>
              <a:off x="-142908" y="1928802"/>
              <a:ext cx="207170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>
                  <a:latin typeface="Calibri" pitchFamily="34" charset="0"/>
                </a:rPr>
                <a:t>Груша</a:t>
              </a:r>
            </a:p>
          </p:txBody>
        </p:sp>
      </p:grpSp>
      <p:grpSp>
        <p:nvGrpSpPr>
          <p:cNvPr id="7" name="Группа 19"/>
          <p:cNvGrpSpPr>
            <a:grpSpLocks/>
          </p:cNvGrpSpPr>
          <p:nvPr/>
        </p:nvGrpSpPr>
        <p:grpSpPr bwMode="auto">
          <a:xfrm>
            <a:off x="2643188" y="1357313"/>
            <a:ext cx="1785937" cy="1257300"/>
            <a:chOff x="1071538" y="2714620"/>
            <a:chExt cx="2071702" cy="1543118"/>
          </a:xfrm>
        </p:grpSpPr>
        <p:pic>
          <p:nvPicPr>
            <p:cNvPr id="3092" name="Picture 5" descr="C:\Documents and Settings\sviridenkona.AD\Local Settings\Temporary Internet Files\Content.IE5\NTSG47ZR\MCj02461550000[1].wmf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42976" y="2714620"/>
              <a:ext cx="1857388" cy="1196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3" name="TextBox 18"/>
            <p:cNvSpPr txBox="1">
              <a:spLocks noChangeArrowheads="1"/>
            </p:cNvSpPr>
            <p:nvPr/>
          </p:nvSpPr>
          <p:spPr bwMode="auto">
            <a:xfrm>
              <a:off x="1071538" y="3857628"/>
              <a:ext cx="207170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>
                  <a:latin typeface="Calibri" pitchFamily="34" charset="0"/>
                </a:rPr>
                <a:t>Абрикос</a:t>
              </a:r>
            </a:p>
          </p:txBody>
        </p:sp>
      </p:grpSp>
      <p:grpSp>
        <p:nvGrpSpPr>
          <p:cNvPr id="8" name="Группа 26"/>
          <p:cNvGrpSpPr>
            <a:grpSpLocks/>
          </p:cNvGrpSpPr>
          <p:nvPr/>
        </p:nvGrpSpPr>
        <p:grpSpPr bwMode="auto">
          <a:xfrm>
            <a:off x="5286375" y="4071938"/>
            <a:ext cx="2000250" cy="1714500"/>
            <a:chOff x="1285852" y="4071942"/>
            <a:chExt cx="2000264" cy="1714512"/>
          </a:xfrm>
        </p:grpSpPr>
        <p:sp>
          <p:nvSpPr>
            <p:cNvPr id="25" name="Блок-схема: сохраненные данные 24"/>
            <p:cNvSpPr/>
            <p:nvPr/>
          </p:nvSpPr>
          <p:spPr>
            <a:xfrm rot="16200000">
              <a:off x="1750198" y="4250537"/>
              <a:ext cx="1071571" cy="2000264"/>
            </a:xfrm>
            <a:prstGeom prst="flowChartOnlineStorage">
              <a:avLst/>
            </a:prstGeom>
            <a:solidFill>
              <a:schemeClr val="accent1">
                <a:alpha val="47000"/>
              </a:schemeClr>
            </a:solidFill>
            <a:ln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Месяц 25"/>
            <p:cNvSpPr/>
            <p:nvPr/>
          </p:nvSpPr>
          <p:spPr>
            <a:xfrm rot="5400000">
              <a:off x="1964513" y="3393281"/>
              <a:ext cx="642941" cy="2000264"/>
            </a:xfrm>
            <a:prstGeom prst="moon">
              <a:avLst>
                <a:gd name="adj" fmla="val 16753"/>
              </a:avLst>
            </a:prstGeom>
            <a:solidFill>
              <a:schemeClr val="accent1">
                <a:alpha val="47000"/>
              </a:schemeClr>
            </a:solidFill>
            <a:ln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9" name="Группа 27"/>
          <p:cNvGrpSpPr>
            <a:grpSpLocks/>
          </p:cNvGrpSpPr>
          <p:nvPr/>
        </p:nvGrpSpPr>
        <p:grpSpPr bwMode="auto">
          <a:xfrm>
            <a:off x="1785938" y="4071938"/>
            <a:ext cx="2000250" cy="1714500"/>
            <a:chOff x="1285852" y="4071942"/>
            <a:chExt cx="2000264" cy="1714512"/>
          </a:xfrm>
        </p:grpSpPr>
        <p:sp>
          <p:nvSpPr>
            <p:cNvPr id="29" name="Блок-схема: сохраненные данные 28"/>
            <p:cNvSpPr/>
            <p:nvPr/>
          </p:nvSpPr>
          <p:spPr>
            <a:xfrm rot="16200000">
              <a:off x="1750198" y="4250537"/>
              <a:ext cx="1071571" cy="2000264"/>
            </a:xfrm>
            <a:prstGeom prst="flowChartOnlineStorage">
              <a:avLst/>
            </a:prstGeom>
            <a:solidFill>
              <a:schemeClr val="accent1">
                <a:alpha val="47000"/>
              </a:schemeClr>
            </a:solidFill>
            <a:ln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Месяц 29"/>
            <p:cNvSpPr/>
            <p:nvPr/>
          </p:nvSpPr>
          <p:spPr>
            <a:xfrm rot="5400000">
              <a:off x="1964513" y="3393281"/>
              <a:ext cx="642941" cy="2000264"/>
            </a:xfrm>
            <a:prstGeom prst="moon">
              <a:avLst>
                <a:gd name="adj" fmla="val 16753"/>
              </a:avLst>
            </a:prstGeom>
            <a:solidFill>
              <a:schemeClr val="accent1">
                <a:alpha val="47000"/>
              </a:schemeClr>
            </a:solidFill>
            <a:ln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928813" y="5072063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ОВОЩИ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429250" y="5072063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ФРУКТЫ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857500" y="2571750"/>
            <a:ext cx="13573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Подпись ложна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643813" y="2643188"/>
            <a:ext cx="1357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Подпись ложна</a:t>
            </a:r>
          </a:p>
        </p:txBody>
      </p:sp>
      <p:sp>
        <p:nvSpPr>
          <p:cNvPr id="3087" name="WordArt 5"/>
          <p:cNvSpPr>
            <a:spLocks noChangeArrowheads="1" noChangeShapeType="1" noTextEdit="1"/>
          </p:cNvSpPr>
          <p:nvPr/>
        </p:nvSpPr>
        <p:spPr bwMode="auto">
          <a:xfrm>
            <a:off x="1000100" y="500042"/>
            <a:ext cx="7429552" cy="35716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Высказывания. Понятия «Истина», «Ложь»</a:t>
            </a:r>
            <a:endParaRPr lang="ru-RU" sz="4000" b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271066"/>
              </a:solidFill>
              <a:latin typeface="Times New Roman"/>
              <a:cs typeface="Times New Roman"/>
            </a:endParaRPr>
          </a:p>
        </p:txBody>
      </p:sp>
      <p:sp>
        <p:nvSpPr>
          <p:cNvPr id="33" name="WordArt 5"/>
          <p:cNvSpPr>
            <a:spLocks noChangeArrowheads="1" noChangeShapeType="1" noTextEdit="1"/>
          </p:cNvSpPr>
          <p:nvPr/>
        </p:nvSpPr>
        <p:spPr bwMode="auto">
          <a:xfrm>
            <a:off x="928662" y="6072206"/>
            <a:ext cx="7429552" cy="35716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fromWordArt="1">
            <a:prstTxWarp prst="textChevronInverted">
              <a:avLst/>
            </a:prstTxWarp>
          </a:bodyPr>
          <a:lstStyle/>
          <a:p>
            <a:pPr algn="ctr"/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Игра «Собери вместе»</a:t>
            </a:r>
            <a:endParaRPr lang="ru-RU" sz="4000" b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271066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4.49584E-6 L 0.1889 0.49306 " pathEditMode="relative" ptsTypes="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6531E-6 L 0.42517 0.48266 " pathEditMode="relative" ptsTypes="AA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5.95745E-6 L -0.20468 0.45121 " pathEditMode="relative" ptsTypes="AA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014E-8 L -0.02362 0.47202 " pathEditMode="relative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282" y="428604"/>
            <a:ext cx="8713788" cy="1143000"/>
          </a:xfrm>
        </p:spPr>
        <p:txBody>
          <a:bodyPr anchor="b"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Прочитай подписи под картинками. Раскрась картинки, на которых изображена ИСТИНА (правда), вычеркни картинки, на которых изображена ЛОЖЬ (неправда). </a:t>
            </a:r>
            <a:b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431" name="Group 23"/>
          <p:cNvGraphicFramePr>
            <a:graphicFrameLocks noGrp="1"/>
          </p:cNvGraphicFramePr>
          <p:nvPr/>
        </p:nvGraphicFramePr>
        <p:xfrm>
          <a:off x="1000125" y="1857375"/>
          <a:ext cx="7143750" cy="4502150"/>
        </p:xfrm>
        <a:graphic>
          <a:graphicData uri="http://schemas.openxmlformats.org/drawingml/2006/table">
            <a:tbl>
              <a:tblPr/>
              <a:tblGrid>
                <a:gridCol w="3571875"/>
                <a:gridCol w="3571875"/>
              </a:tblGrid>
              <a:tr h="2251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а)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б)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51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в)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г)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110" name="Рисунок 4" descr="44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4214813"/>
            <a:ext cx="11668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Рисунок 12" descr="3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2000250"/>
            <a:ext cx="24574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Рисунок 13" descr="5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4143375"/>
            <a:ext cx="7413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Рисунок 14" descr="77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75" y="1928813"/>
            <a:ext cx="128587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TextBox 15"/>
          <p:cNvSpPr txBox="1">
            <a:spLocks noChangeArrowheads="1"/>
          </p:cNvSpPr>
          <p:nvPr/>
        </p:nvSpPr>
        <p:spPr bwMode="auto">
          <a:xfrm>
            <a:off x="5072063" y="3643313"/>
            <a:ext cx="2643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АРБУЗ</a:t>
            </a:r>
          </a:p>
        </p:txBody>
      </p:sp>
      <p:sp>
        <p:nvSpPr>
          <p:cNvPr id="4115" name="TextBox 16"/>
          <p:cNvSpPr txBox="1">
            <a:spLocks noChangeArrowheads="1"/>
          </p:cNvSpPr>
          <p:nvPr/>
        </p:nvSpPr>
        <p:spPr bwMode="auto">
          <a:xfrm>
            <a:off x="1428750" y="3643313"/>
            <a:ext cx="2643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СТОЛ</a:t>
            </a:r>
          </a:p>
        </p:txBody>
      </p:sp>
      <p:sp>
        <p:nvSpPr>
          <p:cNvPr id="4116" name="TextBox 17"/>
          <p:cNvSpPr txBox="1">
            <a:spLocks noChangeArrowheads="1"/>
          </p:cNvSpPr>
          <p:nvPr/>
        </p:nvSpPr>
        <p:spPr bwMode="auto">
          <a:xfrm>
            <a:off x="5286375" y="5786438"/>
            <a:ext cx="2643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ВОЗДУШНЫЙ ШАРИК</a:t>
            </a:r>
          </a:p>
        </p:txBody>
      </p:sp>
      <p:sp>
        <p:nvSpPr>
          <p:cNvPr id="4117" name="TextBox 18"/>
          <p:cNvSpPr txBox="1">
            <a:spLocks noChangeArrowheads="1"/>
          </p:cNvSpPr>
          <p:nvPr/>
        </p:nvSpPr>
        <p:spPr bwMode="auto">
          <a:xfrm>
            <a:off x="1500188" y="5929313"/>
            <a:ext cx="2643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ГОЛУБАЯ ЧАШКА</a:t>
            </a:r>
          </a:p>
        </p:txBody>
      </p:sp>
      <p:sp>
        <p:nvSpPr>
          <p:cNvPr id="17432" name="Rectangle 24"/>
          <p:cNvSpPr>
            <a:spLocks noChangeArrowheads="1"/>
          </p:cNvSpPr>
          <p:nvPr/>
        </p:nvSpPr>
        <p:spPr bwMode="auto">
          <a:xfrm>
            <a:off x="1042988" y="1916113"/>
            <a:ext cx="3529012" cy="2160587"/>
          </a:xfrm>
          <a:prstGeom prst="rect">
            <a:avLst/>
          </a:prstGeom>
          <a:solidFill>
            <a:schemeClr val="hlink">
              <a:alpha val="23921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4572000" y="4149725"/>
            <a:ext cx="3529013" cy="2160588"/>
          </a:xfrm>
          <a:prstGeom prst="rect">
            <a:avLst/>
          </a:prstGeom>
          <a:solidFill>
            <a:schemeClr val="hlink">
              <a:alpha val="23921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34" name="Line 26"/>
          <p:cNvSpPr>
            <a:spLocks noChangeShapeType="1"/>
          </p:cNvSpPr>
          <p:nvPr/>
        </p:nvSpPr>
        <p:spPr bwMode="auto">
          <a:xfrm>
            <a:off x="827088" y="4005263"/>
            <a:ext cx="3960812" cy="2519362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5" name="Line 27"/>
          <p:cNvSpPr>
            <a:spLocks noChangeShapeType="1"/>
          </p:cNvSpPr>
          <p:nvPr/>
        </p:nvSpPr>
        <p:spPr bwMode="auto">
          <a:xfrm>
            <a:off x="4427538" y="1700213"/>
            <a:ext cx="3960812" cy="2519362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6" name="Line 28"/>
          <p:cNvSpPr>
            <a:spLocks noChangeShapeType="1"/>
          </p:cNvSpPr>
          <p:nvPr/>
        </p:nvSpPr>
        <p:spPr bwMode="auto">
          <a:xfrm flipH="1">
            <a:off x="4427538" y="1700213"/>
            <a:ext cx="3960812" cy="2519362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7" name="Line 29"/>
          <p:cNvSpPr>
            <a:spLocks noChangeShapeType="1"/>
          </p:cNvSpPr>
          <p:nvPr/>
        </p:nvSpPr>
        <p:spPr bwMode="auto">
          <a:xfrm flipH="1">
            <a:off x="755650" y="4005263"/>
            <a:ext cx="3960813" cy="2519362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2" grpId="0" animBg="1"/>
      <p:bldP spid="17433" grpId="0" animBg="1"/>
      <p:bldP spid="17434" grpId="0" animBg="1"/>
      <p:bldP spid="17435" grpId="0" animBg="1"/>
      <p:bldP spid="17436" grpId="0" animBg="1"/>
      <p:bldP spid="174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4"/>
          <p:cNvGrpSpPr>
            <a:grpSpLocks/>
          </p:cNvGrpSpPr>
          <p:nvPr/>
        </p:nvGrpSpPr>
        <p:grpSpPr bwMode="auto">
          <a:xfrm>
            <a:off x="-3429000" y="0"/>
            <a:ext cx="2286000" cy="3084513"/>
            <a:chOff x="785786" y="2928934"/>
            <a:chExt cx="2286016" cy="3085105"/>
          </a:xfrm>
        </p:grpSpPr>
        <p:pic>
          <p:nvPicPr>
            <p:cNvPr id="5157" name="Picture 7" descr="MCj04304240000[1]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7224" y="2928934"/>
              <a:ext cx="2214578" cy="2535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58" name="TextBox 14"/>
            <p:cNvSpPr txBox="1">
              <a:spLocks noChangeArrowheads="1"/>
            </p:cNvSpPr>
            <p:nvPr/>
          </p:nvSpPr>
          <p:spPr bwMode="auto">
            <a:xfrm>
              <a:off x="785786" y="5429264"/>
              <a:ext cx="221457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>
                  <a:latin typeface="Calibri" pitchFamily="34" charset="0"/>
                </a:rPr>
                <a:t>СТОЛ</a:t>
              </a:r>
            </a:p>
          </p:txBody>
        </p:sp>
      </p:grp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8286750" y="7358063"/>
            <a:ext cx="3643313" cy="2057400"/>
            <a:chOff x="3714744" y="4878100"/>
            <a:chExt cx="2214578" cy="1169417"/>
          </a:xfrm>
        </p:grpSpPr>
        <p:pic>
          <p:nvPicPr>
            <p:cNvPr id="5155" name="Picture 12" descr="MCj0308702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71934" y="4878100"/>
              <a:ext cx="1271590" cy="944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56" name="TextBox 15"/>
            <p:cNvSpPr txBox="1">
              <a:spLocks noChangeArrowheads="1"/>
            </p:cNvSpPr>
            <p:nvPr/>
          </p:nvSpPr>
          <p:spPr bwMode="auto">
            <a:xfrm>
              <a:off x="3714744" y="5715016"/>
              <a:ext cx="2214578" cy="332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>
                  <a:latin typeface="Calibri" pitchFamily="34" charset="0"/>
                </a:rPr>
                <a:t>ГВОЗДЬ</a:t>
              </a:r>
            </a:p>
          </p:txBody>
        </p:sp>
      </p:grpSp>
      <p:grpSp>
        <p:nvGrpSpPr>
          <p:cNvPr id="4" name="Группа 18"/>
          <p:cNvGrpSpPr>
            <a:grpSpLocks/>
          </p:cNvGrpSpPr>
          <p:nvPr/>
        </p:nvGrpSpPr>
        <p:grpSpPr bwMode="auto">
          <a:xfrm>
            <a:off x="10144125" y="0"/>
            <a:ext cx="2857500" cy="1984375"/>
            <a:chOff x="3143240" y="4857760"/>
            <a:chExt cx="2643206" cy="1406432"/>
          </a:xfrm>
        </p:grpSpPr>
        <p:pic>
          <p:nvPicPr>
            <p:cNvPr id="5153" name="Picture 9" descr="MCj0312550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57554" y="4857760"/>
              <a:ext cx="2071702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54" name="TextBox 17"/>
            <p:cNvSpPr txBox="1">
              <a:spLocks noChangeArrowheads="1"/>
            </p:cNvSpPr>
            <p:nvPr/>
          </p:nvSpPr>
          <p:spPr bwMode="auto">
            <a:xfrm>
              <a:off x="3143240" y="5500702"/>
              <a:ext cx="2643206" cy="763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>
                  <a:latin typeface="Calibri" pitchFamily="34" charset="0"/>
                </a:rPr>
                <a:t>ЩЕТКА ДЛЯ ОБУВИ</a:t>
              </a:r>
            </a:p>
          </p:txBody>
        </p:sp>
      </p:grpSp>
      <p:grpSp>
        <p:nvGrpSpPr>
          <p:cNvPr id="5" name="Группа 20"/>
          <p:cNvGrpSpPr>
            <a:grpSpLocks/>
          </p:cNvGrpSpPr>
          <p:nvPr/>
        </p:nvGrpSpPr>
        <p:grpSpPr bwMode="auto">
          <a:xfrm>
            <a:off x="-1428750" y="6858000"/>
            <a:ext cx="2857500" cy="2428875"/>
            <a:chOff x="3214678" y="3571876"/>
            <a:chExt cx="2857520" cy="2428892"/>
          </a:xfrm>
        </p:grpSpPr>
        <p:pic>
          <p:nvPicPr>
            <p:cNvPr id="5151" name="Picture 8" descr="MCj04412800000[1]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14678" y="3571876"/>
              <a:ext cx="2428892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52" name="TextBox 19"/>
            <p:cNvSpPr txBox="1">
              <a:spLocks noChangeArrowheads="1"/>
            </p:cNvSpPr>
            <p:nvPr/>
          </p:nvSpPr>
          <p:spPr bwMode="auto">
            <a:xfrm>
              <a:off x="3500430" y="5286388"/>
              <a:ext cx="257176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>
                  <a:latin typeface="Calibri" pitchFamily="34" charset="0"/>
                </a:rPr>
                <a:t>ПИЛА</a:t>
              </a:r>
            </a:p>
          </p:txBody>
        </p:sp>
      </p:grpSp>
      <p:grpSp>
        <p:nvGrpSpPr>
          <p:cNvPr id="6" name="Группа 22"/>
          <p:cNvGrpSpPr>
            <a:grpSpLocks/>
          </p:cNvGrpSpPr>
          <p:nvPr/>
        </p:nvGrpSpPr>
        <p:grpSpPr bwMode="auto">
          <a:xfrm>
            <a:off x="1000125" y="-3214688"/>
            <a:ext cx="3429000" cy="2598738"/>
            <a:chOff x="3714744" y="4143380"/>
            <a:chExt cx="2428892" cy="1935742"/>
          </a:xfrm>
        </p:grpSpPr>
        <p:pic>
          <p:nvPicPr>
            <p:cNvPr id="5149" name="Picture 10" descr="MCj01511630000[1]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57620" y="4143380"/>
              <a:ext cx="2095890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50" name="TextBox 21"/>
            <p:cNvSpPr txBox="1">
              <a:spLocks noChangeArrowheads="1"/>
            </p:cNvSpPr>
            <p:nvPr/>
          </p:nvSpPr>
          <p:spPr bwMode="auto">
            <a:xfrm>
              <a:off x="3714744" y="5643578"/>
              <a:ext cx="2428892" cy="435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>
                  <a:latin typeface="Calibri" pitchFamily="34" charset="0"/>
                </a:rPr>
                <a:t>БАНАН</a:t>
              </a:r>
            </a:p>
          </p:txBody>
        </p:sp>
      </p:grpSp>
      <p:grpSp>
        <p:nvGrpSpPr>
          <p:cNvPr id="7" name="Группа 24"/>
          <p:cNvGrpSpPr>
            <a:grpSpLocks/>
          </p:cNvGrpSpPr>
          <p:nvPr/>
        </p:nvGrpSpPr>
        <p:grpSpPr bwMode="auto">
          <a:xfrm>
            <a:off x="-2500313" y="-2714625"/>
            <a:ext cx="2500313" cy="2227262"/>
            <a:chOff x="4143372" y="3643314"/>
            <a:chExt cx="2500330" cy="2227849"/>
          </a:xfrm>
        </p:grpSpPr>
        <p:pic>
          <p:nvPicPr>
            <p:cNvPr id="5147" name="Picture 2" descr="MCj04326020000[1]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357686" y="3643314"/>
              <a:ext cx="1928826" cy="1928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8" name="TextBox 23"/>
            <p:cNvSpPr txBox="1">
              <a:spLocks noChangeArrowheads="1"/>
            </p:cNvSpPr>
            <p:nvPr/>
          </p:nvSpPr>
          <p:spPr bwMode="auto">
            <a:xfrm>
              <a:off x="4143372" y="5286388"/>
              <a:ext cx="250033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>
                  <a:latin typeface="Calibri" pitchFamily="34" charset="0"/>
                </a:rPr>
                <a:t>БУДИЛЬНИК</a:t>
              </a:r>
            </a:p>
          </p:txBody>
        </p:sp>
      </p:grpSp>
      <p:grpSp>
        <p:nvGrpSpPr>
          <p:cNvPr id="10" name="Группа 30"/>
          <p:cNvGrpSpPr>
            <a:grpSpLocks/>
          </p:cNvGrpSpPr>
          <p:nvPr/>
        </p:nvGrpSpPr>
        <p:grpSpPr bwMode="auto">
          <a:xfrm>
            <a:off x="7964488" y="-3441700"/>
            <a:ext cx="2359025" cy="3441700"/>
            <a:chOff x="3571868" y="2714620"/>
            <a:chExt cx="2357454" cy="3442295"/>
          </a:xfrm>
        </p:grpSpPr>
        <p:pic>
          <p:nvPicPr>
            <p:cNvPr id="5141" name="Picture 5" descr="MCj01993260000[1]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14744" y="2714620"/>
              <a:ext cx="2214578" cy="3030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2" name="TextBox 29"/>
            <p:cNvSpPr txBox="1">
              <a:spLocks noChangeArrowheads="1"/>
            </p:cNvSpPr>
            <p:nvPr/>
          </p:nvSpPr>
          <p:spPr bwMode="auto">
            <a:xfrm>
              <a:off x="3571868" y="5572140"/>
              <a:ext cx="221457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>
                  <a:latin typeface="Calibri" pitchFamily="34" charset="0"/>
                </a:rPr>
                <a:t>ВАРЕНЬЕ</a:t>
              </a:r>
            </a:p>
          </p:txBody>
        </p:sp>
      </p:grpSp>
      <p:grpSp>
        <p:nvGrpSpPr>
          <p:cNvPr id="12" name="Группа 35"/>
          <p:cNvGrpSpPr>
            <a:grpSpLocks/>
          </p:cNvGrpSpPr>
          <p:nvPr/>
        </p:nvGrpSpPr>
        <p:grpSpPr bwMode="auto">
          <a:xfrm>
            <a:off x="2857500" y="7286625"/>
            <a:ext cx="3565525" cy="3506788"/>
            <a:chOff x="2928926" y="2928934"/>
            <a:chExt cx="3564987" cy="3506110"/>
          </a:xfrm>
        </p:grpSpPr>
        <p:pic>
          <p:nvPicPr>
            <p:cNvPr id="5137" name="Picture 4" descr="MCj02386550000[1]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928926" y="2928934"/>
              <a:ext cx="3564987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8" name="TextBox 33"/>
            <p:cNvSpPr txBox="1">
              <a:spLocks noChangeArrowheads="1"/>
            </p:cNvSpPr>
            <p:nvPr/>
          </p:nvSpPr>
          <p:spPr bwMode="auto">
            <a:xfrm>
              <a:off x="3571868" y="5357826"/>
              <a:ext cx="2214578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>
                  <a:latin typeface="Calibri" pitchFamily="34" charset="0"/>
                </a:rPr>
                <a:t>ЗАПИСНАЯ КНИЖКА</a:t>
              </a:r>
            </a:p>
          </p:txBody>
        </p:sp>
      </p:grpSp>
      <p:grpSp>
        <p:nvGrpSpPr>
          <p:cNvPr id="13" name="Group 55"/>
          <p:cNvGrpSpPr>
            <a:grpSpLocks/>
          </p:cNvGrpSpPr>
          <p:nvPr/>
        </p:nvGrpSpPr>
        <p:grpSpPr bwMode="auto">
          <a:xfrm>
            <a:off x="3357563" y="1785938"/>
            <a:ext cx="3025775" cy="3532187"/>
            <a:chOff x="1791" y="1162"/>
            <a:chExt cx="1906" cy="2225"/>
          </a:xfrm>
        </p:grpSpPr>
        <p:pic>
          <p:nvPicPr>
            <p:cNvPr id="5135" name="Picture 56" descr="кукла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91" y="1162"/>
              <a:ext cx="1906" cy="1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6" name="Text Box 57"/>
            <p:cNvSpPr txBox="1">
              <a:spLocks noChangeArrowheads="1"/>
            </p:cNvSpPr>
            <p:nvPr/>
          </p:nvSpPr>
          <p:spPr bwMode="auto">
            <a:xfrm>
              <a:off x="1791" y="3022"/>
              <a:ext cx="186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>
                  <a:latin typeface="Calibri" pitchFamily="34" charset="0"/>
                </a:rPr>
                <a:t>КУКЛА</a:t>
              </a:r>
            </a:p>
          </p:txBody>
        </p:sp>
      </p:grpSp>
      <p:sp>
        <p:nvSpPr>
          <p:cNvPr id="39" name="WordArt 5"/>
          <p:cNvSpPr>
            <a:spLocks noChangeArrowheads="1" noChangeShapeType="1" noTextEdit="1"/>
          </p:cNvSpPr>
          <p:nvPr/>
        </p:nvSpPr>
        <p:spPr bwMode="auto">
          <a:xfrm>
            <a:off x="928662" y="6072206"/>
            <a:ext cx="7429552" cy="35716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fromWordArt="1">
            <a:prstTxWarp prst="textChevronInverted">
              <a:avLst/>
            </a:prstTxWarp>
          </a:bodyPr>
          <a:lstStyle/>
          <a:p>
            <a:pPr algn="ctr"/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Игра «Найди ошибку»</a:t>
            </a:r>
            <a:endParaRPr lang="ru-RU" sz="4000" b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271066"/>
              </a:solidFill>
              <a:latin typeface="Times New Roman"/>
              <a:cs typeface="Times New Roman"/>
            </a:endParaRPr>
          </a:p>
        </p:txBody>
      </p:sp>
      <p:sp>
        <p:nvSpPr>
          <p:cNvPr id="40" name="Прямоугольник 39"/>
          <p:cNvSpPr/>
          <p:nvPr/>
        </p:nvSpPr>
        <p:spPr>
          <a:xfrm rot="18765133">
            <a:off x="513386" y="1575659"/>
            <a:ext cx="128129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  <a:endParaRPr lang="ru-RU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 rot="918743">
            <a:off x="7299995" y="789840"/>
            <a:ext cx="128129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  <a:endParaRPr lang="ru-RU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83 0.06129 L 0.65243 0.80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58187E-6 L 0.21893 0.862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65495E-6 L 0.7717 0.37766 " pathEditMode="relative" ptsTypes="AA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8.51064E-7 L 0.50781 -0.61887 " pathEditMode="relative" ptsTypes="A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3728E-6 L 0.00833 -0.764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6161E-6 L -0.58958 -0.638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09066E-6 L -0.76563 0.4389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80204E-6 L -0.49219 0.8237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" y="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 txBox="1">
            <a:spLocks/>
          </p:cNvSpPr>
          <p:nvPr/>
        </p:nvSpPr>
        <p:spPr bwMode="auto">
          <a:xfrm>
            <a:off x="428625" y="142875"/>
            <a:ext cx="8229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Если высказывание истинно (правда), напиши около него букву «И», если ложно (неправда) – букву «Л»</a:t>
            </a:r>
          </a:p>
        </p:txBody>
      </p:sp>
      <p:sp>
        <p:nvSpPr>
          <p:cNvPr id="8195" name="Содержимое 7"/>
          <p:cNvSpPr>
            <a:spLocks noGrp="1"/>
          </p:cNvSpPr>
          <p:nvPr>
            <p:ph sz="quarter" idx="4294967295"/>
          </p:nvPr>
        </p:nvSpPr>
        <p:spPr>
          <a:xfrm>
            <a:off x="428625" y="3071813"/>
            <a:ext cx="6664325" cy="3340100"/>
          </a:xfrm>
        </p:spPr>
        <p:txBody>
          <a:bodyPr>
            <a:normAutofit lnSpcReduction="10000"/>
          </a:bodyPr>
          <a:lstStyle/>
          <a:p>
            <a:pPr marL="514350" indent="-514350" eaLnBrk="1" hangingPunct="1">
              <a:spcBef>
                <a:spcPct val="60000"/>
              </a:spcBef>
              <a:buFont typeface="Georgia" pitchFamily="18" charset="0"/>
              <a:buAutoNum type="arabicPeriod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Все предметы на рисунке – растения.</a:t>
            </a:r>
          </a:p>
          <a:p>
            <a:pPr marL="514350" indent="-514350" eaLnBrk="1" hangingPunct="1">
              <a:spcBef>
                <a:spcPct val="60000"/>
              </a:spcBef>
              <a:buFont typeface="Georgia" pitchFamily="18" charset="0"/>
              <a:buAutoNum type="arabicPeriod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На рисунке нет ни одного цветка.</a:t>
            </a:r>
          </a:p>
          <a:p>
            <a:pPr marL="514350" indent="-514350" eaLnBrk="1" hangingPunct="1">
              <a:spcBef>
                <a:spcPct val="60000"/>
              </a:spcBef>
              <a:buFont typeface="Georgia" pitchFamily="18" charset="0"/>
              <a:buAutoNum type="arabicPeriod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Некоторые предметы на рисунке – растения.</a:t>
            </a:r>
          </a:p>
          <a:p>
            <a:pPr marL="514350" indent="-514350" eaLnBrk="1" hangingPunct="1">
              <a:spcBef>
                <a:spcPct val="60000"/>
              </a:spcBef>
              <a:buFont typeface="Georgia" pitchFamily="18" charset="0"/>
              <a:buAutoNum type="arabicPeriod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Каждое растение на рисунке – куст.</a:t>
            </a:r>
          </a:p>
          <a:p>
            <a:pPr marL="514350" indent="-514350" eaLnBrk="1" hangingPunct="1">
              <a:spcBef>
                <a:spcPct val="60000"/>
              </a:spcBef>
              <a:buFont typeface="Georgia" pitchFamily="18" charset="0"/>
              <a:buAutoNum type="arabicPeriod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Все деревья на рисунке – хвойные.</a:t>
            </a:r>
          </a:p>
          <a:p>
            <a:pPr marL="514350" indent="-514350" eaLnBrk="1" hangingPunct="1">
              <a:spcBef>
                <a:spcPct val="60000"/>
              </a:spcBef>
              <a:buFont typeface="Georgia" pitchFamily="18" charset="0"/>
              <a:buAutoNum type="arabicPeriod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На рисунке есть деревья.</a:t>
            </a:r>
          </a:p>
        </p:txBody>
      </p:sp>
      <p:sp>
        <p:nvSpPr>
          <p:cNvPr id="26659" name="Text Box 35"/>
          <p:cNvSpPr txBox="1">
            <a:spLocks noChangeArrowheads="1"/>
          </p:cNvSpPr>
          <p:nvPr/>
        </p:nvSpPr>
        <p:spPr bwMode="auto">
          <a:xfrm>
            <a:off x="7019925" y="2997200"/>
            <a:ext cx="504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6660" name="Text Box 36"/>
          <p:cNvSpPr txBox="1">
            <a:spLocks noChangeArrowheads="1"/>
          </p:cNvSpPr>
          <p:nvPr/>
        </p:nvSpPr>
        <p:spPr bwMode="auto">
          <a:xfrm>
            <a:off x="7019925" y="3644900"/>
            <a:ext cx="504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6661" name="Text Box 37"/>
          <p:cNvSpPr txBox="1">
            <a:spLocks noChangeArrowheads="1"/>
          </p:cNvSpPr>
          <p:nvPr/>
        </p:nvSpPr>
        <p:spPr bwMode="auto">
          <a:xfrm>
            <a:off x="7019925" y="4221163"/>
            <a:ext cx="504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И</a:t>
            </a:r>
          </a:p>
        </p:txBody>
      </p:sp>
      <p:sp>
        <p:nvSpPr>
          <p:cNvPr id="26662" name="Text Box 38"/>
          <p:cNvSpPr txBox="1">
            <a:spLocks noChangeArrowheads="1"/>
          </p:cNvSpPr>
          <p:nvPr/>
        </p:nvSpPr>
        <p:spPr bwMode="auto">
          <a:xfrm>
            <a:off x="7019925" y="4797425"/>
            <a:ext cx="504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6663" name="Text Box 39"/>
          <p:cNvSpPr txBox="1">
            <a:spLocks noChangeArrowheads="1"/>
          </p:cNvSpPr>
          <p:nvPr/>
        </p:nvSpPr>
        <p:spPr bwMode="auto">
          <a:xfrm>
            <a:off x="7019925" y="5373688"/>
            <a:ext cx="504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Л</a:t>
            </a:r>
          </a:p>
        </p:txBody>
      </p:sp>
      <p:sp>
        <p:nvSpPr>
          <p:cNvPr id="26664" name="Text Box 40"/>
          <p:cNvSpPr txBox="1">
            <a:spLocks noChangeArrowheads="1"/>
          </p:cNvSpPr>
          <p:nvPr/>
        </p:nvSpPr>
        <p:spPr bwMode="auto">
          <a:xfrm>
            <a:off x="7019925" y="6021388"/>
            <a:ext cx="504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И</a:t>
            </a:r>
          </a:p>
        </p:txBody>
      </p:sp>
      <p:pic>
        <p:nvPicPr>
          <p:cNvPr id="8202" name="Picture 41" descr="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692150"/>
            <a:ext cx="8353425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9" grpId="0"/>
      <p:bldP spid="26660" grpId="0"/>
      <p:bldP spid="26661" grpId="0"/>
      <p:bldP spid="26662" grpId="0"/>
      <p:bldP spid="26663" grpId="0"/>
      <p:bldP spid="266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 txBox="1">
            <a:spLocks/>
          </p:cNvSpPr>
          <p:nvPr/>
        </p:nvSpPr>
        <p:spPr bwMode="auto">
          <a:xfrm>
            <a:off x="428625" y="142875"/>
            <a:ext cx="8229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Обведи имя мальчика, который спрятал мишку. Все высказывания мальчиков неверны.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476375" y="6092825"/>
            <a:ext cx="935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ДИМА</a:t>
            </a: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4500563" y="5949950"/>
            <a:ext cx="1214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ЖЕНЯ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7524750" y="5661025"/>
            <a:ext cx="1214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ВИТЯ</a:t>
            </a:r>
          </a:p>
        </p:txBody>
      </p:sp>
      <p:sp>
        <p:nvSpPr>
          <p:cNvPr id="9222" name="Овальная выноска 12"/>
          <p:cNvSpPr>
            <a:spLocks noChangeArrowheads="1"/>
          </p:cNvSpPr>
          <p:nvPr/>
        </p:nvSpPr>
        <p:spPr bwMode="auto">
          <a:xfrm flipH="1">
            <a:off x="323850" y="1125538"/>
            <a:ext cx="1500188" cy="1143000"/>
          </a:xfrm>
          <a:prstGeom prst="wedgeEllipseCallout">
            <a:avLst>
              <a:gd name="adj1" fmla="val -42384"/>
              <a:gd name="adj2" fmla="val 54167"/>
            </a:avLst>
          </a:prstGeom>
          <a:solidFill>
            <a:schemeClr val="bg1"/>
          </a:solidFill>
          <a:ln w="11429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Мишка у меня</a:t>
            </a:r>
          </a:p>
        </p:txBody>
      </p:sp>
      <p:sp>
        <p:nvSpPr>
          <p:cNvPr id="9223" name="Овальная выноска 13"/>
          <p:cNvSpPr>
            <a:spLocks noChangeArrowheads="1"/>
          </p:cNvSpPr>
          <p:nvPr/>
        </p:nvSpPr>
        <p:spPr bwMode="auto">
          <a:xfrm flipH="1">
            <a:off x="6156325" y="1844675"/>
            <a:ext cx="1662113" cy="1143000"/>
          </a:xfrm>
          <a:prstGeom prst="wedgeEllipseCallout">
            <a:avLst>
              <a:gd name="adj1" fmla="val -30708"/>
              <a:gd name="adj2" fmla="val 73472"/>
            </a:avLst>
          </a:prstGeom>
          <a:solidFill>
            <a:schemeClr val="bg1"/>
          </a:solidFill>
          <a:ln w="11429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У Жени мишки нет</a:t>
            </a:r>
          </a:p>
        </p:txBody>
      </p:sp>
      <p:sp>
        <p:nvSpPr>
          <p:cNvPr id="9224" name="Овальная выноска 14"/>
          <p:cNvSpPr>
            <a:spLocks noChangeArrowheads="1"/>
          </p:cNvSpPr>
          <p:nvPr/>
        </p:nvSpPr>
        <p:spPr bwMode="auto">
          <a:xfrm flipH="1">
            <a:off x="2843213" y="890588"/>
            <a:ext cx="1590675" cy="1323975"/>
          </a:xfrm>
          <a:prstGeom prst="wedgeEllipseCallout">
            <a:avLst>
              <a:gd name="adj1" fmla="val -66171"/>
              <a:gd name="adj2" fmla="val 55875"/>
            </a:avLst>
          </a:prstGeom>
          <a:solidFill>
            <a:schemeClr val="bg1"/>
          </a:solidFill>
          <a:ln w="11429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Мишка у Вити</a:t>
            </a:r>
          </a:p>
        </p:txBody>
      </p:sp>
      <p:sp>
        <p:nvSpPr>
          <p:cNvPr id="17" name="Овал 16"/>
          <p:cNvSpPr/>
          <p:nvPr/>
        </p:nvSpPr>
        <p:spPr>
          <a:xfrm>
            <a:off x="4211638" y="1557338"/>
            <a:ext cx="1868487" cy="4319587"/>
          </a:xfrm>
          <a:prstGeom prst="ellipse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26" name="Picture 18" descr="мальч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1844675"/>
            <a:ext cx="1481138" cy="403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19" descr="мальчи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1675" y="2924175"/>
            <a:ext cx="20923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20" descr="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1773238"/>
            <a:ext cx="14906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142985"/>
            <a:ext cx="4572000" cy="76944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4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3000372"/>
            <a:ext cx="52210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Поразмысли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скажи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правильный ответ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580" name="Picture 4" descr="http://www.proshkolu.ru/content/media/pic/std/2000000/1414000/1413047-edd259215483b7c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714752"/>
            <a:ext cx="3071834" cy="2359907"/>
          </a:xfrm>
          <a:prstGeom prst="rect">
            <a:avLst/>
          </a:prstGeom>
          <a:ln>
            <a:solidFill>
              <a:srgbClr val="C0000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Прямоугольник 5"/>
          <p:cNvSpPr/>
          <p:nvPr/>
        </p:nvSpPr>
        <p:spPr>
          <a:xfrm rot="18765133">
            <a:off x="799136" y="4218864"/>
            <a:ext cx="128129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38674">
            <a:off x="6838163" y="4155367"/>
            <a:ext cx="128129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J:\2013-2014\Горячев\Горячев-2кл\49-19 001.jpg"/>
          <p:cNvPicPr>
            <a:picLocks noChangeAspect="1" noChangeArrowheads="1"/>
          </p:cNvPicPr>
          <p:nvPr/>
        </p:nvPicPr>
        <p:blipFill>
          <a:blip r:embed="rId2"/>
          <a:srcRect l="16544" t="10760" r="5708" b="24672"/>
          <a:stretch>
            <a:fillRect/>
          </a:stretch>
        </p:blipFill>
        <p:spPr bwMode="auto">
          <a:xfrm>
            <a:off x="439738" y="1143000"/>
            <a:ext cx="856138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J:\2013-2014\Горячев\Горячев-2кл\49-19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954279"/>
            <a:ext cx="1357322" cy="1117795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28625" y="1143000"/>
            <a:ext cx="571500" cy="92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226</Words>
  <PresentationFormat>Экран 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Прочитай подписи под картинками. Раскрась картинки, на которых изображена ИСТИНА (правда), вычеркни картинки, на которых изображена ЛОЖЬ (неправда).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Задачи-интренеры для интеллектуального тренинга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deti</cp:lastModifiedBy>
  <cp:revision>32</cp:revision>
  <dcterms:modified xsi:type="dcterms:W3CDTF">2014-09-27T10:16:25Z</dcterms:modified>
</cp:coreProperties>
</file>