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7" r:id="rId2"/>
    <p:sldId id="261" r:id="rId3"/>
    <p:sldId id="256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81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8DAA7-3FF7-4FC0-8407-F44C1D804722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6943C-FC26-498B-BC71-DF998FBFE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DAEF86-0B1E-43AA-B5D5-F2823D8170F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&#1055;&#1088;&#1080;&#1077;&#1084;_&#1087;&#1086;&#1083;&#1091;&#1095;&#1077;&#1085;&#1080;&#1077;%20&#1087;&#1080;&#1089;&#1077;&#1084;%20&#1085;&#1072;%20Mail.ru%20(3_5).mp4" TargetMode="External"/><Relationship Id="rId4" Type="http://schemas.openxmlformats.org/officeDocument/2006/relationships/hyperlink" Target="&#1055;&#1088;&#1080;&#1082;&#1088;&#1077;&#1087;&#1083;&#1077;&#1085;&#1080;&#1077;%20&#1092;&#1072;&#1081;&#1083;&#1086;&#1074;%20&#1082;%20&#1087;&#1080;&#1089;&#1100;&#1084;&#1072;&#1084;%20&#1085;&#1072;%20Mail.ru%20(4_5)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l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v-Ks@mail.r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olgapodd85@mail.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wmf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gif"/><Relationship Id="rId7" Type="http://schemas.openxmlformats.org/officeDocument/2006/relationships/image" Target="../media/image4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User\AppData\Local\Microsoft\Windows\Temporary Internet Files\Content.IE5\SP4IIOQJ\MC900432627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30000" contrast="20000"/>
          </a:blip>
          <a:srcRect/>
          <a:stretch>
            <a:fillRect/>
          </a:stretch>
        </p:blipFill>
        <p:spPr bwMode="auto">
          <a:xfrm>
            <a:off x="6858016" y="3429000"/>
            <a:ext cx="2786082" cy="2786082"/>
          </a:xfrm>
          <a:prstGeom prst="rect">
            <a:avLst/>
          </a:prstGeom>
          <a:noFill/>
        </p:spPr>
      </p:pic>
      <p:pic>
        <p:nvPicPr>
          <p:cNvPr id="4104" name="Picture 8" descr="C:\Users\User\AppData\Local\Microsoft\Windows\Temporary Internet Files\Content.IE5\WMMNKBZD\MC9004126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2643206" cy="1473368"/>
          </a:xfrm>
          <a:prstGeom prst="rect">
            <a:avLst/>
          </a:prstGeom>
          <a:noFill/>
        </p:spPr>
      </p:pic>
      <p:pic>
        <p:nvPicPr>
          <p:cNvPr id="4111" name="Picture 15" descr="http://1000melochey.ucoz.ru/img/kak_kogda_pojavilsja_interne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714512"/>
            <a:ext cx="3810000" cy="381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50004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Cambria" pitchFamily="18" charset="0"/>
                <a:cs typeface="Times New Roman" pitchFamily="18" charset="0"/>
              </a:rPr>
              <a:t>ЭЛЕКТРОННАЯ  ПОЧТА</a:t>
            </a:r>
            <a:endParaRPr lang="ru-RU" sz="6000" b="1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14282" y="0"/>
            <a:ext cx="864399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Электронный почтовый </a:t>
            </a:r>
            <a:r>
              <a:rPr lang="ru-RU" sz="3200" b="1" dirty="0">
                <a:latin typeface="Calibri" pitchFamily="34" charset="0"/>
                <a:cs typeface="Calibri" pitchFamily="34" charset="0"/>
              </a:rPr>
              <a:t>ящик  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представляет собой часть  дискового  пространства  на  сервере  с  определенным  именем (адресом), где  может  храниться  почтовая  информация   для  пользователя  сети  Интернет</a:t>
            </a:r>
            <a:r>
              <a:rPr lang="ru-RU" sz="12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85720" y="2285992"/>
            <a:ext cx="8643998" cy="42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Серверы бесплатных почтовых служб:</a:t>
            </a:r>
          </a:p>
        </p:txBody>
      </p:sp>
      <p:pic>
        <p:nvPicPr>
          <p:cNvPr id="22532" name="Picture 4" descr="http://2.bp.blogspot.com/_J1_dahA2f3Q/TND9Ed_7TDI/AAAAAAAAAhA/ZPyAk97iOJ8/s1600/%D1%8F%D0%BD%D0%B4%D0%B5%D0%BA%D1%81.jpg"/>
          <p:cNvPicPr>
            <a:picLocks noChangeAspect="1" noChangeArrowheads="1"/>
          </p:cNvPicPr>
          <p:nvPr/>
        </p:nvPicPr>
        <p:blipFill>
          <a:blip r:embed="rId2" cstate="print"/>
          <a:srcRect l="10313" t="32232" r="9062" b="31818"/>
          <a:stretch>
            <a:fillRect/>
          </a:stretch>
        </p:blipFill>
        <p:spPr bwMode="auto">
          <a:xfrm>
            <a:off x="3000364" y="2786058"/>
            <a:ext cx="2571768" cy="795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4" name="Picture 6" descr="http://www.sostav.ru/articles/rus/2011/15.04/news/images/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000" b="32000"/>
          <a:stretch>
            <a:fillRect/>
          </a:stretch>
        </p:blipFill>
        <p:spPr bwMode="auto">
          <a:xfrm>
            <a:off x="0" y="2714620"/>
            <a:ext cx="2857520" cy="1028715"/>
          </a:xfrm>
          <a:prstGeom prst="rect">
            <a:avLst/>
          </a:prstGeom>
          <a:noFill/>
        </p:spPr>
      </p:pic>
      <p:pic>
        <p:nvPicPr>
          <p:cNvPr id="22538" name="Picture 10" descr="http://st.free-lance.ru/users/Raunlach/upload/f_48b1c7a03cba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922" b="34690"/>
          <a:stretch>
            <a:fillRect/>
          </a:stretch>
        </p:blipFill>
        <p:spPr bwMode="auto">
          <a:xfrm>
            <a:off x="5714976" y="2786058"/>
            <a:ext cx="3429024" cy="831672"/>
          </a:xfrm>
          <a:prstGeom prst="rect">
            <a:avLst/>
          </a:prstGeom>
          <a:noFill/>
        </p:spPr>
      </p:pic>
      <p:pic>
        <p:nvPicPr>
          <p:cNvPr id="22540" name="Picture 12" descr="http://www.vesti.ru/p/b_534615.jpg"/>
          <p:cNvPicPr>
            <a:picLocks noChangeAspect="1" noChangeArrowheads="1"/>
          </p:cNvPicPr>
          <p:nvPr/>
        </p:nvPicPr>
        <p:blipFill>
          <a:blip r:embed="rId5" cstate="print"/>
          <a:srcRect t="35000" b="35000"/>
          <a:stretch>
            <a:fillRect/>
          </a:stretch>
        </p:blipFill>
        <p:spPr bwMode="auto">
          <a:xfrm>
            <a:off x="428596" y="3786190"/>
            <a:ext cx="3809999" cy="857256"/>
          </a:xfrm>
          <a:prstGeom prst="rect">
            <a:avLst/>
          </a:prstGeom>
          <a:noFill/>
        </p:spPr>
      </p:pic>
      <p:pic>
        <p:nvPicPr>
          <p:cNvPr id="22542" name="Picture 14" descr="http://internet-news.com.pl/wp-content/uploads/2010/11/yaho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14752"/>
            <a:ext cx="3286148" cy="92869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428860" y="5357826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Microsoft Outlook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Express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 –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почтовая программа 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44" name="Picture 16" descr="http://www.client-vision.fr/images/outlook2007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214950"/>
            <a:ext cx="1785918" cy="13516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/>
      <p:bldP spid="1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Отправка и получение электронных писем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071538" y="1337031"/>
            <a:ext cx="7143800" cy="5520969"/>
            <a:chOff x="1071538" y="1337031"/>
            <a:chExt cx="7143800" cy="5520969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1337031"/>
              <a:ext cx="7143800" cy="55209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555" name="Picture 3" descr="http://fabrikaokon.in.ua/images/stories/logo-internet.jpg"/>
            <p:cNvPicPr>
              <a:picLocks noChangeAspect="1" noChangeArrowheads="1"/>
            </p:cNvPicPr>
            <p:nvPr/>
          </p:nvPicPr>
          <p:blipFill>
            <a:blip r:embed="rId4" cstate="print"/>
            <a:srcRect l="13333" r="13333" b="21321"/>
            <a:stretch>
              <a:fillRect/>
            </a:stretch>
          </p:blipFill>
          <p:spPr bwMode="auto">
            <a:xfrm>
              <a:off x="4000496" y="1454712"/>
              <a:ext cx="500066" cy="545527"/>
            </a:xfrm>
            <a:prstGeom prst="rect">
              <a:avLst/>
            </a:prstGeom>
            <a:noFill/>
          </p:spPr>
        </p:pic>
        <p:pic>
          <p:nvPicPr>
            <p:cNvPr id="12" name="Picture 3" descr="http://fabrikaokon.in.ua/images/stories/logo-internet.jpg"/>
            <p:cNvPicPr>
              <a:picLocks noChangeAspect="1" noChangeArrowheads="1"/>
            </p:cNvPicPr>
            <p:nvPr/>
          </p:nvPicPr>
          <p:blipFill>
            <a:blip r:embed="rId4" cstate="print"/>
            <a:srcRect l="13333" r="13333" b="21321"/>
            <a:stretch>
              <a:fillRect/>
            </a:stretch>
          </p:blipFill>
          <p:spPr bwMode="auto">
            <a:xfrm>
              <a:off x="4357686" y="4929198"/>
              <a:ext cx="500066" cy="545527"/>
            </a:xfrm>
            <a:prstGeom prst="rect">
              <a:avLst/>
            </a:prstGeom>
            <a:noFill/>
          </p:spPr>
        </p:pic>
        <p:pic>
          <p:nvPicPr>
            <p:cNvPr id="13" name="Picture 3" descr="http://fabrikaokon.in.ua/images/stories/logo-internet.jpg"/>
            <p:cNvPicPr>
              <a:picLocks noChangeAspect="1" noChangeArrowheads="1"/>
            </p:cNvPicPr>
            <p:nvPr/>
          </p:nvPicPr>
          <p:blipFill>
            <a:blip r:embed="rId4" cstate="print"/>
            <a:srcRect l="13333" r="13333" b="21321"/>
            <a:stretch>
              <a:fillRect/>
            </a:stretch>
          </p:blipFill>
          <p:spPr bwMode="auto">
            <a:xfrm>
              <a:off x="5715008" y="3000372"/>
              <a:ext cx="500066" cy="545527"/>
            </a:xfrm>
            <a:prstGeom prst="rect">
              <a:avLst/>
            </a:prstGeom>
            <a:noFill/>
          </p:spPr>
        </p:pic>
        <p:pic>
          <p:nvPicPr>
            <p:cNvPr id="14" name="Picture 3" descr="http://fabrikaokon.in.ua/images/stories/logo-internet.jpg"/>
            <p:cNvPicPr>
              <a:picLocks noChangeAspect="1" noChangeArrowheads="1"/>
            </p:cNvPicPr>
            <p:nvPr/>
          </p:nvPicPr>
          <p:blipFill>
            <a:blip r:embed="rId5" cstate="print"/>
            <a:srcRect l="13333" r="13333" b="21321"/>
            <a:stretch>
              <a:fillRect/>
            </a:stretch>
          </p:blipFill>
          <p:spPr bwMode="auto">
            <a:xfrm>
              <a:off x="2928926" y="3857628"/>
              <a:ext cx="500066" cy="6074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ttp://scat.ucoz.net/_dr/0/64727.png"/>
          <p:cNvPicPr>
            <a:picLocks noChangeAspect="1" noChangeArrowheads="1"/>
          </p:cNvPicPr>
          <p:nvPr/>
        </p:nvPicPr>
        <p:blipFill>
          <a:blip r:embed="rId3" cstate="print"/>
          <a:srcRect l="5340" t="5000" r="73473" b="61000"/>
          <a:stretch>
            <a:fillRect/>
          </a:stretch>
        </p:blipFill>
        <p:spPr bwMode="auto">
          <a:xfrm>
            <a:off x="4143372" y="357166"/>
            <a:ext cx="4559515" cy="44291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3286124"/>
            <a:ext cx="3714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  <a:hlinkClick r:id="rId4" action="ppaction://hlinkfile"/>
              </a:rPr>
              <a:t>Видео "Прикрепление файлов к письмам на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  <a:hlinkClick r:id="rId4" action="ppaction://hlinkfile"/>
              </a:rPr>
              <a:t>Mail.ru</a:t>
            </a:r>
            <a:r>
              <a:rPr lang="ru-RU" sz="2800" dirty="0" smtClean="0">
                <a:latin typeface="Calibri" pitchFamily="34" charset="0"/>
                <a:cs typeface="Calibri" pitchFamily="34" charset="0"/>
                <a:hlinkClick r:id="rId4" action="ppaction://hlinkfile"/>
              </a:rPr>
              <a:t>"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428736"/>
            <a:ext cx="36433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  <a:hlinkClick r:id="rId5" action="ppaction://hlinkfile"/>
              </a:rPr>
              <a:t>Видео "Прием и получение писем на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  <a:hlinkClick r:id="rId5" action="ppaction://hlinkfile"/>
              </a:rPr>
              <a:t>Mail.ru</a:t>
            </a:r>
            <a:r>
              <a:rPr lang="ru-RU" sz="2800" dirty="0" smtClean="0">
                <a:latin typeface="Calibri" pitchFamily="34" charset="0"/>
                <a:cs typeface="Calibri" pitchFamily="34" charset="0"/>
                <a:hlinkClick r:id="rId5" action="ppaction://hlinkfile"/>
              </a:rPr>
              <a:t>"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СПАМ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857232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Calibri" pitchFamily="34" charset="0"/>
                <a:ea typeface="Calibri"/>
                <a:cs typeface="Calibri" pitchFamily="34" charset="0"/>
              </a:rPr>
              <a:t>Спам</a:t>
            </a:r>
            <a:r>
              <a:rPr lang="ru-RU" sz="3200" dirty="0" smtClean="0">
                <a:latin typeface="Calibri" pitchFamily="34" charset="0"/>
                <a:ea typeface="Calibri"/>
                <a:cs typeface="Calibri" pitchFamily="34" charset="0"/>
              </a:rPr>
              <a:t> - это массовая рассылка на большое число адресов, содержащая рекламу или коммерческие предложения. 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http://www.geekreport.ro/wp-content/uploads/2011/10/YET-MORE-SPAM.jpg"/>
          <p:cNvPicPr>
            <a:picLocks noChangeAspect="1" noChangeArrowheads="1"/>
          </p:cNvPicPr>
          <p:nvPr/>
        </p:nvPicPr>
        <p:blipFill>
          <a:blip r:embed="rId3" cstate="print"/>
          <a:srcRect l="9470" t="6977" r="10028" b="6977"/>
          <a:stretch>
            <a:fillRect/>
          </a:stretch>
        </p:blipFill>
        <p:spPr bwMode="auto">
          <a:xfrm>
            <a:off x="785786" y="3000372"/>
            <a:ext cx="2857520" cy="3109654"/>
          </a:xfrm>
          <a:prstGeom prst="rect">
            <a:avLst/>
          </a:prstGeom>
          <a:noFill/>
        </p:spPr>
      </p:pic>
      <p:pic>
        <p:nvPicPr>
          <p:cNvPr id="2052" name="Picture 4" descr="http://promo.ingate.ru/images/13052011.jpg"/>
          <p:cNvPicPr>
            <a:picLocks noChangeAspect="1" noChangeArrowheads="1"/>
          </p:cNvPicPr>
          <p:nvPr/>
        </p:nvPicPr>
        <p:blipFill>
          <a:blip r:embed="rId4" cstate="print"/>
          <a:srcRect r="8409"/>
          <a:stretch>
            <a:fillRect/>
          </a:stretch>
        </p:blipFill>
        <p:spPr bwMode="auto">
          <a:xfrm>
            <a:off x="4071933" y="3000372"/>
            <a:ext cx="4429157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urmilab.ch/babbage/figures/babb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775" y="928670"/>
            <a:ext cx="4086225" cy="4562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1000108"/>
            <a:ext cx="50006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ambria" pitchFamily="18" charset="0"/>
              </a:rPr>
              <a:t/>
            </a:r>
            <a:br>
              <a:rPr lang="ru-RU" sz="3600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>Я услышал и забыл! </a:t>
            </a:r>
            <a:br>
              <a:rPr lang="ru-RU" sz="3600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>Увидел и запомнил! </a:t>
            </a:r>
            <a:br>
              <a:rPr lang="ru-RU" sz="3600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>Сделал и понял! </a:t>
            </a:r>
          </a:p>
          <a:p>
            <a:pPr algn="r"/>
            <a:endParaRPr lang="ru-RU" sz="3600" dirty="0" smtClean="0">
              <a:latin typeface="Cambria" pitchFamily="18" charset="0"/>
            </a:endParaRPr>
          </a:p>
          <a:p>
            <a:pPr algn="r"/>
            <a:r>
              <a:rPr lang="ru-RU" sz="3600" b="1" i="1" dirty="0" smtClean="0">
                <a:latin typeface="Cambria" pitchFamily="18" charset="0"/>
              </a:rPr>
              <a:t>Чарльз Беббидж</a:t>
            </a:r>
            <a:r>
              <a:rPr lang="ru-RU" sz="3600" i="1" dirty="0" smtClean="0">
                <a:latin typeface="Cambria" pitchFamily="18" charset="0"/>
              </a:rPr>
              <a:t> </a:t>
            </a:r>
            <a:br>
              <a:rPr lang="ru-RU" sz="3600" i="1" dirty="0" smtClean="0">
                <a:latin typeface="Cambria" pitchFamily="18" charset="0"/>
              </a:rPr>
            </a:br>
            <a:endParaRPr lang="ru-RU" sz="3600" i="1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ПРАКТИЧЕСКАЯ  РАБОТА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733246"/>
            <a:ext cx="8643966" cy="61247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Инструкция</a:t>
            </a:r>
            <a:endParaRPr lang="ru-RU" sz="3200" i="1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ЧАСТЬ 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Создание электронного почтового адреса на сервере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Установить соединение с Интернет.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Зайти на сайт почтового сервера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www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mail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разделе «Почта» щелкнуть ссылку «Регистрация»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Заполнить анкету, в которой нужно придумать имя почтового ящика, ввести свои персональные данные, пароль доступа к ящику и т.д.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ходе регистрации часто случается, что имя, выбранное вами для ящика, уже используется на этом сервере. В этом случае нужно выбрать из предложенных имён или придумать самому другое имя.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Внимательно читайте инструкции мастера и старайтесь следовать им.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После того, как ящик создан, рекомендуется записать в сохранном месте его адрес и пароль.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6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ПРАКТИЧЕСКАЯ  РАБОТА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928670"/>
            <a:ext cx="8501122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Инструкция</a:t>
            </a:r>
            <a:endParaRPr lang="ru-RU" sz="3200" i="1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2400" b="1" u="sng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ЧАСТЬ 2</a:t>
            </a:r>
            <a:r>
              <a:rPr lang="ru-RU" sz="2400" u="sng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Создание и отправление электронного письма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1. На рабочем столе компьютера открыть файл «Тест ЭП»,  выбрать правильные ответы, выделить их жирным шрифтом, сохранить изменения.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2. Написать электронное письмо, в теме указать фамилии учеников группы, поле для текста оставить пустым.3. Прикрепить к письму файл «Тест ЭТ».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4. Отправить  письмо учителю на адрес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3600" b="1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olgapodd</a:t>
            </a:r>
            <a:r>
              <a:rPr lang="ru-RU" sz="36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85@</a:t>
            </a:r>
            <a:r>
              <a:rPr lang="en-US" sz="36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mail</a:t>
            </a:r>
            <a:r>
              <a:rPr lang="ru-RU" sz="36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lang="en-US" sz="3600" b="1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ru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4" name="Picture 12" descr="http://fabrikaokon.in.ua/images/stories/logo-internet.jpg"/>
          <p:cNvPicPr>
            <a:picLocks noChangeAspect="1" noChangeArrowheads="1"/>
          </p:cNvPicPr>
          <p:nvPr/>
        </p:nvPicPr>
        <p:blipFill>
          <a:blip r:embed="rId3" cstate="print"/>
          <a:srcRect l="12820" t="7565" r="15385" b="19304"/>
          <a:stretch>
            <a:fillRect/>
          </a:stretch>
        </p:blipFill>
        <p:spPr bwMode="auto">
          <a:xfrm>
            <a:off x="357158" y="4500570"/>
            <a:ext cx="2143140" cy="22196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6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atin typeface="Calibri" pitchFamily="34" charset="0"/>
              </a:rPr>
              <a:t>Проверочный тест по теме </a:t>
            </a:r>
            <a:endParaRPr lang="ru-RU" sz="3600" cap="all" dirty="0" smtClean="0">
              <a:latin typeface="Calibri" pitchFamily="34" charset="0"/>
            </a:endParaRPr>
          </a:p>
          <a:p>
            <a:pPr algn="ctr"/>
            <a:r>
              <a:rPr lang="ru-RU" sz="3600" b="1" cap="all" dirty="0" smtClean="0">
                <a:latin typeface="Calibri" pitchFamily="34" charset="0"/>
              </a:rPr>
              <a:t>«Работа с электронной почтой»</a:t>
            </a:r>
            <a:endParaRPr lang="ru-RU" sz="3600" cap="all" dirty="0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Picture 1" descr="думает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244" y="3214686"/>
            <a:ext cx="2776213" cy="235745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1500174"/>
            <a:ext cx="835824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1. Какой из указанных адресов электронной почты является правильным?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www. Mail.ru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klass&amp;yandex.ru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klass@yandex.ru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klass.yandex.ru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atin typeface="Calibri" pitchFamily="34" charset="0"/>
              </a:rPr>
              <a:t>Проверочный тест по теме </a:t>
            </a:r>
            <a:endParaRPr lang="ru-RU" sz="3600" cap="all" dirty="0" smtClean="0">
              <a:latin typeface="Calibri" pitchFamily="34" charset="0"/>
            </a:endParaRPr>
          </a:p>
          <a:p>
            <a:pPr algn="ctr"/>
            <a:r>
              <a:rPr lang="ru-RU" sz="3600" b="1" cap="all" dirty="0" smtClean="0">
                <a:latin typeface="Calibri" pitchFamily="34" charset="0"/>
              </a:rPr>
              <a:t>«Работа с электронной почтой»</a:t>
            </a:r>
            <a:endParaRPr lang="ru-RU" sz="3600" cap="all" dirty="0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Picture 1" descr="думает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244" y="3214686"/>
            <a:ext cx="2776213" cy="235745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1500174"/>
            <a:ext cx="835824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3200" dirty="0" smtClean="0">
                <a:latin typeface="Calibri" pitchFamily="34" charset="0"/>
              </a:rPr>
              <a:t>2. В каком поле указываются адреса получателей при отправке электронного письма?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Кому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Тема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От кого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 Файлы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atin typeface="Calibri" pitchFamily="34" charset="0"/>
              </a:rPr>
              <a:t>Проверочный тест по теме </a:t>
            </a:r>
            <a:endParaRPr lang="ru-RU" sz="3600" cap="all" dirty="0" smtClean="0">
              <a:latin typeface="Calibri" pitchFamily="34" charset="0"/>
            </a:endParaRPr>
          </a:p>
          <a:p>
            <a:pPr algn="ctr"/>
            <a:r>
              <a:rPr lang="ru-RU" sz="3600" b="1" cap="all" dirty="0" smtClean="0">
                <a:latin typeface="Calibri" pitchFamily="34" charset="0"/>
              </a:rPr>
              <a:t>«Работа с электронной почтой»</a:t>
            </a:r>
            <a:endParaRPr lang="ru-RU" sz="3600" cap="all" dirty="0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Picture 1" descr="думает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244" y="3214686"/>
            <a:ext cx="2776213" cy="235745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1500174"/>
            <a:ext cx="835824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3200" dirty="0" smtClean="0">
                <a:latin typeface="Calibri" pitchFamily="34" charset="0"/>
              </a:rPr>
              <a:t>3. Какие файлы можно посылать по электронной почте?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текстовые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графические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музыкальные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 все перечисленные выше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urmilab.ch/babbage/figures/babb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775" y="928670"/>
            <a:ext cx="4086225" cy="4562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1000108"/>
            <a:ext cx="50006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ambria" pitchFamily="18" charset="0"/>
              </a:rPr>
              <a:t/>
            </a:r>
            <a:br>
              <a:rPr lang="ru-RU" sz="3600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>Я услышал и забыл! </a:t>
            </a:r>
            <a:br>
              <a:rPr lang="ru-RU" sz="3600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>Увидел и запомнил! </a:t>
            </a:r>
            <a:br>
              <a:rPr lang="ru-RU" sz="3600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>Сделал и понял! </a:t>
            </a:r>
          </a:p>
          <a:p>
            <a:pPr algn="r"/>
            <a:endParaRPr lang="ru-RU" sz="3600" dirty="0" smtClean="0">
              <a:latin typeface="Cambria" pitchFamily="18" charset="0"/>
            </a:endParaRPr>
          </a:p>
          <a:p>
            <a:pPr algn="r"/>
            <a:r>
              <a:rPr lang="ru-RU" sz="3600" b="1" i="1" dirty="0" smtClean="0">
                <a:latin typeface="Cambria" pitchFamily="18" charset="0"/>
              </a:rPr>
              <a:t>Чарльз Беббидж</a:t>
            </a:r>
            <a:r>
              <a:rPr lang="ru-RU" sz="3600" i="1" dirty="0" smtClean="0">
                <a:latin typeface="Cambria" pitchFamily="18" charset="0"/>
              </a:rPr>
              <a:t> </a:t>
            </a:r>
            <a:br>
              <a:rPr lang="ru-RU" sz="3600" i="1" dirty="0" smtClean="0">
                <a:latin typeface="Cambria" pitchFamily="18" charset="0"/>
              </a:rPr>
            </a:br>
            <a:endParaRPr lang="ru-RU" sz="3600" i="1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atin typeface="Calibri" pitchFamily="34" charset="0"/>
              </a:rPr>
              <a:t>Проверочный тест по теме </a:t>
            </a:r>
            <a:endParaRPr lang="ru-RU" sz="3600" cap="all" dirty="0" smtClean="0">
              <a:latin typeface="Calibri" pitchFamily="34" charset="0"/>
            </a:endParaRPr>
          </a:p>
          <a:p>
            <a:pPr algn="ctr"/>
            <a:r>
              <a:rPr lang="ru-RU" sz="3600" b="1" cap="all" dirty="0" smtClean="0">
                <a:latin typeface="Calibri" pitchFamily="34" charset="0"/>
              </a:rPr>
              <a:t>«Работа с электронной почтой»</a:t>
            </a:r>
            <a:endParaRPr lang="ru-RU" sz="3600" cap="all" dirty="0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Picture 1" descr="думает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244" y="3214686"/>
            <a:ext cx="2776213" cy="235745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1500174"/>
            <a:ext cx="85725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3200" dirty="0" smtClean="0">
                <a:latin typeface="Calibri" pitchFamily="34" charset="0"/>
              </a:rPr>
              <a:t>4.  Что  является  именем сервера,   где   размещен   почтовый   ящик  в   адресе              </a:t>
            </a:r>
            <a:r>
              <a:rPr lang="ru-RU" sz="3200" u="sng" dirty="0" err="1" smtClean="0">
                <a:latin typeface="Calibri" pitchFamily="34" charset="0"/>
                <a:hlinkClick r:id="rId4"/>
              </a:rPr>
              <a:t>Sv-Ks@mail.ru</a:t>
            </a:r>
            <a:r>
              <a:rPr lang="ru-RU" sz="3200" dirty="0" smtClean="0">
                <a:latin typeface="Calibri" pitchFamily="34" charset="0"/>
              </a:rPr>
              <a:t>?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3200" dirty="0" smtClean="0">
                <a:latin typeface="Calibri" pitchFamily="34" charset="0"/>
              </a:rPr>
              <a:t>@</a:t>
            </a:r>
            <a:endParaRPr lang="ru-RU" sz="3200" b="1" dirty="0" smtClean="0">
              <a:latin typeface="Calibri" pitchFamily="34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.</a:t>
            </a:r>
            <a:r>
              <a:rPr lang="en-US" sz="3200" dirty="0" err="1" smtClean="0">
                <a:latin typeface="Calibri" pitchFamily="34" charset="0"/>
              </a:rPr>
              <a:t>ru</a:t>
            </a:r>
            <a:endParaRPr lang="ru-RU" sz="3200" b="1" dirty="0" smtClean="0">
              <a:latin typeface="Calibri" pitchFamily="34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en-US" sz="3200" dirty="0" err="1" smtClean="0">
                <a:latin typeface="Calibri" pitchFamily="34" charset="0"/>
              </a:rPr>
              <a:t>Sv</a:t>
            </a:r>
            <a:r>
              <a:rPr lang="en-US" sz="3200" dirty="0" smtClean="0">
                <a:latin typeface="Calibri" pitchFamily="34" charset="0"/>
              </a:rPr>
              <a:t>-Ks</a:t>
            </a:r>
            <a:endParaRPr lang="ru-RU" sz="3200" b="1" dirty="0" smtClean="0">
              <a:latin typeface="Calibri" pitchFamily="34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en-US" sz="3200" dirty="0" smtClean="0">
                <a:latin typeface="Calibri" pitchFamily="34" charset="0"/>
              </a:rPr>
              <a:t>mail</a:t>
            </a:r>
            <a:r>
              <a:rPr lang="ru-RU" sz="3200" dirty="0" smtClean="0">
                <a:latin typeface="Calibri" pitchFamily="34" charset="0"/>
              </a:rPr>
              <a:t>.</a:t>
            </a:r>
            <a:r>
              <a:rPr lang="en-US" sz="3200" dirty="0" err="1" smtClean="0">
                <a:latin typeface="Calibri" pitchFamily="34" charset="0"/>
              </a:rPr>
              <a:t>ru</a:t>
            </a:r>
            <a:r>
              <a:rPr lang="en-US" sz="3200" dirty="0" smtClean="0">
                <a:latin typeface="Calibri" pitchFamily="34" charset="0"/>
              </a:rPr>
              <a:t> 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atin typeface="Calibri" pitchFamily="34" charset="0"/>
              </a:rPr>
              <a:t>Проверочный тест по теме </a:t>
            </a:r>
            <a:endParaRPr lang="ru-RU" sz="3600" cap="all" dirty="0" smtClean="0">
              <a:latin typeface="Calibri" pitchFamily="34" charset="0"/>
            </a:endParaRPr>
          </a:p>
          <a:p>
            <a:pPr algn="ctr"/>
            <a:r>
              <a:rPr lang="ru-RU" sz="3600" b="1" cap="all" dirty="0" smtClean="0">
                <a:latin typeface="Calibri" pitchFamily="34" charset="0"/>
              </a:rPr>
              <a:t>«Работа с электронной почтой»</a:t>
            </a:r>
            <a:endParaRPr lang="ru-RU" sz="3600" cap="all" dirty="0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Picture 1" descr="думает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244" y="3214686"/>
            <a:ext cx="2776213" cy="235745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1500174"/>
            <a:ext cx="85725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200" dirty="0" smtClean="0">
                <a:latin typeface="Calibri" pitchFamily="34" charset="0"/>
              </a:rPr>
              <a:t>5. Нежелательная рекламная рассылка называется: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форум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спам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баннер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atin typeface="Calibri" pitchFamily="34" charset="0"/>
              </a:rPr>
              <a:t>ДОМАШНЕЕ  ЗАДАНИЕ</a:t>
            </a:r>
            <a:endParaRPr lang="ru-RU" sz="4000" cap="all" dirty="0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7158" y="928670"/>
            <a:ext cx="8501122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048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Параграф в учебнике 3.4.2.</a:t>
            </a:r>
          </a:p>
          <a:p>
            <a:pPr marL="742950" marR="0" lvl="0" indent="-742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 Дополнительное: создать электронный ящик на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Yandex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ru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и прислать учителю на адрес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olgapodd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85@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mail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.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ru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письмо, содержащее статью «Правила сетевого этикета при работе с электронной почтой».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pic>
        <p:nvPicPr>
          <p:cNvPr id="32771" name="Picture 3" descr="C:\Documents and Settings\user\Local Settings\Temporary Internet Files\Content.IE5\GD0JK341\MC900415858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72132" y="4714884"/>
            <a:ext cx="2580631" cy="1914795"/>
          </a:xfrm>
          <a:prstGeom prst="rect">
            <a:avLst/>
          </a:prstGeom>
          <a:noFill/>
        </p:spPr>
      </p:pic>
      <p:pic>
        <p:nvPicPr>
          <p:cNvPr id="32774" name="Picture 6" descr="C:\Documents and Settings\user\Local Settings\Temporary Internet Files\Content.IE5\B1YXFW97\MC90044151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1" y="4714884"/>
            <a:ext cx="3269893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7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atin typeface="Calibri" pitchFamily="34" charset="0"/>
              </a:rPr>
              <a:t>РЕФЛЕКСИЯ </a:t>
            </a:r>
            <a:endParaRPr lang="ru-RU" sz="4000" cap="all" dirty="0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85720" y="4071942"/>
            <a:ext cx="76438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:-) - улыбающийся 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:-I - задумчивый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- 0 - удивленный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-D - радостно смеющийся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pic>
        <p:nvPicPr>
          <p:cNvPr id="37890" name="Picture 2" descr="C:\Documents and Settings\user\Local Settings\Temporary Internet Files\Content.IE5\QR6TCDWX\MC90043381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285860"/>
            <a:ext cx="1828572" cy="1828572"/>
          </a:xfrm>
          <a:prstGeom prst="rect">
            <a:avLst/>
          </a:prstGeom>
          <a:noFill/>
        </p:spPr>
      </p:pic>
      <p:pic>
        <p:nvPicPr>
          <p:cNvPr id="37893" name="Picture 5" descr="C:\Documents and Settings\user\Local Settings\Temporary Internet Files\Content.IE5\QR6TCDWX\MC90043440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85860"/>
            <a:ext cx="2071702" cy="1819275"/>
          </a:xfrm>
          <a:prstGeom prst="rect">
            <a:avLst/>
          </a:prstGeom>
          <a:noFill/>
        </p:spPr>
      </p:pic>
      <p:pic>
        <p:nvPicPr>
          <p:cNvPr id="37895" name="Picture 7" descr="C:\Documents and Settings\user\Local Settings\Temporary Internet Files\Content.IE5\QR6TCDWX\MC90043382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85860"/>
            <a:ext cx="1928794" cy="1928794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2000232" y="214290"/>
            <a:ext cx="2214578" cy="3265656"/>
            <a:chOff x="2000232" y="214290"/>
            <a:chExt cx="2214578" cy="3265656"/>
          </a:xfrm>
        </p:grpSpPr>
        <p:pic>
          <p:nvPicPr>
            <p:cNvPr id="37892" name="Picture 4" descr="C:\Documents and Settings\user\Local Settings\Temporary Internet Files\Content.IE5\QR6TCDWX\MC900434389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00232" y="214290"/>
              <a:ext cx="2214578" cy="3265656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071670" y="571480"/>
              <a:ext cx="16049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@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mail.ru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8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atin typeface="Calibri" pitchFamily="34" charset="0"/>
              </a:rPr>
              <a:t>РЕФЛЕКСИЯ</a:t>
            </a:r>
          </a:p>
          <a:p>
            <a:pPr algn="ctr"/>
            <a:r>
              <a:rPr lang="ru-RU" sz="4000" b="1" dirty="0" smtClean="0">
                <a:latin typeface="Calibri" pitchFamily="34" charset="0"/>
              </a:rPr>
              <a:t>Нарисуйте смайлик</a:t>
            </a:r>
            <a:r>
              <a:rPr lang="ru-RU" sz="4000" b="1" cap="all" dirty="0" smtClean="0">
                <a:latin typeface="Calibri" pitchFamily="34" charset="0"/>
              </a:rPr>
              <a:t> </a:t>
            </a:r>
            <a:endParaRPr lang="ru-RU" sz="4000" cap="all" dirty="0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5720" y="1070408"/>
            <a:ext cx="864399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- кто считает, что хорошо понял тему и поработал на уроке. 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–   кто    считает,   что   недостаточно хорошо понял тему, поработал на уроке.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-  кто  считает,  что  ему  еще много нужно работать над данной темой.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42844" y="928670"/>
            <a:ext cx="1285852" cy="1368797"/>
            <a:chOff x="142844" y="928670"/>
            <a:chExt cx="1285852" cy="1368797"/>
          </a:xfrm>
        </p:grpSpPr>
        <p:sp>
          <p:nvSpPr>
            <p:cNvPr id="10" name="Овал 9"/>
            <p:cNvSpPr/>
            <p:nvPr/>
          </p:nvSpPr>
          <p:spPr>
            <a:xfrm>
              <a:off x="142844" y="928670"/>
              <a:ext cx="1285852" cy="128588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rot="5400000">
              <a:off x="195415" y="1304727"/>
              <a:ext cx="115448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rgbClr val="FF00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: - ) </a:t>
              </a:r>
              <a:endParaRPr lang="ru-RU" sz="48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42844" y="2786058"/>
            <a:ext cx="1285852" cy="1343846"/>
            <a:chOff x="142844" y="2786058"/>
            <a:chExt cx="1285852" cy="1343846"/>
          </a:xfrm>
        </p:grpSpPr>
        <p:sp>
          <p:nvSpPr>
            <p:cNvPr id="11" name="Овал 10"/>
            <p:cNvSpPr/>
            <p:nvPr/>
          </p:nvSpPr>
          <p:spPr>
            <a:xfrm>
              <a:off x="142844" y="2786058"/>
              <a:ext cx="1285852" cy="128588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 rot="5400000">
              <a:off x="148928" y="3090677"/>
              <a:ext cx="124745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: - ? </a:t>
              </a:r>
              <a:endParaRPr lang="ru-RU" sz="4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4282" y="4429132"/>
            <a:ext cx="1285852" cy="1285884"/>
            <a:chOff x="214282" y="4572008"/>
            <a:chExt cx="1285852" cy="1285884"/>
          </a:xfrm>
        </p:grpSpPr>
        <p:sp>
          <p:nvSpPr>
            <p:cNvPr id="12" name="Овал 11"/>
            <p:cNvSpPr/>
            <p:nvPr/>
          </p:nvSpPr>
          <p:spPr>
            <a:xfrm>
              <a:off x="214282" y="4572008"/>
              <a:ext cx="1285852" cy="128588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rot="5400000">
              <a:off x="266853" y="4805189"/>
              <a:ext cx="115448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: - ( 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985151">
            <a:off x="1416993" y="1588487"/>
            <a:ext cx="518231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atin typeface="Calibri" pitchFamily="34" charset="0"/>
              </a:rPr>
              <a:t>Урок окончен! </a:t>
            </a:r>
          </a:p>
          <a:p>
            <a:pPr algn="ctr"/>
            <a:r>
              <a:rPr lang="ru-RU" sz="6000" b="1" dirty="0" smtClean="0">
                <a:latin typeface="Calibri" pitchFamily="34" charset="0"/>
              </a:rPr>
              <a:t>Спасибо!</a:t>
            </a:r>
            <a:endParaRPr lang="ru-RU" sz="6000" b="1" dirty="0">
              <a:latin typeface="Calibri" pitchFamily="34" charset="0"/>
            </a:endParaRPr>
          </a:p>
        </p:txBody>
      </p:sp>
      <p:pic>
        <p:nvPicPr>
          <p:cNvPr id="11" name="Picture 15" descr="http://1000melochey.ucoz.ru/img/kak_kogda_pojavilsja_intern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290"/>
            <a:ext cx="2190752" cy="2190752"/>
          </a:xfrm>
          <a:prstGeom prst="rect">
            <a:avLst/>
          </a:prstGeom>
          <a:noFill/>
        </p:spPr>
      </p:pic>
      <p:pic>
        <p:nvPicPr>
          <p:cNvPr id="12" name="Picture 7" descr="http://search-soft.net/uploads/posts/2012-08/1345821291_elektronnaya-pochta.jpg"/>
          <p:cNvPicPr>
            <a:picLocks noChangeAspect="1" noChangeArrowheads="1"/>
          </p:cNvPicPr>
          <p:nvPr/>
        </p:nvPicPr>
        <p:blipFill>
          <a:blip r:embed="rId4" cstate="print"/>
          <a:srcRect l="8750" t="4611" r="6249" b="6249"/>
          <a:stretch>
            <a:fillRect/>
          </a:stretch>
        </p:blipFill>
        <p:spPr bwMode="auto">
          <a:xfrm>
            <a:off x="6786578" y="4786322"/>
            <a:ext cx="2143140" cy="1827972"/>
          </a:xfrm>
          <a:prstGeom prst="rect">
            <a:avLst/>
          </a:prstGeom>
          <a:noFill/>
        </p:spPr>
      </p:pic>
      <p:pic>
        <p:nvPicPr>
          <p:cNvPr id="13" name="Picture 11" descr="http://blog-raskruti.ru/wp-content/uploads/2011/11/000001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12"/>
            <a:ext cx="2857488" cy="3047988"/>
          </a:xfrm>
          <a:prstGeom prst="rect">
            <a:avLst/>
          </a:prstGeom>
          <a:noFill/>
        </p:spPr>
      </p:pic>
      <p:pic>
        <p:nvPicPr>
          <p:cNvPr id="14" name="Picture 16" descr="http://www.client-vision.fr/images/outlook2007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786058"/>
            <a:ext cx="1785918" cy="1351671"/>
          </a:xfrm>
          <a:prstGeom prst="rect">
            <a:avLst/>
          </a:prstGeom>
          <a:noFill/>
        </p:spPr>
      </p:pic>
      <p:pic>
        <p:nvPicPr>
          <p:cNvPr id="15" name="Picture 12" descr="http://fabrikaokon.in.ua/images/stories/logo-internet.jpg"/>
          <p:cNvPicPr>
            <a:picLocks noChangeAspect="1" noChangeArrowheads="1"/>
          </p:cNvPicPr>
          <p:nvPr/>
        </p:nvPicPr>
        <p:blipFill>
          <a:blip r:embed="rId7" cstate="print"/>
          <a:srcRect l="12820" t="7565" r="15385" b="19304"/>
          <a:stretch>
            <a:fillRect/>
          </a:stretch>
        </p:blipFill>
        <p:spPr bwMode="auto">
          <a:xfrm>
            <a:off x="3857620" y="4714884"/>
            <a:ext cx="1857388" cy="1923723"/>
          </a:xfrm>
          <a:prstGeom prst="rect">
            <a:avLst/>
          </a:prstGeom>
          <a:noFill/>
        </p:spPr>
      </p:pic>
      <p:pic>
        <p:nvPicPr>
          <p:cNvPr id="16" name="Picture 12" descr="http://www.vesti.ru/p/b_534615.jpg"/>
          <p:cNvPicPr>
            <a:picLocks noChangeAspect="1" noChangeArrowheads="1"/>
          </p:cNvPicPr>
          <p:nvPr/>
        </p:nvPicPr>
        <p:blipFill>
          <a:blip r:embed="rId8" cstate="print"/>
          <a:srcRect t="35000" b="35000"/>
          <a:stretch>
            <a:fillRect/>
          </a:stretch>
        </p:blipFill>
        <p:spPr bwMode="auto">
          <a:xfrm>
            <a:off x="1785918" y="642918"/>
            <a:ext cx="3214710" cy="7233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38389" y="214290"/>
            <a:ext cx="8605611" cy="143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 eaLnBrk="0" hangingPunct="0">
              <a:defRPr/>
            </a:pPr>
            <a:r>
              <a:rPr lang="ru-RU" sz="2800" b="1" dirty="0">
                <a:latin typeface="Arial" charset="0"/>
                <a:cs typeface="Times New Roman" pitchFamily="18" charset="0"/>
              </a:rPr>
              <a:t>Почта</a:t>
            </a:r>
            <a:r>
              <a:rPr lang="ru-RU" sz="2800" dirty="0">
                <a:latin typeface="Arial" charset="0"/>
                <a:cs typeface="Times New Roman" pitchFamily="18" charset="0"/>
              </a:rPr>
              <a:t> </a:t>
            </a:r>
            <a:r>
              <a:rPr lang="ru-RU" sz="2000" dirty="0">
                <a:latin typeface="Arial" charset="0"/>
                <a:cs typeface="Times New Roman" pitchFamily="18" charset="0"/>
              </a:rPr>
              <a:t>– </a:t>
            </a:r>
            <a:r>
              <a:rPr lang="ru-RU" sz="2400" dirty="0">
                <a:latin typeface="Arial" charset="0"/>
                <a:cs typeface="Times New Roman" pitchFamily="18" charset="0"/>
              </a:rPr>
              <a:t>традиционный вид связи, позволяющий </a:t>
            </a:r>
            <a:r>
              <a:rPr lang="ru-RU" sz="2400" dirty="0">
                <a:latin typeface="Arial" charset="0"/>
              </a:rPr>
              <a:t>обмениваться информацией, по крайней мере, двум абонентам.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14282" y="1714488"/>
            <a:ext cx="8501122" cy="3420623"/>
            <a:chOff x="214282" y="1714488"/>
            <a:chExt cx="8501122" cy="3420623"/>
          </a:xfrm>
        </p:grpSpPr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1042338" y="1714488"/>
              <a:ext cx="2250391" cy="2751330"/>
              <a:chOff x="1383" y="2704"/>
              <a:chExt cx="953" cy="953"/>
            </a:xfrm>
          </p:grpSpPr>
          <p:pic>
            <p:nvPicPr>
              <p:cNvPr id="22" name="Picture 9" descr="home14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383" y="2704"/>
                <a:ext cx="953" cy="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>
                <a:off x="1558" y="3010"/>
                <a:ext cx="635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 dirty="0">
                    <a:solidFill>
                      <a:srgbClr val="C00000"/>
                    </a:solidFill>
                  </a:rPr>
                  <a:t>Почта №1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214282" y="2428868"/>
              <a:ext cx="8501122" cy="2706243"/>
              <a:chOff x="214282" y="2508707"/>
              <a:chExt cx="8501122" cy="2706243"/>
            </a:xfrm>
          </p:grpSpPr>
          <p:pic>
            <p:nvPicPr>
              <p:cNvPr id="10" name="Picture 6" descr="ppl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 bwMode="auto">
              <a:xfrm>
                <a:off x="214282" y="4273654"/>
                <a:ext cx="883228" cy="9412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7" descr="ppl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7832176" y="4185407"/>
                <a:ext cx="883228" cy="941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oup 23"/>
              <p:cNvGrpSpPr>
                <a:grpSpLocks/>
              </p:cNvGrpSpPr>
              <p:nvPr/>
            </p:nvGrpSpPr>
            <p:grpSpPr bwMode="auto">
              <a:xfrm>
                <a:off x="5513680" y="2508707"/>
                <a:ext cx="1987263" cy="1698255"/>
                <a:chOff x="3833" y="2795"/>
                <a:chExt cx="821" cy="821"/>
              </a:xfrm>
            </p:grpSpPr>
            <p:pic>
              <p:nvPicPr>
                <p:cNvPr id="20" name="Picture 17" descr="home1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833" y="2795"/>
                  <a:ext cx="821" cy="8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936" y="3008"/>
                  <a:ext cx="635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sz="1600" b="1" dirty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Почта №2</a:t>
                  </a:r>
                </a:p>
              </p:txBody>
            </p:sp>
          </p:grpSp>
          <p:pic>
            <p:nvPicPr>
              <p:cNvPr id="14" name="Рисунок 20" descr="Fleche gauche rouge.png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112403" y="2773446"/>
                <a:ext cx="1221799" cy="486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21" descr="Fleche gauche rouge.png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271640" y="2773446"/>
                <a:ext cx="1221799" cy="486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Рисунок 29" descr="blank_31.gif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012979">
                <a:off x="4188838" y="3271548"/>
                <a:ext cx="835386" cy="1502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Рисунок 19" descr="Enveloppe.png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117044">
                <a:off x="3657060" y="3465691"/>
                <a:ext cx="910829" cy="882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" name="Прямая со стрелкой 17"/>
              <p:cNvCxnSpPr/>
              <p:nvPr/>
            </p:nvCxnSpPr>
            <p:spPr>
              <a:xfrm rot="5400000" flipH="1" flipV="1">
                <a:off x="957386" y="3647172"/>
                <a:ext cx="1411944" cy="107643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6341706" y="3655911"/>
                <a:ext cx="1738854" cy="70597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2529568" y="5682796"/>
            <a:ext cx="4286703" cy="5656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Электронная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почта?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480" y="2428868"/>
            <a:ext cx="250346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Электронная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214290"/>
            <a:ext cx="163687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через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214290"/>
            <a:ext cx="27923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компьютерную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214290"/>
            <a:ext cx="221457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Интернета, 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1000108"/>
            <a:ext cx="250343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обмениваться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1000108"/>
            <a:ext cx="178595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e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mail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) -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2428868"/>
            <a:ext cx="240715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позволяющий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15074" y="1000108"/>
            <a:ext cx="259974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электронными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72066" y="1714488"/>
            <a:ext cx="134025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сеть. 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1714488"/>
            <a:ext cx="1975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почта   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29124" y="2428868"/>
            <a:ext cx="164680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сервис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14480" y="1714488"/>
            <a:ext cx="315688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сообщениями</a:t>
            </a:r>
            <a:endParaRPr lang="ru-RU" sz="28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4282" y="3416858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Электронная почта  (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mail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– сервис Интернета, позволяющий  обмениваться электронными сообщениями через компьютерную сеть.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0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Calibri" pitchFamily="34" charset="0"/>
                <a:cs typeface="Calibri" pitchFamily="34" charset="0"/>
              </a:rPr>
              <a:t>Изобретатель электронной почты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1142984"/>
            <a:ext cx="54292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>
              <a:defRPr/>
            </a:pPr>
            <a:r>
              <a:rPr lang="ru-RU" sz="2800" b="1" cap="all" dirty="0" err="1">
                <a:latin typeface="Calibri" pitchFamily="34" charset="0"/>
                <a:cs typeface="Calibri" pitchFamily="34" charset="0"/>
              </a:rPr>
              <a:t>Рэй</a:t>
            </a:r>
            <a:r>
              <a:rPr lang="ru-RU" sz="2800" b="1" cap="all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cap="all" dirty="0" err="1">
                <a:latin typeface="Calibri" pitchFamily="34" charset="0"/>
                <a:cs typeface="Calibri" pitchFamily="34" charset="0"/>
              </a:rPr>
              <a:t>Томлинсон</a:t>
            </a:r>
            <a:r>
              <a:rPr lang="ru-RU" sz="2800" b="1" cap="all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официально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признан разработчиком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электрон-ной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почты для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Интернета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. 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indent="457200" algn="just" eaLnBrk="0" hangingPunct="0">
              <a:defRPr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Его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программа SNDMSG в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1971</a:t>
            </a:r>
            <a:r>
              <a:rPr lang="ru-RU" sz="2800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году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позволяла обмениваться почтой между разными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компью-терами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050" name="Picture 2" descr="http://www.elpais.com/recorte/20091030elpepiult_1/LCO340/Ies/Tomlinson_Principe_Asturias_Cien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3238500" cy="44005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000108"/>
          <a:ext cx="8572560" cy="546506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343528"/>
                <a:gridCol w="4229032"/>
              </a:tblGrid>
              <a:tr h="253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Calibri" pitchFamily="34" charset="0"/>
                        </a:rPr>
                        <a:t>Преимущества электронной почты</a:t>
                      </a:r>
                      <a:endParaRPr lang="ru-RU" sz="22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Calibri" pitchFamily="34" charset="0"/>
                        </a:rPr>
                        <a:t>Недостатки электронной почты</a:t>
                      </a:r>
                      <a:endParaRPr lang="ru-RU" sz="22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923" marR="61923" marT="0" marB="0"/>
                </a:tc>
              </a:tr>
              <a:tr h="253197"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Высокая</a:t>
                      </a:r>
                      <a:r>
                        <a:rPr kumimoji="0" lang="ru-RU" sz="22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с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корость пересылки сообщений.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Электронное письмо может содержать не только текст, но и вложенные файлы (программы, графику, звук).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Простота и дешевизна.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Возможность шифровки писем.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Возможность автоматической обработки писем.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Возможность массовых рассылок.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Возможность пересылки сообщения на другие адреса.</a:t>
                      </a: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По электронной почте  могут прийти и  надоедливые рекламные письма, переполняющие наши почтовые ящики, называемые «спамом».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Через электронную почту может быть передан компьютерный вирус.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Через электронную почту, невозможно отправить бандероли.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923" marR="61923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Адрес </a:t>
            </a:r>
            <a:r>
              <a:rPr lang="ru-RU" sz="4000" b="1" dirty="0">
                <a:latin typeface="Calibri" pitchFamily="34" charset="0"/>
                <a:cs typeface="Calibri" pitchFamily="34" charset="0"/>
              </a:rPr>
              <a:t>электронной почты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928670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Учебник,  страница  98,   </a:t>
            </a:r>
          </a:p>
          <a:p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пункт «Адрес электронной почты»</a:t>
            </a:r>
            <a:endParaRPr lang="ru-RU" sz="28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58" name="Picture 2" descr="C:\Users\User\AppData\Local\Microsoft\Windows\Temporary Internet Files\Content.IE5\0527TGK6\MC9002337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714356"/>
            <a:ext cx="1571604" cy="12857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214686"/>
            <a:ext cx="506908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 err="1" smtClean="0">
                <a:latin typeface="Calibri" pitchFamily="34" charset="0"/>
                <a:cs typeface="Calibri" pitchFamily="34" charset="0"/>
              </a:rPr>
              <a:t>Gruzdev@tularegion.ru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500702"/>
            <a:ext cx="635218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school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11</a:t>
            </a:r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uzlovaya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@</a:t>
            </a:r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yandex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ru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60" name="Picture 4" descr="http://odoevng.ucoz.ru/noiabr/gruz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071678"/>
            <a:ext cx="1714512" cy="2578213"/>
          </a:xfrm>
          <a:prstGeom prst="rect">
            <a:avLst/>
          </a:prstGeom>
          <a:noFill/>
        </p:spPr>
      </p:pic>
      <p:pic>
        <p:nvPicPr>
          <p:cNvPr id="19462" name="Picture 6" descr="http://school11uzlov.ucoz.ru/1.jpg"/>
          <p:cNvPicPr>
            <a:picLocks noChangeAspect="1" noChangeArrowheads="1"/>
          </p:cNvPicPr>
          <p:nvPr/>
        </p:nvPicPr>
        <p:blipFill>
          <a:blip r:embed="rId5" cstate="print"/>
          <a:srcRect l="11719" t="7813" r="12109" b="25781"/>
          <a:stretch>
            <a:fillRect/>
          </a:stretch>
        </p:blipFill>
        <p:spPr bwMode="auto">
          <a:xfrm>
            <a:off x="6500826" y="5000636"/>
            <a:ext cx="2403679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История возникновения </a:t>
            </a:r>
          </a:p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символа @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66668" y="1500174"/>
            <a:ext cx="68773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 русском языке – «собачка»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украинском – «улитка» или «обезьянка»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казахском – «ухо луны»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Тайване говорят – «мышка»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Финляндии – «кошачий хвост»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Греции – «уточка».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1" name="Picture 7" descr="http://search-soft.net/uploads/posts/2012-08/1345821291_elektronnaya-pochta.jpg"/>
          <p:cNvPicPr>
            <a:picLocks noChangeAspect="1" noChangeArrowheads="1"/>
          </p:cNvPicPr>
          <p:nvPr/>
        </p:nvPicPr>
        <p:blipFill>
          <a:blip r:embed="rId3" cstate="print"/>
          <a:srcRect l="8750" t="4611" r="6249" b="6249"/>
          <a:stretch>
            <a:fillRect/>
          </a:stretch>
        </p:blipFill>
        <p:spPr bwMode="auto">
          <a:xfrm>
            <a:off x="214282" y="1643050"/>
            <a:ext cx="2143140" cy="1827972"/>
          </a:xfrm>
          <a:prstGeom prst="rect">
            <a:avLst/>
          </a:prstGeom>
          <a:noFill/>
        </p:spPr>
      </p:pic>
      <p:pic>
        <p:nvPicPr>
          <p:cNvPr id="1035" name="Picture 11" descr="http://blog-raskruti.ru/wp-content/uploads/2011/11/000001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3" y="3810012"/>
            <a:ext cx="2857488" cy="3047988"/>
          </a:xfrm>
          <a:prstGeom prst="rect">
            <a:avLst/>
          </a:prstGeom>
          <a:noFill/>
        </p:spPr>
      </p:pic>
      <p:pic>
        <p:nvPicPr>
          <p:cNvPr id="1037" name="Picture 13" descr="http://img-fotki.yandex.ru/get/4910/hlobustov-denis.0/0_52471_906053d0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86256"/>
            <a:ext cx="3725823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Почтовые ящики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Горизонтальный свиток 12"/>
          <p:cNvSpPr>
            <a:spLocks noChangeArrowheads="1"/>
          </p:cNvSpPr>
          <p:nvPr/>
        </p:nvSpPr>
        <p:spPr bwMode="auto">
          <a:xfrm>
            <a:off x="3214678" y="785794"/>
            <a:ext cx="5541981" cy="1255713"/>
          </a:xfrm>
          <a:prstGeom prst="horizontalScroll">
            <a:avLst>
              <a:gd name="adj" fmla="val 12500"/>
            </a:avLst>
          </a:prstGeom>
          <a:ln>
            <a:headEnd/>
            <a:tailEnd type="non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Первые почтовые ящики - 1848 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г. </a:t>
            </a:r>
          </a:p>
          <a:p>
            <a:pPr algn="ctr"/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Санкт-Петербург и Москва </a:t>
            </a:r>
          </a:p>
        </p:txBody>
      </p:sp>
      <p:pic>
        <p:nvPicPr>
          <p:cNvPr id="21510" name="Picture 6" descr="http://im7-tub-ru.yandex.net/i?id=122829506-20-72&amp;n=21"/>
          <p:cNvPicPr>
            <a:picLocks noChangeAspect="1" noChangeArrowheads="1"/>
          </p:cNvPicPr>
          <p:nvPr/>
        </p:nvPicPr>
        <p:blipFill>
          <a:blip r:embed="rId3" cstate="print"/>
          <a:srcRect t="35368" b="4000"/>
          <a:stretch>
            <a:fillRect/>
          </a:stretch>
        </p:blipFill>
        <p:spPr bwMode="auto">
          <a:xfrm>
            <a:off x="1428728" y="285728"/>
            <a:ext cx="1357322" cy="1714512"/>
          </a:xfrm>
          <a:prstGeom prst="rect">
            <a:avLst/>
          </a:prstGeom>
          <a:noFill/>
        </p:spPr>
      </p:pic>
      <p:pic>
        <p:nvPicPr>
          <p:cNvPr id="21512" name="Picture 8" descr="http://syndyk.by/sites/syndyk/img/photoreportage/17845/760x570/image-144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928934"/>
            <a:ext cx="2500298" cy="2404454"/>
          </a:xfrm>
          <a:prstGeom prst="rect">
            <a:avLst/>
          </a:prstGeom>
          <a:noFill/>
        </p:spPr>
      </p:pic>
      <p:pic>
        <p:nvPicPr>
          <p:cNvPr id="21514" name="Picture 10" descr="http://img-fotki.yandex.ru/get/4407/82902809.ad/0_69e72_83d9e415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8934"/>
            <a:ext cx="3071834" cy="2423956"/>
          </a:xfrm>
          <a:prstGeom prst="rect">
            <a:avLst/>
          </a:prstGeom>
          <a:noFill/>
        </p:spPr>
      </p:pic>
      <p:pic>
        <p:nvPicPr>
          <p:cNvPr id="21516" name="Picture 12" descr="http://www.muz4in.net/2010/06/10/mail/mailbox6.jpg"/>
          <p:cNvPicPr>
            <a:picLocks noChangeAspect="1" noChangeArrowheads="1"/>
          </p:cNvPicPr>
          <p:nvPr/>
        </p:nvPicPr>
        <p:blipFill>
          <a:blip r:embed="rId6" cstate="print"/>
          <a:srcRect r="4999" b="6479"/>
          <a:stretch>
            <a:fillRect/>
          </a:stretch>
        </p:blipFill>
        <p:spPr bwMode="auto">
          <a:xfrm>
            <a:off x="3428992" y="2928934"/>
            <a:ext cx="2786050" cy="249278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643042" y="5786454"/>
            <a:ext cx="628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i="1" dirty="0">
                <a:latin typeface="Calibri" pitchFamily="34" charset="0"/>
                <a:cs typeface="Calibri" pitchFamily="34" charset="0"/>
              </a:rPr>
              <a:t>ПОЧТОВЫЕ ЯЩИКИ РАЗНЫХ СТРАН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323</TotalTime>
  <Words>740</Words>
  <Application>Microsoft Office PowerPoint</Application>
  <PresentationFormat>Экран (4:3)</PresentationFormat>
  <Paragraphs>132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2013-02-02T18:50:49Z</dcterms:created>
  <dcterms:modified xsi:type="dcterms:W3CDTF">2013-10-18T07:02:57Z</dcterms:modified>
</cp:coreProperties>
</file>