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315" r:id="rId4"/>
    <p:sldId id="260" r:id="rId5"/>
    <p:sldId id="279" r:id="rId6"/>
    <p:sldId id="280" r:id="rId7"/>
    <p:sldId id="281" r:id="rId8"/>
    <p:sldId id="282" r:id="rId9"/>
    <p:sldId id="283" r:id="rId10"/>
    <p:sldId id="284" r:id="rId11"/>
    <p:sldId id="328" r:id="rId12"/>
    <p:sldId id="285" r:id="rId13"/>
    <p:sldId id="286" r:id="rId14"/>
    <p:sldId id="287" r:id="rId15"/>
    <p:sldId id="303" r:id="rId16"/>
    <p:sldId id="309" r:id="rId17"/>
    <p:sldId id="306" r:id="rId18"/>
    <p:sldId id="308" r:id="rId19"/>
    <p:sldId id="300" r:id="rId20"/>
    <p:sldId id="307" r:id="rId21"/>
    <p:sldId id="323" r:id="rId22"/>
    <p:sldId id="290" r:id="rId23"/>
    <p:sldId id="310" r:id="rId24"/>
    <p:sldId id="311" r:id="rId25"/>
    <p:sldId id="294" r:id="rId26"/>
    <p:sldId id="299" r:id="rId27"/>
    <p:sldId id="304" r:id="rId28"/>
    <p:sldId id="296" r:id="rId29"/>
    <p:sldId id="295" r:id="rId30"/>
    <p:sldId id="292" r:id="rId31"/>
    <p:sldId id="297" r:id="rId32"/>
    <p:sldId id="298" r:id="rId33"/>
    <p:sldId id="31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FF00FF"/>
    <a:srgbClr val="00CC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1392" autoAdjust="0"/>
  </p:normalViewPr>
  <p:slideViewPr>
    <p:cSldViewPr>
      <p:cViewPr varScale="1">
        <p:scale>
          <a:sx n="44" d="100"/>
          <a:sy n="44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96B2-733D-434C-8907-02FC765FBDE3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E514-348B-4454-98A0-8DCA7F3EE1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B989-0691-47B1-B23E-082BC43D039D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6290-80BE-4CFB-9E6A-19B1CB75D0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C85A-C0F2-40C5-B7EB-DDEAC6B210D3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568A-D2E0-4F63-96B3-76748D53EC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65EF-60B7-49F6-92EE-B3F7E8D37117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ECF1-819E-4F1F-869E-A0791DDDC6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00CC-A5F8-48CE-8A41-D4D58DD5E082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FB8B-DB93-4FF4-A4D9-D9E223CEC1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6FB8-CC1D-4223-A15C-02154FA2F2D7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99AC-B0F6-4625-BF67-BBDA08DFE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3682-CD1D-45FD-843A-B72A84F2FD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5AD0-81A6-4F46-9645-44936CA8C6D8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45DD-A019-4515-BC87-E01AD5D08ECB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0CC2-9006-4F92-BD63-5B066EFE0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553A-CCE2-46CF-8B49-A854C157B2EC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79BE-6BC5-499E-9576-CCB3E61EDB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80C0-3411-4AB4-899C-BCE4F9F10CEB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26CC-FEB5-40C1-BEED-0B4ABFACEE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4420-CEC3-487E-BC71-FB784DA44B5F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A5E3-051F-430E-9B54-6334EE2CBF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1E0EF-BB76-4886-9F8F-32E74792DC51}" type="datetimeFigureOut">
              <a:rPr lang="ru-RU"/>
              <a:pPr>
                <a:defRPr/>
              </a:pPr>
              <a:t>23.08.2014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169BD-5DF1-4824-863C-598F4CE7D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1C57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CA45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1C57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1C57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63" y="337418"/>
            <a:ext cx="8305800" cy="41764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ИГРА</a:t>
            </a: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200" smtClean="0">
                <a:solidFill>
                  <a:srgbClr val="FF0000"/>
                </a:solidFill>
              </a:rPr>
              <a:t>ЧТО</a:t>
            </a:r>
            <a:r>
              <a:rPr sz="520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ru-RU" sz="520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20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2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5200" smtClean="0">
                <a:solidFill>
                  <a:srgbClr val="00B050"/>
                </a:solidFill>
              </a:rPr>
              <a:t>ГДЕ</a:t>
            </a:r>
            <a:r>
              <a:rPr sz="5200" smtClean="0">
                <a:solidFill>
                  <a:srgbClr val="00B050"/>
                </a:solidFill>
              </a:rPr>
              <a:t>?</a:t>
            </a:r>
            <a:r>
              <a:rPr lang="ru-RU" sz="520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ru-RU" sz="5200" smtClean="0">
                <a:solidFill>
                  <a:srgbClr val="002060"/>
                </a:solidFill>
              </a:rPr>
              <a:t>КОГДА</a:t>
            </a:r>
            <a:r>
              <a:rPr sz="520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ru-RU" sz="520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20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200" smtClean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ru-RU" sz="5200" smtClean="0">
                <a:solidFill>
                  <a:srgbClr val="7030A0"/>
                </a:solidFill>
              </a:rPr>
              <a:t> КТО</a:t>
            </a:r>
            <a:r>
              <a:rPr sz="520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ru-RU" sz="52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8538" y="4797425"/>
            <a:ext cx="345598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По истории 5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кл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МБОУ СОШ № 62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учитель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Жигульская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М.И.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11. В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долине Нила вырос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он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и солнцем и водой взращен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его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с трудом а Египте рубят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кладут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затем все вместе вряд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и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получался  замечательный расклад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    что это поспеши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назвать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3600" dirty="0">
                <a:solidFill>
                  <a:srgbClr val="002060"/>
                </a:solidFill>
              </a:rPr>
              <a:t>(папирус)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12. Гроза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всем воинам оружье это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 Когда армадой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 бой идут 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 Трёх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всадников посадят на площадку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 и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лошадь вместе с нею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запрягут.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ru-RU" sz="3600" dirty="0">
                <a:solidFill>
                  <a:srgbClr val="FF0000"/>
                </a:solidFill>
              </a:rPr>
              <a:t>колесница)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2665412" cy="13668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1012" y="-381000"/>
            <a:ext cx="3898776" cy="2268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Конкурс 2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>Ребусы</a:t>
            </a:r>
            <a:endParaRPr lang="ru-RU" sz="600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24479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3337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060575"/>
            <a:ext cx="25193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284538"/>
            <a:ext cx="24495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2565400"/>
            <a:ext cx="22685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3933825"/>
            <a:ext cx="24495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4508500"/>
            <a:ext cx="21605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5013325"/>
            <a:ext cx="28082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675"/>
            <a:ext cx="8075613" cy="4251325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ДЕЛЬТА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ru-RU" dirty="0" smtClean="0">
                <a:solidFill>
                  <a:srgbClr val="008000"/>
                </a:solidFill>
              </a:rPr>
              <a:t>КИТАЙ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6600"/>
                </a:solidFill>
              </a:rPr>
              <a:t>                                         РЕЛЬЕФ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                                                                            БУДДА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ВАВИЛОН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КАСТА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FF"/>
                </a:solidFill>
              </a:rPr>
              <a:t>                           САРКОФАГ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FF00"/>
                </a:solidFill>
              </a:rPr>
              <a:t>                                                                     БАМБУК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УРУК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ЕВФРАТ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ТУР 1 </a:t>
            </a:r>
            <a:br>
              <a:rPr lang="ru-RU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 КОНКУР 2      </a:t>
            </a:r>
            <a:r>
              <a:rPr lang="ru-RU" smtClean="0">
                <a:solidFill>
                  <a:srgbClr val="002060"/>
                </a:solidFill>
              </a:rPr>
              <a:t>РЕБУСЫ (ответы)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628775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  КОНКУРС   «В КАКОЙ СТРАНЕ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 КОНКУРС  КАПИТАНОВ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ТУР 2 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mtClean="0">
                <a:solidFill>
                  <a:srgbClr val="00B050"/>
                </a:solidFill>
              </a:rPr>
              <a:t>ГДЕ</a:t>
            </a:r>
            <a:r>
              <a:rPr smtClean="0">
                <a:solidFill>
                  <a:srgbClr val="00B050"/>
                </a:solidFill>
              </a:rPr>
              <a:t>?</a:t>
            </a: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р. Евфрат     </a:t>
            </a:r>
            <a:r>
              <a:rPr lang="ru-RU" dirty="0" smtClean="0">
                <a:solidFill>
                  <a:srgbClr val="0070C0"/>
                </a:solidFill>
              </a:rPr>
              <a:t>Папирус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п. о. Индостан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dirty="0" smtClean="0">
                <a:solidFill>
                  <a:srgbClr val="00CCFF"/>
                </a:solidFill>
              </a:rPr>
              <a:t>Брахманы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rgbClr val="00FF00"/>
                </a:solidFill>
              </a:rPr>
              <a:t>Ур</a:t>
            </a:r>
            <a:r>
              <a:rPr lang="ru-RU" dirty="0">
                <a:solidFill>
                  <a:srgbClr val="00FF00"/>
                </a:solidFill>
              </a:rPr>
              <a:t>, </a:t>
            </a:r>
            <a:r>
              <a:rPr lang="ru-RU" dirty="0" smtClean="0">
                <a:solidFill>
                  <a:srgbClr val="00FF00"/>
                </a:solidFill>
              </a:rPr>
              <a:t>Урук            </a:t>
            </a:r>
            <a:r>
              <a:rPr lang="ru-RU" dirty="0" smtClean="0">
                <a:solidFill>
                  <a:srgbClr val="FF6600"/>
                </a:solidFill>
              </a:rPr>
              <a:t> Касты         </a:t>
            </a:r>
            <a:r>
              <a:rPr lang="ru-RU" dirty="0" smtClean="0">
                <a:solidFill>
                  <a:srgbClr val="002060"/>
                </a:solidFill>
              </a:rPr>
              <a:t>Шудры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р. Ганг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Кшатрии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dirty="0" smtClean="0">
                <a:solidFill>
                  <a:srgbClr val="FF00FF"/>
                </a:solidFill>
              </a:rPr>
              <a:t>Цари-фараоны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р. Тигр   </a:t>
            </a:r>
            <a:r>
              <a:rPr lang="ru-RU" dirty="0" smtClean="0">
                <a:solidFill>
                  <a:srgbClr val="FF6600"/>
                </a:solidFill>
              </a:rPr>
              <a:t>Изобретение компаса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Изобретение бумаги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dirty="0" err="1" smtClean="0">
                <a:solidFill>
                  <a:srgbClr val="FF00FF"/>
                </a:solidFill>
              </a:rPr>
              <a:t>Цинь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Шихуань</a:t>
            </a:r>
            <a:r>
              <a:rPr lang="ru-RU" dirty="0" smtClean="0">
                <a:solidFill>
                  <a:srgbClr val="FF00FF"/>
                </a:solidFill>
              </a:rPr>
              <a:t>       </a:t>
            </a:r>
            <a:r>
              <a:rPr lang="ru-RU" dirty="0" smtClean="0">
                <a:solidFill>
                  <a:srgbClr val="008000"/>
                </a:solidFill>
              </a:rPr>
              <a:t>Неприкасаемые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ru-RU" dirty="0" smtClean="0">
                <a:solidFill>
                  <a:srgbClr val="002060"/>
                </a:solidFill>
              </a:rPr>
              <a:t>р. Хуанхэ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FF"/>
                </a:solidFill>
              </a:rPr>
              <a:t>      р. Янцзы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</a:t>
            </a:r>
            <a:r>
              <a:rPr lang="ru-RU" dirty="0" smtClean="0">
                <a:solidFill>
                  <a:srgbClr val="0070C0"/>
                </a:solidFill>
              </a:rPr>
              <a:t>Глина, глина, глина</a:t>
            </a:r>
            <a:r>
              <a:rPr lang="ru-RU" dirty="0" smtClean="0">
                <a:solidFill>
                  <a:srgbClr val="00B0F0"/>
                </a:solidFill>
              </a:rPr>
              <a:t>...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 </a:t>
            </a:r>
            <a:r>
              <a:rPr lang="ru-RU" dirty="0" smtClean="0">
                <a:solidFill>
                  <a:srgbClr val="008000"/>
                </a:solidFill>
              </a:rPr>
              <a:t>Великая </a:t>
            </a:r>
            <a:r>
              <a:rPr lang="ru-RU" dirty="0">
                <a:solidFill>
                  <a:srgbClr val="008000"/>
                </a:solidFill>
              </a:rPr>
              <a:t>… </a:t>
            </a:r>
            <a:r>
              <a:rPr lang="ru-RU" dirty="0" smtClean="0">
                <a:solidFill>
                  <a:srgbClr val="008000"/>
                </a:solidFill>
              </a:rPr>
              <a:t>стена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dirty="0" smtClean="0">
                <a:solidFill>
                  <a:srgbClr val="00FF00"/>
                </a:solidFill>
              </a:rPr>
              <a:t>Вавилон;               </a:t>
            </a:r>
            <a:r>
              <a:rPr lang="ru-RU" dirty="0" smtClean="0">
                <a:solidFill>
                  <a:srgbClr val="FF0000"/>
                </a:solidFill>
              </a:rPr>
              <a:t>Бог солнца  </a:t>
            </a:r>
            <a:r>
              <a:rPr lang="ru-RU" dirty="0" err="1" smtClean="0">
                <a:solidFill>
                  <a:srgbClr val="FF0000"/>
                </a:solidFill>
              </a:rPr>
              <a:t>Шамаш</a:t>
            </a: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dirty="0" smtClean="0">
                <a:solidFill>
                  <a:srgbClr val="FF6600"/>
                </a:solidFill>
              </a:rPr>
              <a:t>Бог Амон-</a:t>
            </a:r>
            <a:r>
              <a:rPr lang="ru-RU" dirty="0" err="1" smtClean="0">
                <a:solidFill>
                  <a:srgbClr val="FF6600"/>
                </a:solidFill>
              </a:rPr>
              <a:t>ра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</a:rPr>
              <a:t>Дар Нила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ru-RU" dirty="0" smtClean="0">
                <a:solidFill>
                  <a:srgbClr val="FF00FF"/>
                </a:solidFill>
              </a:rPr>
              <a:t>Тутмос </a:t>
            </a:r>
            <a:r>
              <a:rPr lang="en-US" dirty="0" smtClean="0">
                <a:solidFill>
                  <a:srgbClr val="FF00FF"/>
                </a:solidFill>
              </a:rPr>
              <a:t>III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</a:t>
            </a:r>
            <a:r>
              <a:rPr lang="ru-RU" dirty="0" smtClean="0">
                <a:solidFill>
                  <a:srgbClr val="008000"/>
                </a:solidFill>
              </a:rPr>
              <a:t>Аллея сфинкса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г. Мемфис             </a:t>
            </a:r>
            <a:r>
              <a:rPr lang="ru-RU" dirty="0" smtClean="0">
                <a:solidFill>
                  <a:srgbClr val="008000"/>
                </a:solidFill>
              </a:rPr>
              <a:t>Клинопись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8000"/>
                </a:solidFill>
              </a:rPr>
              <a:t>Бамбуковая книга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B0F0"/>
                </a:solidFill>
              </a:rPr>
              <a:t>В КАКОЙ СТРАНЕ</a:t>
            </a:r>
            <a:r>
              <a:rPr smtClean="0">
                <a:solidFill>
                  <a:srgbClr val="00B0F0"/>
                </a:solidFill>
              </a:rPr>
              <a:t>?</a:t>
            </a:r>
            <a:r>
              <a:rPr lang="ru-RU" smtClean="0">
                <a:solidFill>
                  <a:srgbClr val="00B0F0"/>
                </a:solidFill>
              </a:rPr>
              <a:t>      </a:t>
            </a:r>
            <a:r>
              <a:rPr lang="ru-RU" smtClean="0">
                <a:solidFill>
                  <a:srgbClr val="C00000"/>
                </a:solidFill>
              </a:rPr>
              <a:t>задание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</a:rPr>
              <a:t>В КАКОЙ СТРАНЕ</a:t>
            </a:r>
            <a:r>
              <a:rPr smtClean="0">
                <a:solidFill>
                  <a:srgbClr val="FF0000"/>
                </a:solidFill>
              </a:rPr>
              <a:t>?</a:t>
            </a:r>
            <a:r>
              <a:rPr lang="ru-RU" smtClean="0">
                <a:solidFill>
                  <a:srgbClr val="FF0000"/>
                </a:solidFill>
              </a:rPr>
              <a:t>          Ответ </a:t>
            </a:r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-180975" y="765175"/>
          <a:ext cx="9074150" cy="6257925"/>
        </p:xfrm>
        <a:graphic>
          <a:graphicData uri="http://schemas.openxmlformats.org/drawingml/2006/table">
            <a:tbl>
              <a:tblPr/>
              <a:tblGrid>
                <a:gridCol w="2662238"/>
                <a:gridCol w="2173287"/>
                <a:gridCol w="2220913"/>
                <a:gridCol w="2017712"/>
              </a:tblGrid>
              <a:tr h="468313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Египет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Двуречье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Китай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768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Папирус;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Дар Нила;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Цари-фараоны;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Бог Амон-ра;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Тутмос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Аллея сфинкса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B100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Город Мемфис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B100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Клинопись;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Р. Тигр;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Р. Евфрат;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Глина, глина, глина...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Вавилон;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Ур, Урук;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Бог солнца Шамаш.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п.о.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Индостан.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Брахманы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Касты.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Шудры.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Неприка-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саемые;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Р. Ганг.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Кшатрии.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Изобрете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ние компаса;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Великая … стена;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Изобретение бумаги;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Цинь Шихуань;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Р. Хуанхе;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Р. Янцзы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4B100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100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Бамбуковая книга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smtClean="0">
                <a:solidFill>
                  <a:schemeClr val="accent5">
                    <a:lumMod val="75000"/>
                  </a:schemeClr>
                </a:solidFill>
              </a:rPr>
              <a:t>Тур 2       </a:t>
            </a: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> 2   КОНКУРС  КАПИТАНОВ.</a:t>
            </a:r>
            <a:r>
              <a:rPr smtClean="0">
                <a:solidFill>
                  <a:srgbClr val="0070C0"/>
                </a:solidFill>
              </a:rPr>
              <a:t>      </a:t>
            </a:r>
            <a:r>
              <a:rPr lang="ru-RU" smtClean="0">
                <a:solidFill>
                  <a:srgbClr val="00B050"/>
                </a:solidFill>
              </a:rPr>
              <a:t>ГДЕ</a:t>
            </a:r>
            <a:r>
              <a:rPr smtClean="0">
                <a:solidFill>
                  <a:srgbClr val="00B050"/>
                </a:solidFill>
              </a:rPr>
              <a:t>?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3" y="1920875"/>
            <a:ext cx="3095625" cy="12239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2400" smtClean="0">
              <a:solidFill>
                <a:srgbClr val="FFE084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1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Египет</a:t>
            </a:r>
            <a:endParaRPr lang="ru-RU" sz="410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4403725"/>
            <a:ext cx="3024187" cy="12493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Двуречье</a:t>
            </a:r>
          </a:p>
          <a:p>
            <a:pPr algn="ctr">
              <a:defRPr/>
            </a:pPr>
            <a:endParaRPr lang="ru-RU">
              <a:solidFill>
                <a:srgbClr val="FFE084"/>
              </a:solidFill>
              <a:cs typeface="Arial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72150" y="1844675"/>
            <a:ext cx="3024188" cy="12969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Индия</a:t>
            </a:r>
          </a:p>
          <a:p>
            <a:pPr algn="ctr">
              <a:defRPr/>
            </a:pPr>
            <a:endParaRPr lang="ru-RU">
              <a:solidFill>
                <a:srgbClr val="FFE084"/>
              </a:solidFill>
              <a:cs typeface="Arial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729288" y="4394200"/>
            <a:ext cx="2808287" cy="12493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Китай</a:t>
            </a:r>
          </a:p>
          <a:p>
            <a:pPr algn="ctr">
              <a:defRPr/>
            </a:pPr>
            <a:endParaRPr lang="ru-RU">
              <a:solidFill>
                <a:srgbClr val="FFE084"/>
              </a:solidFill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94150" y="2924175"/>
            <a:ext cx="1735138" cy="1512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rgbClr val="C00000"/>
                </a:solidFill>
              </a:rPr>
              <a:t>?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843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0070C0"/>
                </a:solidFill>
              </a:rPr>
              <a:t> </a:t>
            </a:r>
            <a:r>
              <a:rPr lang="ru-RU" smtClean="0">
                <a:solidFill>
                  <a:srgbClr val="0070C0"/>
                </a:solidFill>
              </a:rPr>
              <a:t>КОНКУРС  КАПИТАНОВ</a:t>
            </a:r>
            <a:endParaRPr lang="ru-RU"/>
          </a:p>
        </p:txBody>
      </p:sp>
      <p:pic>
        <p:nvPicPr>
          <p:cNvPr id="33794" name="Picture 2" descr="F:\древний мир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3716338"/>
            <a:ext cx="2303462" cy="1373187"/>
          </a:xfrm>
        </p:spPr>
      </p:pic>
      <p:pic>
        <p:nvPicPr>
          <p:cNvPr id="33795" name="Picture 4" descr="F:\древний мир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27590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F:\древний мир\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25923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F:\древний мир\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628775"/>
            <a:ext cx="187166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6804025" y="260350"/>
            <a:ext cx="1817688" cy="1528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70C0"/>
                </a:solidFill>
              </a:rPr>
              <a:t>№ 1</a:t>
            </a:r>
            <a:endParaRPr lang="ru-RU" sz="4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70C0"/>
                </a:solidFill>
              </a:rPr>
              <a:t>   КОНКУРС  </a:t>
            </a:r>
            <a:r>
              <a:rPr lang="ru-RU">
                <a:solidFill>
                  <a:srgbClr val="0070C0"/>
                </a:solidFill>
              </a:rPr>
              <a:t>КАПИТАНОВ</a:t>
            </a:r>
            <a:endParaRPr lang="ru-RU"/>
          </a:p>
        </p:txBody>
      </p:sp>
      <p:pic>
        <p:nvPicPr>
          <p:cNvPr id="34818" name="Picture 2" descr="F:\древний мир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1655762" cy="1558925"/>
          </a:xfrm>
        </p:spPr>
      </p:pic>
      <p:pic>
        <p:nvPicPr>
          <p:cNvPr id="34819" name="Picture 7" descr="F:\древний мир\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365625"/>
            <a:ext cx="17287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F:\древний мир\7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196975"/>
            <a:ext cx="1944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F:\древний мир\5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573463"/>
            <a:ext cx="2198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804025" y="233363"/>
            <a:ext cx="1817688" cy="1528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70C0"/>
                </a:solidFill>
              </a:rPr>
              <a:t>№ 2</a:t>
            </a:r>
            <a:endParaRPr lang="ru-RU" sz="4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34252"/>
            <a:ext cx="8229600" cy="7464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70C0"/>
                </a:solidFill>
              </a:rPr>
              <a:t>КОНКУРС  КАПИТАНОВ</a:t>
            </a:r>
          </a:p>
        </p:txBody>
      </p:sp>
      <p:pic>
        <p:nvPicPr>
          <p:cNvPr id="35842" name="Picture 2" descr="F:\древний мир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2089150" cy="1549400"/>
          </a:xfrm>
        </p:spPr>
      </p:pic>
      <p:pic>
        <p:nvPicPr>
          <p:cNvPr id="35843" name="Picture 3" descr="F:\древний мир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773238"/>
            <a:ext cx="13684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F:\древний мир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076700"/>
            <a:ext cx="20875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F:\древний мир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789363"/>
            <a:ext cx="11874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804025" y="0"/>
            <a:ext cx="1817688" cy="1528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70C0"/>
                </a:solidFill>
              </a:rPr>
              <a:t>№ 3</a:t>
            </a:r>
            <a:endParaRPr lang="ru-RU" sz="4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836613"/>
            <a:ext cx="8229600" cy="51879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4B1004"/>
                </a:solidFill>
              </a:rPr>
              <a:t>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4B1004"/>
                </a:solidFill>
              </a:rPr>
              <a:t>ИСТОРИКИ</a:t>
            </a:r>
            <a:r>
              <a:rPr lang="ru-RU" smtClean="0">
                <a:solidFill>
                  <a:srgbClr val="4B1004"/>
                </a:solidFill>
              </a:rPr>
              <a:t>                         </a:t>
            </a:r>
            <a:r>
              <a:rPr lang="ru-RU" sz="3600" smtClean="0">
                <a:solidFill>
                  <a:srgbClr val="4B1004"/>
                </a:solidFill>
              </a:rPr>
              <a:t>АРХЕОЛОГИ </a:t>
            </a:r>
            <a:r>
              <a:rPr lang="ru-RU" sz="36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4800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5 «А» </a:t>
            </a:r>
            <a:r>
              <a:rPr lang="ru-RU" sz="3600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                 </a:t>
            </a:r>
            <a:r>
              <a:rPr lang="ru-RU" sz="4800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5 «Б»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endParaRPr lang="ru-RU" sz="3600" smtClean="0">
              <a:solidFill>
                <a:srgbClr val="4B100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100" y="339725"/>
            <a:ext cx="8229600" cy="11883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C00000"/>
                </a:solidFill>
              </a:rPr>
              <a:t>2 команды</a:t>
            </a:r>
            <a:endParaRPr lang="ru-RU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70C0"/>
                </a:solidFill>
              </a:rPr>
              <a:t>  КОНКУРС  </a:t>
            </a:r>
            <a:r>
              <a:rPr lang="ru-RU">
                <a:solidFill>
                  <a:srgbClr val="0070C0"/>
                </a:solidFill>
              </a:rPr>
              <a:t>КАПИТАНОВ</a:t>
            </a:r>
            <a:endParaRPr lang="ru-RU"/>
          </a:p>
        </p:txBody>
      </p:sp>
      <p:pic>
        <p:nvPicPr>
          <p:cNvPr id="36866" name="Picture 2" descr="F:\древний мир\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2206625" cy="1655762"/>
          </a:xfrm>
        </p:spPr>
      </p:pic>
      <p:pic>
        <p:nvPicPr>
          <p:cNvPr id="36867" name="Picture 4" descr="F:\древний мир\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789363"/>
            <a:ext cx="16573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F:\древний мир\4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149725"/>
            <a:ext cx="20161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F:\древний мир\55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700213"/>
            <a:ext cx="18002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804025" y="0"/>
            <a:ext cx="1817688" cy="1528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70C0"/>
                </a:solidFill>
              </a:rPr>
              <a:t>№ 4</a:t>
            </a:r>
            <a:endParaRPr lang="ru-RU" sz="4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>    КОНКУРС  КАПИТАНОВ.</a:t>
            </a:r>
            <a:r>
              <a:rPr smtClean="0">
                <a:solidFill>
                  <a:srgbClr val="0070C0"/>
                </a:solidFill>
              </a:rPr>
              <a:t>    </a:t>
            </a:r>
            <a:r>
              <a:rPr lang="ru-RU" smtClean="0">
                <a:solidFill>
                  <a:srgbClr val="00B050"/>
                </a:solidFill>
              </a:rPr>
              <a:t>ОТВЕТ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3" y="4437063"/>
            <a:ext cx="3095625" cy="18002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2400" smtClean="0">
              <a:solidFill>
                <a:srgbClr val="FFE084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1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№3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100" i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Египет</a:t>
            </a:r>
            <a:endParaRPr lang="ru-RU" sz="410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750" y="1628775"/>
            <a:ext cx="3024188" cy="1574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№1</a:t>
            </a:r>
          </a:p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Двуречье</a:t>
            </a:r>
          </a:p>
          <a:p>
            <a:pPr algn="ctr">
              <a:defRPr/>
            </a:pPr>
            <a:endParaRPr lang="ru-RU">
              <a:solidFill>
                <a:srgbClr val="FFE084"/>
              </a:solidFill>
              <a:cs typeface="Arial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72150" y="1628775"/>
            <a:ext cx="3024188" cy="15128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№2</a:t>
            </a:r>
          </a:p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Индия</a:t>
            </a:r>
          </a:p>
          <a:p>
            <a:pPr algn="ctr">
              <a:defRPr/>
            </a:pPr>
            <a:endParaRPr lang="ru-RU">
              <a:solidFill>
                <a:srgbClr val="FFE084"/>
              </a:solidFill>
              <a:cs typeface="Arial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772150" y="4427538"/>
            <a:ext cx="3067050" cy="15652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№4</a:t>
            </a:r>
          </a:p>
          <a:p>
            <a:pPr algn="ctr">
              <a:defRPr/>
            </a:pPr>
            <a:r>
              <a:rPr lang="ru-RU" sz="48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Китай</a:t>
            </a:r>
          </a:p>
          <a:p>
            <a:pPr algn="ctr">
              <a:defRPr/>
            </a:pPr>
            <a:r>
              <a:rPr lang="ru-RU">
                <a:solidFill>
                  <a:srgbClr val="FFE084"/>
                </a:solidFill>
                <a:cs typeface="Arial" charset="0"/>
              </a:rPr>
              <a:t>34</a:t>
            </a:r>
          </a:p>
        </p:txBody>
      </p:sp>
      <p:sp>
        <p:nvSpPr>
          <p:cNvPr id="4" name="Овал 3"/>
          <p:cNvSpPr/>
          <p:nvPr/>
        </p:nvSpPr>
        <p:spPr>
          <a:xfrm>
            <a:off x="3994150" y="2924175"/>
            <a:ext cx="1735138" cy="1512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7879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КОНКУРС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 « НАЙДИ СООТВЕТСТВИЕ»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 КОНКУРС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« СОСТАВЬ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ХРОНОЛОГИЮ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ТУР 3      </a:t>
            </a:r>
            <a:r>
              <a:rPr lang="ru-RU" smtClean="0">
                <a:solidFill>
                  <a:srgbClr val="002060"/>
                </a:solidFill>
              </a:rPr>
              <a:t>КОГДА</a:t>
            </a:r>
            <a:r>
              <a:rPr smtClean="0">
                <a:solidFill>
                  <a:srgbClr val="002060"/>
                </a:solidFill>
              </a:rPr>
              <a:t>?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0"/>
            <a:ext cx="6994525" cy="659765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КОНКУРС  «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НАЙДИ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СООТВЕТСТВИЕ»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Первые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государства в  Египте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и 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Двуречье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                              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Постройка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пирамиды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Хеопса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 Египте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Завоевательные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походы  Тутмоса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Объединение 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Индии  в единое        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государство.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75362"/>
            <a:ext cx="8229600" cy="8814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6600"/>
                </a:solidFill>
              </a:rPr>
              <a:t>СОБЫТИЕ                          ДАТА(до н.э.)</a:t>
            </a:r>
            <a:endParaRPr lang="ru-RU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063" y="674688"/>
            <a:ext cx="3240087" cy="689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К. 4-тыс-я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Ок. 2600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Ок. 1500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3-ий 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5538"/>
            <a:ext cx="4762500" cy="54721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Объединение Китая  в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единое государство.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Правление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Хаммурапи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Вавилонии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Первое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государство в Китае.       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Древнейшие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города в Индии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Образование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единого государства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 в Египте.  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FF6600"/>
                </a:solidFill>
              </a:rPr>
              <a:t>СОБЫТИЕ                     </a:t>
            </a:r>
            <a:r>
              <a:rPr lang="ru-RU" smtClean="0">
                <a:solidFill>
                  <a:srgbClr val="FF6600"/>
                </a:solidFill>
              </a:rPr>
              <a:t>     ДАТА (до н.э.)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61025" y="1196975"/>
            <a:ext cx="295275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221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1792-1750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гг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2-е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тыс-ие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3-е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тыс-ие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Ок. 3000 г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0"/>
            <a:ext cx="8605837" cy="6735763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      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КОНКУРС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«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СОСТАВЬ  ХРОНОЛОГИЮ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33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3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. 4-го </a:t>
            </a:r>
            <a:r>
              <a:rPr lang="ru-RU" sz="3300" dirty="0" err="1">
                <a:solidFill>
                  <a:schemeClr val="accent5">
                    <a:lumMod val="50000"/>
                  </a:schemeClr>
                </a:solidFill>
              </a:rPr>
              <a:t>тыс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-я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3300" dirty="0" err="1">
                <a:solidFill>
                  <a:schemeClr val="accent5">
                    <a:lumMod val="50000"/>
                  </a:schemeClr>
                </a:solidFill>
              </a:rPr>
              <a:t>ок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. 3000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г 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3-е </a:t>
            </a:r>
            <a:r>
              <a:rPr lang="ru-RU" sz="3300" dirty="0" err="1" smtClean="0">
                <a:solidFill>
                  <a:schemeClr val="accent5">
                    <a:lumMod val="50000"/>
                  </a:schemeClr>
                </a:solidFill>
              </a:rPr>
              <a:t>тыс-ие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3300" dirty="0" err="1">
                <a:solidFill>
                  <a:schemeClr val="accent5">
                    <a:lumMod val="50000"/>
                  </a:schemeClr>
                </a:solidFill>
              </a:rPr>
              <a:t>ок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. 2600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г 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1792-1750гг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2-е </a:t>
            </a:r>
            <a:r>
              <a:rPr lang="ru-RU" sz="3300" dirty="0" err="1" smtClean="0">
                <a:solidFill>
                  <a:schemeClr val="accent5">
                    <a:lumMod val="50000"/>
                  </a:schemeClr>
                </a:solidFill>
              </a:rPr>
              <a:t>тыс-ие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300" dirty="0" err="1" smtClean="0">
                <a:solidFill>
                  <a:schemeClr val="accent5">
                    <a:lumMod val="50000"/>
                  </a:schemeClr>
                </a:solidFill>
              </a:rPr>
              <a:t>ок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15оо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г      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3-ий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век     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221 г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83275" y="1185863"/>
            <a:ext cx="2081213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к. 4-го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тыс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-я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113" y="1138238"/>
            <a:ext cx="2017712" cy="1012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221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063" y="2347913"/>
            <a:ext cx="199390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3-ий век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2349500"/>
            <a:ext cx="2149475" cy="1039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ок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. 2600 г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84875" y="3500438"/>
            <a:ext cx="21399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3-е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тыс-ие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1073150"/>
            <a:ext cx="1944687" cy="1058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ок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. 15оо г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9325" y="3575050"/>
            <a:ext cx="2087563" cy="933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ок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. 3000 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113" y="2349500"/>
            <a:ext cx="2116137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1792-1750гг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3425" y="3575050"/>
            <a:ext cx="19446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2-е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тыс-ие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268413"/>
            <a:ext cx="8496300" cy="54737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1. Служители бога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в египетском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храме?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2. В какой стране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изобрели шахматы? 	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3. Какой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народ был великими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мореплавателями?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4. «Око за око, зуб за зуб». Откуда этот закон? 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5. Тигр и Евфрат - реки какой страны? 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6. Высушенное тело, обмотанное 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бинтами?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7. Как называется письменность в Финикии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8. На что делилось древнее общество?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. Самый известный  архитектурный памятник Китая? 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10. Мемфис – первая столица какой страны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669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7030A0"/>
                </a:solidFill>
              </a:rPr>
              <a:t>КОНКУРС    БОЛЕЛЬЩИКОВ </a:t>
            </a:r>
            <a:endParaRPr lang="ru-RU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0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1.Как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называется письменность в Египте? 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2. Инд и Ганг – реки какой страны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3. Назовите 2 реки Китая. 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4. Какая каста произошла из  стоп бога Брахмы? 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. Как называется, свернутый в трубочку текст? 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6. Какое животное считалось священным в Индии? </a:t>
            </a:r>
            <a:endParaRPr lang="ru-RU" sz="2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7. Из чего делали книги в Китае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8. В какой стране есть аллея сфинксов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9. Самый известный мыслитель Древнего Китая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10. Главная официальная одежда китайцев.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7030A0"/>
                </a:solidFill>
              </a:rPr>
              <a:t>КОНКУРС     </a:t>
            </a:r>
            <a:r>
              <a:rPr lang="ru-RU">
                <a:solidFill>
                  <a:srgbClr val="7030A0"/>
                </a:solidFill>
              </a:rPr>
              <a:t>БОЛЕЛЬЩИКОВ </a:t>
            </a: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1    КОНКУРС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«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ЛИЧНОСТЬ»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(загадки)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2   КОНКУРС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«ЖИЛИ ЛИ ОНИ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ТУР 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4      </a:t>
            </a:r>
            <a:r>
              <a:rPr lang="ru-RU">
                <a:solidFill>
                  <a:srgbClr val="7030A0"/>
                </a:solidFill>
              </a:rPr>
              <a:t>КТО</a:t>
            </a:r>
            <a:r>
              <a:rPr>
                <a:solidFill>
                  <a:srgbClr val="7030A0"/>
                </a:solidFill>
              </a:rPr>
              <a:t> ?</a:t>
            </a:r>
            <a:endParaRPr lang="ru-RU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Какой в Египте фараон захватил всех больше стран? То до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н.э. было -для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книг сюжетом послужило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err="1">
                <a:solidFill>
                  <a:srgbClr val="0070C0"/>
                </a:solidFill>
              </a:rPr>
              <a:t>Тумос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lll</a:t>
            </a:r>
            <a:r>
              <a:rPr lang="ru-RU" dirty="0">
                <a:solidFill>
                  <a:srgbClr val="0070C0"/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Древнегреческий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историк, изучающий историю древневосточных стран?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 (Геродот)</a:t>
            </a:r>
            <a:endParaRPr lang="ru-RU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Фараон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Египта, чья гробница была найдена археологами не разграбленной  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(</a:t>
            </a:r>
            <a:r>
              <a:rPr lang="ru-RU" dirty="0">
                <a:solidFill>
                  <a:srgbClr val="FF0000"/>
                </a:solidFill>
              </a:rPr>
              <a:t>Тутанхамон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КОНКУРС    </a:t>
            </a:r>
            <a:r>
              <a:rPr lang="ru-RU">
                <a:solidFill>
                  <a:srgbClr val="00B050"/>
                </a:solidFill>
              </a:rPr>
              <a:t>«</a:t>
            </a:r>
            <a:r>
              <a:rPr>
                <a:solidFill>
                  <a:srgbClr val="00B050"/>
                </a:solidFill>
              </a:rPr>
              <a:t> </a:t>
            </a:r>
            <a:r>
              <a:rPr lang="ru-RU">
                <a:solidFill>
                  <a:srgbClr val="00B050"/>
                </a:solidFill>
              </a:rPr>
              <a:t>ЛИЧНОСТЬ»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 descr="F:\fffffffffffffffff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284538"/>
            <a:ext cx="187166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2138" y="476250"/>
            <a:ext cx="5267325" cy="2565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Египет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Двуречье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Индия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Китай</a:t>
            </a:r>
          </a:p>
          <a:p>
            <a:pPr algn="ctr" eaLnBrk="1" hangingPunct="1"/>
            <a:endParaRPr lang="ru-RU" smtClean="0">
              <a:solidFill>
                <a:srgbClr val="FFE084"/>
              </a:solidFill>
            </a:endParaRPr>
          </a:p>
        </p:txBody>
      </p:sp>
      <p:pic>
        <p:nvPicPr>
          <p:cNvPr id="16389" name="Picture 2" descr="F:\fffffffffffffffff\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275"/>
            <a:ext cx="26654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F:\fffffffffffffffff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357563"/>
            <a:ext cx="27368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F:\fffffffffffffffff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357563"/>
            <a:ext cx="25209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350"/>
            <a:ext cx="8435975" cy="6264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Первый правитель единого Китая?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dirty="0" smtClean="0">
                <a:solidFill>
                  <a:srgbClr val="008000"/>
                </a:solidFill>
              </a:rPr>
              <a:t>(</a:t>
            </a:r>
            <a:r>
              <a:rPr lang="ru-RU" dirty="0">
                <a:solidFill>
                  <a:srgbClr val="008000"/>
                </a:solidFill>
              </a:rPr>
              <a:t>Цинь </a:t>
            </a:r>
            <a:r>
              <a:rPr lang="ru-RU" dirty="0" err="1">
                <a:solidFill>
                  <a:srgbClr val="008000"/>
                </a:solidFill>
              </a:rPr>
              <a:t>Шихуан</a:t>
            </a:r>
            <a:r>
              <a:rPr lang="ru-RU" dirty="0">
                <a:solidFill>
                  <a:srgbClr val="008000"/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Предводитель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персов великий полководец  Древнего мира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Кир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Царь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Вавилонии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когда-то жил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могущественным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знаменитым был,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от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рабства подданных он защитил,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законы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царские учредил 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Хаммурапи)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Ассирийский царь,  создавший библиотеку глиняных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книг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   ( </a:t>
            </a:r>
            <a:r>
              <a:rPr lang="ru-RU" dirty="0">
                <a:solidFill>
                  <a:srgbClr val="0070C0"/>
                </a:solidFill>
              </a:rPr>
              <a:t>Ашурбанапал)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Фараон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Египта, которым была построена самая большая пирамида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(</a:t>
            </a:r>
            <a:r>
              <a:rPr lang="ru-RU" dirty="0">
                <a:solidFill>
                  <a:srgbClr val="C00000"/>
                </a:solidFill>
              </a:rPr>
              <a:t>Хеопс)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Первый правитель единого индийского  царства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     (</a:t>
            </a:r>
            <a:r>
              <a:rPr lang="ru-RU" dirty="0" err="1">
                <a:solidFill>
                  <a:srgbClr val="7030A0"/>
                </a:solidFill>
              </a:rPr>
              <a:t>Ашока</a:t>
            </a:r>
            <a:r>
              <a:rPr lang="ru-RU" dirty="0">
                <a:solidFill>
                  <a:srgbClr val="7030A0"/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Древнекитайский мудрец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8000"/>
                </a:solidFill>
              </a:rPr>
              <a:t>      </a:t>
            </a:r>
            <a:r>
              <a:rPr lang="ru-RU" dirty="0">
                <a:solidFill>
                  <a:srgbClr val="008000"/>
                </a:solidFill>
              </a:rPr>
              <a:t>(Конфуций)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050"/>
            <a:ext cx="3467100" cy="5689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rgbClr val="FF0000"/>
                </a:solidFill>
              </a:rPr>
              <a:t>Хеопс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70C0"/>
                </a:solidFill>
              </a:rPr>
              <a:t>Цинь Шихуанди</a:t>
            </a:r>
            <a:endParaRPr lang="ru-RU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rgbClr val="008000"/>
                </a:solidFill>
              </a:rPr>
              <a:t>Амон-</a:t>
            </a:r>
            <a:r>
              <a:rPr lang="ru-RU" dirty="0" err="1">
                <a:solidFill>
                  <a:srgbClr val="008000"/>
                </a:solidFill>
              </a:rPr>
              <a:t>ра</a:t>
            </a:r>
            <a:r>
              <a:rPr lang="ru-RU" dirty="0">
                <a:solidFill>
                  <a:srgbClr val="008000"/>
                </a:solidFill>
              </a:rPr>
              <a:t> </a:t>
            </a:r>
            <a:endParaRPr lang="ru-RU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6600"/>
                </a:solidFill>
              </a:rPr>
              <a:t>Ашурбанапал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8000"/>
                </a:solidFill>
              </a:rPr>
              <a:t>Кир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Ганеша</a:t>
            </a:r>
            <a:endParaRPr lang="ru-RU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</a:rPr>
              <a:t>Брахма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FF"/>
                </a:solidFill>
              </a:rPr>
              <a:t>Тутмос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8000"/>
                </a:solidFill>
              </a:rPr>
              <a:t>Будда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</a:rPr>
              <a:t>Хаммурапи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Шамаш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КОНКУРС « ЖИЛИ ЛИ ОНИ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2500" y="901700"/>
            <a:ext cx="1871663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70C0"/>
                </a:solidFill>
                <a:latin typeface="+mn-lt"/>
                <a:cs typeface="+mn-cs"/>
              </a:rPr>
              <a:t>- 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FF6600"/>
                </a:solidFill>
                <a:latin typeface="+mn-lt"/>
                <a:cs typeface="+mn-cs"/>
              </a:rPr>
              <a:t>- 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FF0000"/>
                </a:solidFill>
                <a:latin typeface="+mn-lt"/>
                <a:cs typeface="+mn-cs"/>
              </a:rPr>
              <a:t>- Нет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- 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70C0"/>
                </a:solidFill>
                <a:latin typeface="+mn-lt"/>
                <a:cs typeface="+mn-cs"/>
              </a:rPr>
              <a:t>- 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FF0000"/>
                </a:solidFill>
                <a:latin typeface="+mn-lt"/>
                <a:cs typeface="+mn-cs"/>
              </a:rPr>
              <a:t>- Нет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8000"/>
                </a:solidFill>
                <a:latin typeface="+mn-lt"/>
                <a:cs typeface="+mn-cs"/>
              </a:rPr>
              <a:t>- Нет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2060"/>
                </a:solidFill>
                <a:latin typeface="+mn-lt"/>
                <a:cs typeface="+mn-cs"/>
              </a:rPr>
              <a:t>- 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FF00FF"/>
                </a:solidFill>
                <a:latin typeface="+mn-lt"/>
                <a:cs typeface="+mn-cs"/>
              </a:rPr>
              <a:t>- 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8000"/>
                </a:solidFill>
                <a:latin typeface="+mn-lt"/>
                <a:cs typeface="+mn-cs"/>
              </a:rPr>
              <a:t>- 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FF0000"/>
                </a:solidFill>
                <a:latin typeface="+mn-lt"/>
                <a:cs typeface="+mn-cs"/>
              </a:rPr>
              <a:t>- Нет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513"/>
            <a:ext cx="8964613" cy="5689600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ИСТОРИКИ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</a:t>
            </a:r>
            <a:r>
              <a:rPr lang="ru-RU" sz="3600" dirty="0" smtClean="0">
                <a:solidFill>
                  <a:srgbClr val="00B050"/>
                </a:solidFill>
              </a:rPr>
              <a:t>АРХЕОЛОГИ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rgbClr val="FF6600"/>
                </a:solidFill>
              </a:rPr>
              <a:t>  5 «А»                          5 «Б»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rgbClr val="FF6600"/>
                </a:solidFill>
              </a:rPr>
              <a:t>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>
                <a:solidFill>
                  <a:srgbClr val="FF6600"/>
                </a:solidFill>
              </a:rPr>
              <a:t> </a:t>
            </a:r>
            <a:r>
              <a:rPr lang="ru-RU" sz="7200" dirty="0" smtClean="0">
                <a:solidFill>
                  <a:srgbClr val="FF6600"/>
                </a:solidFill>
              </a:rPr>
              <a:t>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>
                <a:solidFill>
                  <a:srgbClr val="FF6600"/>
                </a:solidFill>
              </a:rPr>
              <a:t> </a:t>
            </a:r>
            <a:r>
              <a:rPr lang="ru-RU" sz="7200" dirty="0" smtClean="0">
                <a:solidFill>
                  <a:srgbClr val="FF6600"/>
                </a:solidFill>
              </a:rPr>
              <a:t>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>
                <a:solidFill>
                  <a:srgbClr val="FF6600"/>
                </a:solidFill>
              </a:rPr>
              <a:t> </a:t>
            </a:r>
            <a:r>
              <a:rPr lang="ru-RU" sz="7200" dirty="0" smtClean="0">
                <a:solidFill>
                  <a:srgbClr val="FF6600"/>
                </a:solidFill>
              </a:rPr>
              <a:t>             МОЛОДЦЫ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  <a:endParaRPr lang="ru-RU" sz="7200" dirty="0">
              <a:solidFill>
                <a:srgbClr val="FF66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0070C0"/>
                </a:solidFill>
              </a:rPr>
              <a:t>        Подведение итогов.   </a:t>
            </a:r>
            <a:endParaRPr lang="ru-RU" sz="540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513" y="3933825"/>
            <a:ext cx="1727200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8000"/>
                </a:solidFill>
              </a:rPr>
              <a:t>баллы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8125" y="3933825"/>
            <a:ext cx="1728788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8000"/>
                </a:solidFill>
              </a:rPr>
              <a:t>баллы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72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КОНКУРС      </a:t>
            </a:r>
            <a:r>
              <a:rPr lang="ru-RU" sz="3200" dirty="0" smtClean="0">
                <a:solidFill>
                  <a:srgbClr val="0070C0"/>
                </a:solidFill>
              </a:rPr>
              <a:t>ЗАГАДКИ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2. КОНКУРС      </a:t>
            </a:r>
            <a:r>
              <a:rPr lang="ru-RU" sz="3200" dirty="0" smtClean="0">
                <a:solidFill>
                  <a:srgbClr val="C00000"/>
                </a:solidFill>
              </a:rPr>
              <a:t>РЕБУСЫ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smtClean="0">
                <a:solidFill>
                  <a:schemeClr val="accent5">
                    <a:lumMod val="75000"/>
                  </a:schemeClr>
                </a:solidFill>
              </a:rPr>
              <a:t>ТУР 1.                   </a:t>
            </a:r>
            <a:r>
              <a:rPr lang="ru-RU" sz="5400" smtClean="0">
                <a:solidFill>
                  <a:srgbClr val="FF0000"/>
                </a:solidFill>
              </a:rPr>
              <a:t>ЧТО</a:t>
            </a:r>
            <a:r>
              <a:rPr sz="5400" smtClean="0">
                <a:solidFill>
                  <a:srgbClr val="FF0000"/>
                </a:solidFill>
              </a:rPr>
              <a:t>?</a:t>
            </a:r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1. Ни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один год, ни один раб ее строили за так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  Чтоб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фараон спокойно мог в загробном мире жить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  И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музейным экспонатом человечеству служить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3000" dirty="0" smtClean="0">
                <a:solidFill>
                  <a:srgbClr val="002060"/>
                </a:solidFill>
              </a:rPr>
              <a:t>(Пирамиды)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2. Трудился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земледелец целый год,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  Чтоб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получился у него большой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доход,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 Но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так распорядились боги,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  Он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с урожая должен заплатить…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3000" dirty="0" smtClean="0">
                <a:solidFill>
                  <a:srgbClr val="00B050"/>
                </a:solidFill>
              </a:rPr>
              <a:t>(</a:t>
            </a:r>
            <a:r>
              <a:rPr lang="ru-RU" sz="3000" dirty="0">
                <a:solidFill>
                  <a:srgbClr val="00B050"/>
                </a:solidFill>
              </a:rPr>
              <a:t>Налоги)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ТУР 1     </a:t>
            </a:r>
            <a:r>
              <a:rPr lang="ru-RU" smtClean="0">
                <a:solidFill>
                  <a:srgbClr val="FF0000"/>
                </a:solidFill>
              </a:rPr>
              <a:t>ЧТО</a:t>
            </a:r>
            <a:r>
              <a:rPr smtClean="0">
                <a:solidFill>
                  <a:srgbClr val="FF0000"/>
                </a:solidFill>
              </a:rPr>
              <a:t>?</a:t>
            </a:r>
            <a:r>
              <a:rPr lang="ru-RU" smtClean="0">
                <a:solidFill>
                  <a:srgbClr val="FF0000"/>
                </a:solidFill>
              </a:rPr>
              <a:t>       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1 конкурс </a:t>
            </a:r>
            <a:r>
              <a:rPr lang="ru-RU" smtClean="0">
                <a:solidFill>
                  <a:srgbClr val="FF0000"/>
                </a:solidFill>
              </a:rPr>
              <a:t>загадки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5867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3. Читаешь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 дивишься, его свернули как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удержать при чтенье его не просто так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он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трубочкой завернут и скреплены листы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Папирус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склеен прочно -старались так писцы.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(</a:t>
            </a:r>
            <a:r>
              <a:rPr lang="ru-RU" sz="2800" dirty="0">
                <a:solidFill>
                  <a:srgbClr val="7030A0"/>
                </a:solidFill>
              </a:rPr>
              <a:t>Свиток)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. Нил разольется и оставит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его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 радость людям всем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 За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это люди реку славят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на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нем сады благоухают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Так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поспеши же назвать то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что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воды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Нила  оставляют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(</a:t>
            </a:r>
            <a:r>
              <a:rPr lang="ru-RU" sz="2800" dirty="0">
                <a:solidFill>
                  <a:srgbClr val="002060"/>
                </a:solidFill>
              </a:rPr>
              <a:t>Ил)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404813"/>
            <a:ext cx="8229600" cy="6264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 Он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самый мудрый и почтенный-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Бог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рахма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изо рта его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создал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цвет его одежды белый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 концу же жизни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Вдруг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отшельником он стал.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800" dirty="0">
                <a:solidFill>
                  <a:srgbClr val="0070C0"/>
                </a:solidFill>
              </a:rPr>
              <a:t>жрец, </a:t>
            </a:r>
            <a:r>
              <a:rPr lang="ru-RU" sz="2800" dirty="0" smtClean="0">
                <a:solidFill>
                  <a:srgbClr val="0070C0"/>
                </a:solidFill>
              </a:rPr>
              <a:t>брахман)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6. Этих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слуг повсюду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гнали,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Жить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 деревне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запрещали.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Те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 лачугах жалких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спали,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На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судьбу свою роптали.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(неприкасаемые)</a:t>
            </a:r>
            <a:endParaRPr lang="ru-RU" sz="2800" dirty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7. В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Египте умер человек,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труп его хранили век.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Тело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обрабатывали-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Бинтами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обматывали.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Назови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что это было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Долго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всем оно служило?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>
                <a:solidFill>
                  <a:srgbClr val="7030A0"/>
                </a:solidFill>
              </a:rPr>
              <a:t>мумия)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8. Служил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у фараонов или вельмож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Писал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приказы, также надзирал.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С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земледельцев он  налоги собирал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В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казну всегда доходу направлял.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(</a:t>
            </a:r>
            <a:r>
              <a:rPr lang="ru-RU" sz="2800" dirty="0">
                <a:solidFill>
                  <a:srgbClr val="FF0000"/>
                </a:solidFill>
              </a:rPr>
              <a:t>писец)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</a:t>
            </a:r>
            <a:endParaRPr lang="ru-RU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08737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9. Как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в Египте называли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 письменные знаки?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 их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красиво все писали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 а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учёные гадали: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«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Древние что сочиняли?»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4500" dirty="0" smtClean="0">
                <a:solidFill>
                  <a:srgbClr val="002060"/>
                </a:solidFill>
              </a:rPr>
              <a:t>(</a:t>
            </a:r>
            <a:r>
              <a:rPr lang="ru-RU" sz="4500" dirty="0">
                <a:solidFill>
                  <a:srgbClr val="002060"/>
                </a:solidFill>
              </a:rPr>
              <a:t>иероглифы</a:t>
            </a:r>
            <a:r>
              <a:rPr lang="ru-RU" sz="4500" dirty="0" smtClean="0">
                <a:solidFill>
                  <a:srgbClr val="00206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500" dirty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10. Узнал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Китай через много </a:t>
            </a: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лет-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как много может </a:t>
            </a: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человек:</a:t>
            </a:r>
            <a:endParaRPr lang="ru-RU" sz="4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 Из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книг на наших не похожих</a:t>
            </a: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на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связку дров </a:t>
            </a: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скорее схожих </a:t>
            </a:r>
            <a:endParaRPr lang="ru-RU" sz="4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 Чтоб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книгой стать прошел чрез  много мук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Китае расщеплённый то…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rgbClr val="00B050"/>
                </a:solidFill>
              </a:rPr>
              <a:t>   (</a:t>
            </a:r>
            <a:r>
              <a:rPr lang="ru-RU" sz="4500" dirty="0">
                <a:solidFill>
                  <a:srgbClr val="00B050"/>
                </a:solidFill>
              </a:rPr>
              <a:t>бамбук)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D0BE40"/>
      </a:dk1>
      <a:lt1>
        <a:srgbClr val="FFE084"/>
      </a:lt1>
      <a:dk2>
        <a:srgbClr val="FFE084"/>
      </a:dk2>
      <a:lt2>
        <a:srgbClr val="FFE084"/>
      </a:lt2>
      <a:accent1>
        <a:srgbClr val="FFD147"/>
      </a:accent1>
      <a:accent2>
        <a:srgbClr val="FFE084"/>
      </a:accent2>
      <a:accent3>
        <a:srgbClr val="FFE084"/>
      </a:accent3>
      <a:accent4>
        <a:srgbClr val="FFE084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1235</TotalTime>
  <Words>840</Words>
  <Application>Microsoft Office PowerPoint</Application>
  <PresentationFormat>Экран (4:3)</PresentationFormat>
  <Paragraphs>341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Constantia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dc:creator>Admin</dc:creator>
  <cp:lastModifiedBy>user</cp:lastModifiedBy>
  <cp:revision>114</cp:revision>
  <dcterms:created xsi:type="dcterms:W3CDTF">2011-02-04T18:17:02Z</dcterms:created>
  <dcterms:modified xsi:type="dcterms:W3CDTF">2014-08-23T13:41:45Z</dcterms:modified>
</cp:coreProperties>
</file>