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7" r:id="rId11"/>
    <p:sldId id="278" r:id="rId12"/>
    <p:sldId id="271" r:id="rId13"/>
    <p:sldId id="273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761" autoAdjust="0"/>
  </p:normalViewPr>
  <p:slideViewPr>
    <p:cSldViewPr>
      <p:cViewPr varScale="1">
        <p:scale>
          <a:sx n="67" d="100"/>
          <a:sy n="67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55E25-CCDB-4126-90D6-4EC43D159E0E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9E9F9-60E0-415E-8810-5A8874AAA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Тема урока «Древний</a:t>
            </a:r>
            <a:r>
              <a:rPr lang="ru-RU" baseline="0" dirty="0" smtClean="0"/>
              <a:t> Рим»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9E9F9-60E0-415E-8810-5A8874AAAA2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Разделение Римской империи на Западную и Восточную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9E9F9-60E0-415E-8810-5A8874AAAA2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3FB48-9BB2-4017-8171-F1CE8779F70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92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3FB48-9BB2-4017-8171-F1CE8779F70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92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3FB48-9BB2-4017-8171-F1CE8779F70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92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AC26-A1A0-410B-AE12-D0D5FCAAABA2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F2DE-9718-42DE-946A-89BCE3FAF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AC26-A1A0-410B-AE12-D0D5FCAAABA2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F2DE-9718-42DE-946A-89BCE3FAF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AC26-A1A0-410B-AE12-D0D5FCAAABA2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F2DE-9718-42DE-946A-89BCE3FAF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AC26-A1A0-410B-AE12-D0D5FCAAABA2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F2DE-9718-42DE-946A-89BCE3FAF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AC26-A1A0-410B-AE12-D0D5FCAAABA2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F2DE-9718-42DE-946A-89BCE3FAF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AC26-A1A0-410B-AE12-D0D5FCAAABA2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F2DE-9718-42DE-946A-89BCE3FAF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AC26-A1A0-410B-AE12-D0D5FCAAABA2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F2DE-9718-42DE-946A-89BCE3FAF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AC26-A1A0-410B-AE12-D0D5FCAAABA2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F2DE-9718-42DE-946A-89BCE3FAF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AC26-A1A0-410B-AE12-D0D5FCAAABA2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F2DE-9718-42DE-946A-89BCE3FAF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AC26-A1A0-410B-AE12-D0D5FCAAABA2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F2DE-9718-42DE-946A-89BCE3FAF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AC26-A1A0-410B-AE12-D0D5FCAAABA2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F2DE-9718-42DE-946A-89BCE3FAF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5AC26-A1A0-410B-AE12-D0D5FCAAABA2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2F2DE-9718-42DE-946A-89BCE3FAF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0%BB%D0%BE%D0%BD%D0%B8%D0%B0%D0%BB%D1%8C%D0%BD%D0%B0%D1%8F_%D0%B8%D0%BC%D0%BF%D0%B5%D1%80%D0%B8%D1%8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A%D0%BE%D0%BB%D0%BE%D0%BD%D0%B8%D1%8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142984"/>
            <a:ext cx="293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1341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7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51443"/>
            <a:ext cx="4587876" cy="4984154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28572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Тема урока «Древний</a:t>
            </a:r>
            <a:r>
              <a:rPr lang="ru-RU" sz="3600" baseline="0" dirty="0" smtClean="0"/>
              <a:t> Рим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79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Файл:Genseric sacking Rome 4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2209800"/>
            <a:ext cx="50292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8"/>
          <p:cNvSpPr>
            <a:spLocks noChangeArrowheads="1"/>
          </p:cNvSpPr>
          <p:nvPr>
            <p:ph type="title"/>
          </p:nvPr>
        </p:nvSpPr>
        <p:spPr>
          <a:solidFill>
            <a:srgbClr val="CCFF99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b="1" smtClean="0"/>
              <a:t>Разорение Рима.</a:t>
            </a: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4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smtClean="0"/>
              <a:t>Готы окружили город, перекрыли гавань, в которую доставляли хлеб. Римляне считали, что это кара богов за то, что натворила Серена в храме.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79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0"/>
          <p:cNvSpPr>
            <a:spLocks noGrp="1" noChangeArrowheads="1"/>
          </p:cNvSpPr>
          <p:nvPr>
            <p:ph type="title"/>
          </p:nvPr>
        </p:nvSpPr>
        <p:spPr>
          <a:xfrm>
            <a:off x="-165100" y="152400"/>
            <a:ext cx="8851900" cy="1265238"/>
          </a:xfrm>
          <a:solidFill>
            <a:srgbClr val="CCFF99"/>
          </a:solidFill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/>
              <a:t>Падение Западной Римской империи.</a:t>
            </a:r>
          </a:p>
        </p:txBody>
      </p:sp>
      <p:sp>
        <p:nvSpPr>
          <p:cNvPr id="15364" name="Объект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10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3200" b="1" smtClean="0"/>
              <a:t>Рим уже не мог противостоять варварам. В 455 году он был захвачен вновь, на этот раз уже вандалами. Город был разграблен ещё ужаснее, чем при готах.</a:t>
            </a: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5100" y="1752600"/>
            <a:ext cx="4857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642910" y="142852"/>
            <a:ext cx="7920880" cy="129614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Рефлексия содержания учебного материала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1580" y="1916832"/>
            <a:ext cx="7560840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>
                <a:solidFill>
                  <a:srgbClr val="C00000"/>
                </a:solidFill>
              </a:rPr>
              <a:t>Сегодня на уроке я: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-научился</a:t>
            </a:r>
            <a:r>
              <a:rPr lang="ru-RU" sz="3200" b="1" dirty="0">
                <a:solidFill>
                  <a:srgbClr val="002060"/>
                </a:solidFill>
              </a:rPr>
              <a:t>…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-было </a:t>
            </a:r>
            <a:r>
              <a:rPr lang="ru-RU" sz="3200" b="1" dirty="0">
                <a:solidFill>
                  <a:srgbClr val="002060"/>
                </a:solidFill>
              </a:rPr>
              <a:t>интересно…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-было </a:t>
            </a:r>
            <a:r>
              <a:rPr lang="ru-RU" sz="3200" b="1" dirty="0">
                <a:solidFill>
                  <a:srgbClr val="002060"/>
                </a:solidFill>
              </a:rPr>
              <a:t>трудно…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-мои </a:t>
            </a:r>
            <a:r>
              <a:rPr lang="ru-RU" sz="3200" b="1" dirty="0">
                <a:solidFill>
                  <a:srgbClr val="002060"/>
                </a:solidFill>
              </a:rPr>
              <a:t>ощущения…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-этот </a:t>
            </a:r>
            <a:r>
              <a:rPr lang="ru-RU" sz="3200" b="1" dirty="0">
                <a:solidFill>
                  <a:srgbClr val="002060"/>
                </a:solidFill>
              </a:rPr>
              <a:t>урок дал мне для жизни…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-больше </a:t>
            </a:r>
            <a:r>
              <a:rPr lang="ru-RU" sz="3200" b="1" dirty="0">
                <a:solidFill>
                  <a:srgbClr val="002060"/>
                </a:solidFill>
              </a:rPr>
              <a:t>всего понравились задания…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17" b="100000" l="625" r="100000">
                        <a14:foregroundMark x1="43125" y1="46250" x2="50000" y2="42292"/>
                        <a14:foregroundMark x1="67188" y1="41875" x2="68438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556792"/>
            <a:ext cx="3662536" cy="27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2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802" y="404664"/>
            <a:ext cx="373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Лесенка успеха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95536" y="5237512"/>
            <a:ext cx="11280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11521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9793" y="4277747"/>
            <a:ext cx="115457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5882" y="2657036"/>
            <a:ext cx="109058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1174" y="1916832"/>
            <a:ext cx="11521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365103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1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7078" y="2708920"/>
            <a:ext cx="768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2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124744"/>
            <a:ext cx="7171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3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1" y="1916832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своей учебной   деятельности   я достиг больших высот.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238" y="3262918"/>
            <a:ext cx="5561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 меня есть небольшие результаты в    учебной деятельности и на достигнутом я останавливаться не собираюсь.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1434" y="5237512"/>
            <a:ext cx="63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Мне ещё нужно много работать над тем, чтобы достичь больших результатов в  учебной деятельности.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6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642910" y="285728"/>
            <a:ext cx="7920880" cy="129614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 Как ваше настроение?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42" y="2132856"/>
            <a:ext cx="3344794" cy="349505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2529" r="990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284469" cy="348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98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938213"/>
            <a:ext cx="4387850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57752" y="1071546"/>
            <a:ext cx="40005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Древнейшие  римляне жили в примитивных домах из ивовых прутьев обмазанных глиной.</a:t>
            </a:r>
          </a:p>
          <a:p>
            <a:pPr algn="ctr"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Рядом находились сад и огород, а за пределами города-поля и пастбища.</a:t>
            </a:r>
          </a:p>
          <a:p>
            <a:pPr algn="ctr"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В результате </a:t>
            </a:r>
            <a:r>
              <a:rPr lang="ru-RU" sz="2800" b="1" dirty="0" err="1" smtClean="0">
                <a:effectLst/>
              </a:rPr>
              <a:t>постояных</a:t>
            </a:r>
            <a:r>
              <a:rPr lang="ru-RU" sz="2800" b="1" dirty="0" smtClean="0">
                <a:effectLst/>
              </a:rPr>
              <a:t> войн с соседними города ми римляне расширяли подвластную </a:t>
            </a:r>
            <a:r>
              <a:rPr lang="ru-RU" sz="2800" b="1" dirty="0" err="1" smtClean="0">
                <a:effectLst/>
              </a:rPr>
              <a:t>террито-рию</a:t>
            </a:r>
            <a:r>
              <a:rPr lang="ru-RU" sz="2400" b="1" dirty="0" smtClean="0"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123825" y="1701800"/>
            <a:ext cx="4475163" cy="416401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72132" y="857232"/>
            <a:ext cx="2571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ru-RU" sz="2400" b="1" dirty="0" smtClean="0">
                <a:effectLst/>
              </a:rPr>
              <a:t>Римляне занимались земледелием и </a:t>
            </a:r>
            <a:r>
              <a:rPr lang="ru-RU" sz="2400" b="1" dirty="0" err="1" smtClean="0">
                <a:effectLst/>
              </a:rPr>
              <a:t>выра-щивали</a:t>
            </a:r>
            <a:r>
              <a:rPr lang="en-US" sz="2400" b="1" dirty="0" smtClean="0">
                <a:effectLst/>
              </a:rPr>
              <a:t>:</a:t>
            </a:r>
          </a:p>
          <a:p>
            <a:pPr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en-US" sz="2400" b="1" dirty="0" err="1" smtClean="0">
                <a:solidFill>
                  <a:srgbClr val="0000FF"/>
                </a:solidFill>
                <a:effectLst/>
              </a:rPr>
              <a:t>пшеницу</a:t>
            </a:r>
            <a:r>
              <a:rPr lang="en-US" sz="2400" b="1" dirty="0" smtClean="0">
                <a:solidFill>
                  <a:srgbClr val="0000FF"/>
                </a:solidFill>
                <a:effectLst/>
              </a:rPr>
              <a:t>,</a:t>
            </a:r>
          </a:p>
          <a:p>
            <a:pPr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en-US" sz="2400" b="1" dirty="0" err="1" smtClean="0">
                <a:solidFill>
                  <a:srgbClr val="0000FF"/>
                </a:solidFill>
                <a:effectLst/>
              </a:rPr>
              <a:t>ячмень</a:t>
            </a:r>
            <a:r>
              <a:rPr lang="en-US" sz="2400" b="1" dirty="0" smtClean="0">
                <a:solidFill>
                  <a:srgbClr val="0000FF"/>
                </a:solidFill>
                <a:effectLst/>
              </a:rPr>
              <a:t>,</a:t>
            </a:r>
          </a:p>
          <a:p>
            <a:pPr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en-US" sz="2400" b="1" dirty="0" err="1" smtClean="0">
                <a:solidFill>
                  <a:srgbClr val="0000FF"/>
                </a:solidFill>
                <a:effectLst/>
              </a:rPr>
              <a:t>виноград</a:t>
            </a:r>
            <a:r>
              <a:rPr lang="en-US" sz="2400" b="1" dirty="0" smtClean="0">
                <a:solidFill>
                  <a:srgbClr val="0000FF"/>
                </a:solidFill>
                <a:effectLst/>
              </a:rPr>
              <a:t>,</a:t>
            </a:r>
          </a:p>
          <a:p>
            <a:pPr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en-US" sz="2400" b="1" dirty="0" err="1" smtClean="0">
                <a:solidFill>
                  <a:srgbClr val="0000FF"/>
                </a:solidFill>
                <a:effectLst/>
              </a:rPr>
              <a:t>лен</a:t>
            </a:r>
            <a:r>
              <a:rPr lang="en-US" sz="2400" b="1" dirty="0" smtClean="0">
                <a:solidFill>
                  <a:srgbClr val="0000FF"/>
                </a:solidFill>
                <a:effectLst/>
              </a:rPr>
              <a:t>.</a:t>
            </a:r>
            <a:endParaRPr lang="ru-RU" sz="2400" b="1" dirty="0" smtClean="0">
              <a:solidFill>
                <a:srgbClr val="0000FF"/>
              </a:solidFill>
              <a:effectLst/>
            </a:endParaRPr>
          </a:p>
          <a:p>
            <a:pPr algn="ctr"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ru-RU" sz="2400" b="1" dirty="0" smtClean="0">
                <a:effectLst/>
              </a:rPr>
              <a:t>В Риме развивалось животноводство</a:t>
            </a:r>
            <a:r>
              <a:rPr lang="en-US" sz="2400" b="1" dirty="0" smtClean="0">
                <a:effectLst/>
              </a:rPr>
              <a:t>,</a:t>
            </a:r>
            <a:r>
              <a:rPr lang="ru-RU" sz="2400" b="1" dirty="0" smtClean="0">
                <a:effectLst/>
              </a:rPr>
              <a:t> римляне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разводили</a:t>
            </a:r>
            <a:endParaRPr lang="en-US" sz="2400" b="1" dirty="0" smtClean="0">
              <a:effectLst/>
            </a:endParaRPr>
          </a:p>
          <a:p>
            <a:pPr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en-US" sz="2400" b="1" dirty="0" err="1" smtClean="0">
                <a:solidFill>
                  <a:srgbClr val="0000FF"/>
                </a:solidFill>
                <a:effectLst/>
              </a:rPr>
              <a:t>коров</a:t>
            </a:r>
            <a:r>
              <a:rPr lang="en-US" sz="2400" b="1" dirty="0" smtClean="0">
                <a:solidFill>
                  <a:srgbClr val="0000FF"/>
                </a:solidFill>
                <a:effectLst/>
              </a:rPr>
              <a:t> и </a:t>
            </a:r>
            <a:r>
              <a:rPr lang="en-US" sz="2400" b="1" dirty="0" err="1" smtClean="0">
                <a:solidFill>
                  <a:srgbClr val="0000FF"/>
                </a:solidFill>
                <a:effectLst/>
              </a:rPr>
              <a:t>свиней</a:t>
            </a:r>
            <a:r>
              <a:rPr lang="en-US" sz="2400" b="1" dirty="0" smtClean="0">
                <a:solidFill>
                  <a:srgbClr val="0000FF"/>
                </a:solidFill>
                <a:effectLst/>
              </a:rPr>
              <a:t>,</a:t>
            </a:r>
          </a:p>
          <a:p>
            <a:pPr>
              <a:lnSpc>
                <a:spcPct val="90000"/>
              </a:lnSpc>
              <a:buClr>
                <a:srgbClr val="A50021"/>
              </a:buClr>
              <a:buFont typeface="Monotype Sorts" pitchFamily="2" charset="2"/>
              <a:buNone/>
            </a:pPr>
            <a:r>
              <a:rPr lang="en-US" sz="2400" b="1" dirty="0" err="1" smtClean="0">
                <a:solidFill>
                  <a:srgbClr val="0000FF"/>
                </a:solidFill>
                <a:effectLst/>
              </a:rPr>
              <a:t>коней</a:t>
            </a:r>
            <a:r>
              <a:rPr lang="en-US" sz="2400" b="1" dirty="0" smtClean="0">
                <a:solidFill>
                  <a:srgbClr val="0000FF"/>
                </a:solidFill>
                <a:effectLst/>
              </a:rPr>
              <a:t> и </a:t>
            </a:r>
            <a:r>
              <a:rPr lang="en-US" sz="2400" b="1" dirty="0" err="1" smtClean="0">
                <a:solidFill>
                  <a:srgbClr val="0000FF"/>
                </a:solidFill>
                <a:effectLst/>
              </a:rPr>
              <a:t>ослов</a:t>
            </a:r>
            <a:r>
              <a:rPr lang="en-US" sz="2400" b="1" dirty="0" smtClean="0">
                <a:solidFill>
                  <a:srgbClr val="0000FF"/>
                </a:solidFill>
                <a:effectLst/>
              </a:rPr>
              <a:t>.</a:t>
            </a:r>
            <a:endParaRPr lang="ru-RU" sz="2400" b="1" dirty="0" smtClean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541837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2066" y="1000108"/>
            <a:ext cx="37862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  <a:buFont typeface="Monotype Sorts" pitchFamily="2" charset="2"/>
              <a:buNone/>
            </a:pPr>
            <a:r>
              <a:rPr lang="ru-RU" sz="2400" b="1" dirty="0" smtClean="0">
                <a:effectLst/>
              </a:rPr>
              <a:t>Жители Рима были </a:t>
            </a:r>
            <a:r>
              <a:rPr lang="ru-RU" sz="2400" b="1" dirty="0" err="1" smtClean="0">
                <a:effectLst/>
              </a:rPr>
              <a:t>ис-куссными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ремесленни</a:t>
            </a:r>
            <a:r>
              <a:rPr lang="ru-RU" sz="2400" b="1" dirty="0" smtClean="0">
                <a:effectLst/>
              </a:rPr>
              <a:t>- </a:t>
            </a:r>
            <a:r>
              <a:rPr lang="ru-RU" sz="2400" b="1" dirty="0" err="1" smtClean="0">
                <a:effectLst/>
              </a:rPr>
              <a:t>ками</a:t>
            </a:r>
            <a:r>
              <a:rPr lang="ru-RU" sz="2400" b="1" dirty="0" smtClean="0">
                <a:effectLst/>
              </a:rPr>
              <a:t> - кузнецами, </a:t>
            </a:r>
            <a:r>
              <a:rPr lang="ru-RU" sz="2400" b="1" dirty="0" err="1" smtClean="0">
                <a:effectLst/>
              </a:rPr>
              <a:t>тка-чами</a:t>
            </a:r>
            <a:r>
              <a:rPr lang="ru-RU" sz="2400" b="1" dirty="0" smtClean="0">
                <a:effectLst/>
              </a:rPr>
              <a:t>, гончарами. </a:t>
            </a:r>
          </a:p>
          <a:p>
            <a:pPr>
              <a:buClr>
                <a:srgbClr val="A50021"/>
              </a:buClr>
              <a:buFont typeface="Monotype Sorts" pitchFamily="2" charset="2"/>
              <a:buNone/>
            </a:pPr>
            <a:r>
              <a:rPr lang="ru-RU" sz="2400" b="1" dirty="0" smtClean="0">
                <a:effectLst/>
              </a:rPr>
              <a:t>Огромного размаха </a:t>
            </a:r>
            <a:r>
              <a:rPr lang="ru-RU" sz="2400" b="1" dirty="0" err="1" smtClean="0">
                <a:effectLst/>
              </a:rPr>
              <a:t>дос-тигло</a:t>
            </a:r>
            <a:r>
              <a:rPr lang="ru-RU" sz="2400" b="1" dirty="0" smtClean="0">
                <a:effectLst/>
              </a:rPr>
              <a:t> хлебопечение- по всей </a:t>
            </a:r>
            <a:r>
              <a:rPr lang="ru-RU" sz="2400" b="1" dirty="0" err="1" smtClean="0">
                <a:effectLst/>
              </a:rPr>
              <a:t>Латинии</a:t>
            </a:r>
            <a:r>
              <a:rPr lang="ru-RU" sz="2400" b="1" dirty="0" smtClean="0">
                <a:effectLst/>
              </a:rPr>
              <a:t> были раз </a:t>
            </a:r>
            <a:r>
              <a:rPr lang="ru-RU" sz="2400" b="1" dirty="0" err="1" smtClean="0">
                <a:effectLst/>
              </a:rPr>
              <a:t>бросаны</a:t>
            </a:r>
            <a:r>
              <a:rPr lang="ru-RU" sz="2400" b="1" dirty="0" smtClean="0">
                <a:effectLst/>
              </a:rPr>
              <a:t>  мельницы и хлебные печи.</a:t>
            </a:r>
          </a:p>
          <a:p>
            <a:pPr>
              <a:buClr>
                <a:srgbClr val="A50021"/>
              </a:buClr>
              <a:buFont typeface="Monotype Sorts" pitchFamily="2" charset="2"/>
              <a:buNone/>
            </a:pPr>
            <a:r>
              <a:rPr lang="ru-RU" sz="2400" b="1" dirty="0" smtClean="0">
                <a:effectLst/>
              </a:rPr>
              <a:t>Несколько древнейших мельниц сохранились до сих пор в рабочем состоянии.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316499404_0_29184_9f73efe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500430" cy="48383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9124" y="0"/>
            <a:ext cx="4500594" cy="6595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Облик императора приукрашен: он изображен молодым красавцем с мускулистым полуобнаженным телом. </a:t>
            </a:r>
          </a:p>
          <a:p>
            <a:pPr>
              <a:lnSpc>
                <a:spcPct val="80000"/>
              </a:lnSpc>
            </a:pPr>
            <a:endParaRPr lang="ru-RU" sz="3200" dirty="0" smtClean="0"/>
          </a:p>
          <a:p>
            <a:pPr>
              <a:lnSpc>
                <a:spcPct val="80000"/>
              </a:lnSpc>
            </a:pPr>
            <a:r>
              <a:rPr lang="ru-RU" sz="3200" dirty="0" smtClean="0"/>
              <a:t>На самом деле Август был болезненным человеком, со вздутым животом, боялся сквозняков, кутался в четыре рубашки и фуфа</a:t>
            </a:r>
            <a:r>
              <a:rPr lang="ru-RU" sz="2800" dirty="0" smtClean="0"/>
              <a:t>йку.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008-003-Rimskaja-imperija-ko-2-veku-nashej-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05800" cy="4876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Империя - </a:t>
            </a:r>
            <a:r>
              <a:rPr lang="ru-RU" sz="2800" u="sng" dirty="0" smtClean="0">
                <a:hlinkClick r:id="rId3" tooltip="Колониальная империя"/>
              </a:rPr>
              <a:t>колониальная держава</a:t>
            </a:r>
            <a:r>
              <a:rPr lang="ru-RU" sz="2800" dirty="0" smtClean="0"/>
              <a:t>, установившая своё господство над </a:t>
            </a:r>
            <a:r>
              <a:rPr lang="ru-RU" sz="2800" dirty="0" smtClean="0">
                <a:hlinkClick r:id="rId4" tooltip="Колония"/>
              </a:rPr>
              <a:t>колониями</a:t>
            </a:r>
            <a:r>
              <a:rPr lang="ru-RU" sz="2800" dirty="0" smtClean="0"/>
              <a:t> и зависимыми территориями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944563"/>
            <a:ext cx="3644900" cy="47402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00562" y="500042"/>
            <a:ext cx="41434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b="1" dirty="0" smtClean="0">
                <a:solidFill>
                  <a:srgbClr val="000066"/>
                </a:solidFill>
                <a:effectLst/>
              </a:rPr>
              <a:t> </a:t>
            </a:r>
            <a:r>
              <a:rPr lang="ru-RU" sz="2800" b="1" dirty="0" smtClean="0">
                <a:effectLst/>
              </a:rPr>
              <a:t>В н. 4 в.за </a:t>
            </a:r>
            <a:r>
              <a:rPr lang="ru-RU" sz="2800" b="1" dirty="0" err="1" smtClean="0">
                <a:effectLst/>
              </a:rPr>
              <a:t>императорс</a:t>
            </a:r>
            <a:r>
              <a:rPr lang="ru-RU" sz="2800" b="1" dirty="0" smtClean="0">
                <a:effectLst/>
              </a:rPr>
              <a:t>- кий титул боролись </a:t>
            </a:r>
            <a:r>
              <a:rPr lang="ru-RU" sz="2800" b="1" dirty="0" err="1" smtClean="0">
                <a:effectLst/>
              </a:rPr>
              <a:t>не-сколько</a:t>
            </a:r>
            <a:r>
              <a:rPr lang="ru-RU" sz="2800" b="1" dirty="0" smtClean="0">
                <a:effectLst/>
              </a:rPr>
              <a:t> полководцев.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В 312 г.победу одержал Константин.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В честь нее он, вопреки традициям, поставил триумфальную арку.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 smtClean="0">
                <a:effectLst/>
              </a:rPr>
              <a:t>Константин восстановил абсолютную </a:t>
            </a:r>
            <a:r>
              <a:rPr lang="ru-RU" sz="2800" b="1" dirty="0" err="1" smtClean="0">
                <a:effectLst/>
              </a:rPr>
              <a:t>импе-раторскую</a:t>
            </a:r>
            <a:r>
              <a:rPr lang="ru-RU" sz="2800" b="1" dirty="0" smtClean="0">
                <a:effectLst/>
              </a:rPr>
              <a:t> власть и увеличил армию для борьбы с варварами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3"/>
          <p:cNvPicPr>
            <a:picLocks noChangeAspect="1" noChangeArrowheads="1"/>
          </p:cNvPicPr>
          <p:nvPr/>
        </p:nvPicPr>
        <p:blipFill>
          <a:blip r:embed="rId3">
            <a:lum bright="-18000" contrast="42000"/>
          </a:blip>
          <a:srcRect/>
          <a:stretch>
            <a:fillRect/>
          </a:stretch>
        </p:blipFill>
        <p:spPr>
          <a:xfrm>
            <a:off x="0" y="1601787"/>
            <a:ext cx="8839200" cy="5256213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Разделение Римской империи на Западную и Восточную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Готы идут на Италию</a:t>
            </a:r>
            <a:endParaRPr lang="ru-RU" sz="3600" dirty="0"/>
          </a:p>
        </p:txBody>
      </p:sp>
      <p:pic>
        <p:nvPicPr>
          <p:cNvPr id="3" name="Picture 10" descr="Файл:02-ALAR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379602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86314" y="1000108"/>
            <a:ext cx="4000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Мечтая завладеть сокровищами Рима, </a:t>
            </a:r>
            <a:r>
              <a:rPr lang="ru-RU" sz="2800" b="1" dirty="0" err="1" smtClean="0"/>
              <a:t>Аларих</a:t>
            </a:r>
            <a:r>
              <a:rPr lang="ru-RU" sz="2800" b="1" dirty="0" smtClean="0"/>
              <a:t>, вождь германского племени готов двинул свои войска на Рим. К ним стали присоединяться рабы и колоны, показывали готам тайники, где римляне прятали хлеб и оружие</a:t>
            </a:r>
            <a:r>
              <a:rPr lang="ru-RU" sz="24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422</Words>
  <Application>Microsoft Office PowerPoint</Application>
  <PresentationFormat>Экран (4:3)</PresentationFormat>
  <Paragraphs>55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Разорение Рима.</vt:lpstr>
      <vt:lpstr>Падение Западной Римской империи.</vt:lpstr>
      <vt:lpstr>Слайд 12</vt:lpstr>
      <vt:lpstr>Слайд 13</vt:lpstr>
      <vt:lpstr>Слайд 14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« Древний Рим.»  </dc:title>
  <dc:creator>Александр</dc:creator>
  <cp:lastModifiedBy>Александр</cp:lastModifiedBy>
  <cp:revision>22</cp:revision>
  <dcterms:created xsi:type="dcterms:W3CDTF">2014-05-18T13:20:08Z</dcterms:created>
  <dcterms:modified xsi:type="dcterms:W3CDTF">2014-05-18T17:42:48Z</dcterms:modified>
</cp:coreProperties>
</file>