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3"/>
  </p:notesMasterIdLst>
  <p:sldIdLst>
    <p:sldId id="257" r:id="rId2"/>
    <p:sldId id="265" r:id="rId3"/>
    <p:sldId id="264" r:id="rId4"/>
    <p:sldId id="258" r:id="rId5"/>
    <p:sldId id="259" r:id="rId6"/>
    <p:sldId id="260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513DA-619B-422B-ADF5-2520D7838F32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CF30F-A8E8-48D4-A705-C63C1DEB4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5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94CE0-5DC7-481A-8F72-543839C42CAC}" type="slidenum">
              <a:rPr lang="ru-RU"/>
              <a:pPr/>
              <a:t>1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FF8F-82A8-4233-952F-62A123C30F90}" type="slidenum">
              <a:rPr lang="ru-RU"/>
              <a:pPr/>
              <a:t>4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95A8E-181D-4E97-B111-12B79ACE11E4}" type="slidenum">
              <a:rPr lang="ru-RU"/>
              <a:pPr/>
              <a:t>5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28EB5-6047-448B-9DFE-5EBB150AE240}" type="slidenum">
              <a:rPr lang="ru-RU"/>
              <a:pPr/>
              <a:t>6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D7012-3C53-4E8E-9084-5CF07EF7E6B1}" type="slidenum">
              <a:rPr lang="ru-RU"/>
              <a:pPr/>
              <a:t>7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CF30F-A8E8-48D4-A705-C63C1DEB4C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0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833D0B-2467-4D1D-9C6D-7AA62599501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7820143"/>
      </p:ext>
    </p:extLst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6082C6-AD86-4853-9611-A2A2E5CE0D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2738469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2E66C70-26BD-42AE-B483-F2752B1E698F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90C87C1-E465-4CFC-9ABB-2BCAEAC44E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239" y="188640"/>
            <a:ext cx="8229600" cy="1283841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Теорема </a:t>
            </a:r>
            <a:r>
              <a:rPr lang="ru-RU" sz="2400" u="sng" dirty="0"/>
              <a:t>о сумме углов </a:t>
            </a:r>
            <a:r>
              <a:rPr lang="ru-RU" sz="2400" u="sng" dirty="0" smtClean="0"/>
              <a:t>треугольника:</a:t>
            </a:r>
            <a:br>
              <a:rPr lang="ru-RU" sz="2400" u="sng" dirty="0" smtClean="0"/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Сумма углов треугольника равна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dirty="0" smtClean="0">
                <a:solidFill>
                  <a:srgbClr val="002060"/>
                </a:solidFill>
                <a:sym typeface="Symbol" pitchFamily="18" charset="2"/>
              </a:rPr>
              <a:t/>
            </a:r>
            <a:br>
              <a:rPr lang="ru-RU" sz="2400" dirty="0" smtClean="0">
                <a:solidFill>
                  <a:srgbClr val="002060"/>
                </a:solidFill>
                <a:sym typeface="Symbol" pitchFamily="18" charset="2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932" y="2570683"/>
            <a:ext cx="6346825" cy="4314701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Дано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 АВС</a:t>
            </a:r>
          </a:p>
          <a:p>
            <a:pPr algn="l">
              <a:buFont typeface="Wingdings" pitchFamily="2" charset="2"/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А + В + С = 180</a:t>
            </a:r>
          </a:p>
          <a:p>
            <a:pPr algn="l">
              <a:buFont typeface="Wingdings" pitchFamily="2" charset="2"/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Доказательство:</a:t>
            </a: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 Проведем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а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АВ, С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а.</a:t>
            </a:r>
            <a:endParaRPr lang="ru-RU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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=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 (накрест лежащие)</a:t>
            </a:r>
            <a:endParaRPr lang="ru-RU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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 =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 (накрест лежащие)</a:t>
            </a:r>
            <a:endParaRPr lang="ru-RU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3. 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 + 2 + 5=180</a:t>
            </a:r>
          </a:p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Значит, 1 + 2 + 3=180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.</a:t>
            </a:r>
            <a:endParaRPr lang="ru-RU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003800" y="2708275"/>
            <a:ext cx="331311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5724525" y="2276475"/>
            <a:ext cx="2619375" cy="2473325"/>
            <a:chOff x="3606" y="1434"/>
            <a:chExt cx="1650" cy="1558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3878" y="1706"/>
              <a:ext cx="1075" cy="1044"/>
            </a:xfrm>
            <a:prstGeom prst="triangle">
              <a:avLst>
                <a:gd name="adj" fmla="val 16815"/>
              </a:avLst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606" y="270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А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012" y="270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В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969" y="143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/>
                <a:t>С</a:t>
              </a:r>
            </a:p>
          </p:txBody>
        </p:sp>
      </p:grp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101013" y="23241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 i="1"/>
              <a:t>а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277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72225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380288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04025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011863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8210" name="Arc 18"/>
          <p:cNvSpPr>
            <a:spLocks/>
          </p:cNvSpPr>
          <p:nvPr/>
        </p:nvSpPr>
        <p:spPr bwMode="auto">
          <a:xfrm rot="576609">
            <a:off x="6138863" y="4213225"/>
            <a:ext cx="222250" cy="627063"/>
          </a:xfrm>
          <a:custGeom>
            <a:avLst/>
            <a:gdLst>
              <a:gd name="G0" fmla="+- 1139 0 0"/>
              <a:gd name="G1" fmla="+- 21600 0 0"/>
              <a:gd name="G2" fmla="+- 21600 0 0"/>
              <a:gd name="T0" fmla="*/ 0 w 13910"/>
              <a:gd name="T1" fmla="*/ 30 h 21600"/>
              <a:gd name="T2" fmla="*/ 13910 w 13910"/>
              <a:gd name="T3" fmla="*/ 4180 h 21600"/>
              <a:gd name="T4" fmla="*/ 1139 w 139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10" h="21600" fill="none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</a:path>
              <a:path w="13910" h="21600" stroke="0" extrusionOk="0">
                <a:moveTo>
                  <a:pt x="0" y="30"/>
                </a:moveTo>
                <a:cubicBezTo>
                  <a:pt x="379" y="10"/>
                  <a:pt x="759" y="-1"/>
                  <a:pt x="1139" y="0"/>
                </a:cubicBezTo>
                <a:cubicBezTo>
                  <a:pt x="5732" y="0"/>
                  <a:pt x="10205" y="1464"/>
                  <a:pt x="13910" y="4179"/>
                </a:cubicBezTo>
                <a:lnTo>
                  <a:pt x="1139" y="21600"/>
                </a:lnTo>
                <a:close/>
              </a:path>
            </a:pathLst>
          </a:custGeom>
          <a:noFill/>
          <a:ln w="349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rc 19"/>
          <p:cNvSpPr>
            <a:spLocks/>
          </p:cNvSpPr>
          <p:nvPr/>
        </p:nvSpPr>
        <p:spPr bwMode="auto">
          <a:xfrm rot="10668304">
            <a:off x="6227763" y="2708275"/>
            <a:ext cx="288925" cy="193675"/>
          </a:xfrm>
          <a:custGeom>
            <a:avLst/>
            <a:gdLst>
              <a:gd name="G0" fmla="+- 0 0 0"/>
              <a:gd name="G1" fmla="+- 19968 0 0"/>
              <a:gd name="G2" fmla="+- 21600 0 0"/>
              <a:gd name="T0" fmla="*/ 8236 w 21600"/>
              <a:gd name="T1" fmla="*/ 0 h 19968"/>
              <a:gd name="T2" fmla="*/ 21600 w 21600"/>
              <a:gd name="T3" fmla="*/ 19968 h 19968"/>
              <a:gd name="T4" fmla="*/ 0 w 21600"/>
              <a:gd name="T5" fmla="*/ 19968 h 19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968" fill="none" extrusionOk="0">
                <a:moveTo>
                  <a:pt x="8236" y="-1"/>
                </a:moveTo>
                <a:cubicBezTo>
                  <a:pt x="16323" y="3335"/>
                  <a:pt x="21600" y="11219"/>
                  <a:pt x="21600" y="19968"/>
                </a:cubicBezTo>
              </a:path>
              <a:path w="21600" h="19968" stroke="0" extrusionOk="0">
                <a:moveTo>
                  <a:pt x="8236" y="-1"/>
                </a:moveTo>
                <a:cubicBezTo>
                  <a:pt x="16323" y="3335"/>
                  <a:pt x="21600" y="11219"/>
                  <a:pt x="21600" y="19968"/>
                </a:cubicBezTo>
                <a:lnTo>
                  <a:pt x="0" y="19968"/>
                </a:lnTo>
                <a:close/>
              </a:path>
            </a:pathLst>
          </a:custGeom>
          <a:noFill/>
          <a:ln w="31750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7594600" y="4073525"/>
            <a:ext cx="1028700" cy="207963"/>
            <a:chOff x="4784" y="2566"/>
            <a:chExt cx="648" cy="131"/>
          </a:xfrm>
        </p:grpSpPr>
        <p:sp>
          <p:nvSpPr>
            <p:cNvPr id="8212" name="Arc 20"/>
            <p:cNvSpPr>
              <a:spLocks/>
            </p:cNvSpPr>
            <p:nvPr/>
          </p:nvSpPr>
          <p:spPr bwMode="auto">
            <a:xfrm rot="15612649">
              <a:off x="5069" y="2334"/>
              <a:ext cx="112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7603"/>
                <a:gd name="T1" fmla="*/ 0 h 21600"/>
                <a:gd name="T2" fmla="*/ 7603 w 7603"/>
                <a:gd name="T3" fmla="*/ 1382 h 21600"/>
                <a:gd name="T4" fmla="*/ 0 w 760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03" h="21600" fill="none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</a:path>
                <a:path w="7603" h="21600" stroke="0" extrusionOk="0">
                  <a:moveTo>
                    <a:pt x="-1" y="0"/>
                  </a:moveTo>
                  <a:cubicBezTo>
                    <a:pt x="2596" y="0"/>
                    <a:pt x="5172" y="468"/>
                    <a:pt x="7602" y="13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Arc 21"/>
            <p:cNvSpPr>
              <a:spLocks/>
            </p:cNvSpPr>
            <p:nvPr/>
          </p:nvSpPr>
          <p:spPr bwMode="auto">
            <a:xfrm rot="15612649">
              <a:off x="5027" y="2323"/>
              <a:ext cx="128" cy="6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706"/>
                <a:gd name="T1" fmla="*/ 0 h 21600"/>
                <a:gd name="T2" fmla="*/ 8706 w 8706"/>
                <a:gd name="T3" fmla="*/ 1832 h 21600"/>
                <a:gd name="T4" fmla="*/ 0 w 870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06" h="21600" fill="none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</a:path>
                <a:path w="8706" h="21600" stroke="0" extrusionOk="0">
                  <a:moveTo>
                    <a:pt x="-1" y="0"/>
                  </a:moveTo>
                  <a:cubicBezTo>
                    <a:pt x="2997" y="0"/>
                    <a:pt x="5962" y="623"/>
                    <a:pt x="8705" y="18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5897563" y="2676525"/>
            <a:ext cx="900112" cy="260350"/>
            <a:chOff x="3715" y="1686"/>
            <a:chExt cx="567" cy="164"/>
          </a:xfrm>
        </p:grpSpPr>
        <p:sp>
          <p:nvSpPr>
            <p:cNvPr id="8216" name="Arc 24"/>
            <p:cNvSpPr>
              <a:spLocks/>
            </p:cNvSpPr>
            <p:nvPr/>
          </p:nvSpPr>
          <p:spPr bwMode="auto">
            <a:xfrm rot="5400000">
              <a:off x="3943" y="1510"/>
              <a:ext cx="142" cy="537"/>
            </a:xfrm>
            <a:custGeom>
              <a:avLst/>
              <a:gdLst>
                <a:gd name="G0" fmla="+- 0 0 0"/>
                <a:gd name="G1" fmla="+- 21599 0 0"/>
                <a:gd name="G2" fmla="+- 21600 0 0"/>
                <a:gd name="T0" fmla="*/ 178 w 12567"/>
                <a:gd name="T1" fmla="*/ 0 h 21599"/>
                <a:gd name="T2" fmla="*/ 12567 w 12567"/>
                <a:gd name="T3" fmla="*/ 4031 h 21599"/>
                <a:gd name="T4" fmla="*/ 0 w 1256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67" h="21599" fill="none" extrusionOk="0">
                  <a:moveTo>
                    <a:pt x="178" y="-1"/>
                  </a:moveTo>
                  <a:cubicBezTo>
                    <a:pt x="4624" y="36"/>
                    <a:pt x="8950" y="1444"/>
                    <a:pt x="12566" y="4031"/>
                  </a:cubicBezTo>
                </a:path>
                <a:path w="12567" h="21599" stroke="0" extrusionOk="0">
                  <a:moveTo>
                    <a:pt x="178" y="-1"/>
                  </a:moveTo>
                  <a:cubicBezTo>
                    <a:pt x="4624" y="36"/>
                    <a:pt x="8950" y="1444"/>
                    <a:pt x="12566" y="4031"/>
                  </a:cubicBezTo>
                  <a:lnTo>
                    <a:pt x="0" y="21599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rc 25"/>
            <p:cNvSpPr>
              <a:spLocks/>
            </p:cNvSpPr>
            <p:nvPr/>
          </p:nvSpPr>
          <p:spPr bwMode="auto">
            <a:xfrm rot="5400000">
              <a:off x="3913" y="1488"/>
              <a:ext cx="137" cy="533"/>
            </a:xfrm>
            <a:custGeom>
              <a:avLst/>
              <a:gdLst>
                <a:gd name="G0" fmla="+- 0 0 0"/>
                <a:gd name="G1" fmla="+- 21426 0 0"/>
                <a:gd name="G2" fmla="+- 21600 0 0"/>
                <a:gd name="T0" fmla="*/ 2736 w 12142"/>
                <a:gd name="T1" fmla="*/ 0 h 21426"/>
                <a:gd name="T2" fmla="*/ 12142 w 12142"/>
                <a:gd name="T3" fmla="*/ 3561 h 21426"/>
                <a:gd name="T4" fmla="*/ 0 w 12142"/>
                <a:gd name="T5" fmla="*/ 21426 h 2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42" h="21426" fill="none" extrusionOk="0">
                  <a:moveTo>
                    <a:pt x="2736" y="-1"/>
                  </a:moveTo>
                  <a:cubicBezTo>
                    <a:pt x="6107" y="430"/>
                    <a:pt x="9330" y="1650"/>
                    <a:pt x="12141" y="3561"/>
                  </a:cubicBezTo>
                </a:path>
                <a:path w="12142" h="21426" stroke="0" extrusionOk="0">
                  <a:moveTo>
                    <a:pt x="2736" y="-1"/>
                  </a:moveTo>
                  <a:cubicBezTo>
                    <a:pt x="6107" y="430"/>
                    <a:pt x="9330" y="1650"/>
                    <a:pt x="12141" y="3561"/>
                  </a:cubicBezTo>
                  <a:lnTo>
                    <a:pt x="0" y="21426"/>
                  </a:lnTo>
                  <a:close/>
                </a:path>
              </a:pathLst>
            </a:custGeom>
            <a:noFill/>
            <a:ln w="317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6672475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  <p:bldP spid="8202" grpId="0"/>
      <p:bldP spid="8205" grpId="0"/>
      <p:bldP spid="8206" grpId="0"/>
      <p:bldP spid="8207" grpId="0"/>
      <p:bldP spid="8208" grpId="0"/>
      <p:bldP spid="8209" grpId="0"/>
      <p:bldP spid="8210" grpId="0" animBg="1"/>
      <p:bldP spid="8210" grpId="1" animBg="1"/>
      <p:bldP spid="8211" grpId="0" animBg="1"/>
      <p:bldP spid="82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ИА\Downloads\file_egipetski_treugolnik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1" y="2955906"/>
            <a:ext cx="6096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ТИА\Downloads\треуголь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" y="0"/>
            <a:ext cx="6194773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ТИА\Downloads\komplekt-treugolniki_bogdanec_ekaterina_13414666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"/>
            <a:ext cx="3310052" cy="33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ТИА\Downloads\ботинки треугольни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7" y="3861048"/>
            <a:ext cx="5403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ТИА\Downloads\энергетич узлы на поверхности зем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52"/>
            <a:ext cx="6804248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32" y="1"/>
            <a:ext cx="94104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03648" y="2276872"/>
            <a:ext cx="6336704" cy="11521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88237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9719" y="1416651"/>
            <a:ext cx="2622551" cy="2188405"/>
            <a:chOff x="204" y="799"/>
            <a:chExt cx="1652" cy="1323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431" y="1117"/>
              <a:ext cx="1164" cy="817"/>
            </a:xfrm>
            <a:prstGeom prst="triangle">
              <a:avLst>
                <a:gd name="adj" fmla="val 8603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04" y="1843"/>
              <a:ext cx="257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1429" y="799"/>
              <a:ext cx="24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610" y="1797"/>
              <a:ext cx="24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12" y="1707"/>
              <a:ext cx="388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1247" y="1706"/>
              <a:ext cx="43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70</a:t>
              </a:r>
              <a:r>
                <a:rPr 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 </a:t>
              </a:r>
            </a:p>
          </p:txBody>
        </p: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70256" y="3380095"/>
            <a:ext cx="1675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56394" y="3888829"/>
            <a:ext cx="2427288" cy="2281238"/>
            <a:chOff x="323850" y="3500438"/>
            <a:chExt cx="2427288" cy="2281238"/>
          </a:xfrm>
        </p:grpSpPr>
        <p:grpSp>
          <p:nvGrpSpPr>
            <p:cNvPr id="11300" name="Group 36"/>
            <p:cNvGrpSpPr>
              <a:grpSpLocks/>
            </p:cNvGrpSpPr>
            <p:nvPr/>
          </p:nvGrpSpPr>
          <p:grpSpPr bwMode="auto">
            <a:xfrm>
              <a:off x="323850" y="3500438"/>
              <a:ext cx="2427288" cy="2281238"/>
              <a:chOff x="3094" y="799"/>
              <a:chExt cx="1529" cy="1437"/>
            </a:xfrm>
          </p:grpSpPr>
          <p:sp>
            <p:nvSpPr>
              <p:cNvPr id="11286" name="AutoShape 22"/>
              <p:cNvSpPr>
                <a:spLocks noChangeArrowheads="1"/>
              </p:cNvSpPr>
              <p:nvPr/>
            </p:nvSpPr>
            <p:spPr bwMode="auto">
              <a:xfrm>
                <a:off x="3424" y="1117"/>
                <a:ext cx="893" cy="893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7" name="Text Box 23"/>
              <p:cNvSpPr txBox="1">
                <a:spLocks noChangeArrowheads="1"/>
              </p:cNvSpPr>
              <p:nvPr/>
            </p:nvSpPr>
            <p:spPr bwMode="auto">
              <a:xfrm>
                <a:off x="3094" y="1945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11288" name="Text Box 24"/>
              <p:cNvSpPr txBox="1">
                <a:spLocks noChangeArrowheads="1"/>
              </p:cNvSpPr>
              <p:nvPr/>
            </p:nvSpPr>
            <p:spPr bwMode="auto">
              <a:xfrm>
                <a:off x="3833" y="799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</p:txBody>
          </p:sp>
          <p:sp>
            <p:nvSpPr>
              <p:cNvPr id="11289" name="Text Box 25"/>
              <p:cNvSpPr txBox="1">
                <a:spLocks noChangeArrowheads="1"/>
              </p:cNvSpPr>
              <p:nvPr/>
            </p:nvSpPr>
            <p:spPr bwMode="auto">
              <a:xfrm>
                <a:off x="43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992188" y="4581128"/>
              <a:ext cx="1079500" cy="936625"/>
              <a:chOff x="992188" y="4652963"/>
              <a:chExt cx="1079500" cy="936625"/>
            </a:xfrm>
          </p:grpSpPr>
          <p:grpSp>
            <p:nvGrpSpPr>
              <p:cNvPr id="11303" name="Group 39"/>
              <p:cNvGrpSpPr>
                <a:grpSpLocks/>
              </p:cNvGrpSpPr>
              <p:nvPr/>
            </p:nvGrpSpPr>
            <p:grpSpPr bwMode="auto">
              <a:xfrm>
                <a:off x="1497013" y="5300663"/>
                <a:ext cx="71437" cy="288925"/>
                <a:chOff x="3833" y="1933"/>
                <a:chExt cx="45" cy="182"/>
              </a:xfrm>
            </p:grpSpPr>
            <p:sp>
              <p:nvSpPr>
                <p:cNvPr id="11294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3742" y="2024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5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3787" y="2024"/>
                  <a:ext cx="182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01" name="Group 37"/>
              <p:cNvGrpSpPr>
                <a:grpSpLocks/>
              </p:cNvGrpSpPr>
              <p:nvPr/>
            </p:nvGrpSpPr>
            <p:grpSpPr bwMode="auto">
              <a:xfrm>
                <a:off x="992188" y="4652963"/>
                <a:ext cx="287337" cy="287337"/>
                <a:chOff x="3515" y="1525"/>
                <a:chExt cx="181" cy="181"/>
              </a:xfrm>
            </p:grpSpPr>
            <p:sp>
              <p:nvSpPr>
                <p:cNvPr id="11296" name="Line 32"/>
                <p:cNvSpPr>
                  <a:spLocks noChangeShapeType="1"/>
                </p:cNvSpPr>
                <p:nvPr/>
              </p:nvSpPr>
              <p:spPr bwMode="auto">
                <a:xfrm>
                  <a:off x="3515" y="1570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7" name="Line 33"/>
                <p:cNvSpPr>
                  <a:spLocks noChangeShapeType="1"/>
                </p:cNvSpPr>
                <p:nvPr/>
              </p:nvSpPr>
              <p:spPr bwMode="auto">
                <a:xfrm>
                  <a:off x="3560" y="1525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02" name="Group 38"/>
              <p:cNvGrpSpPr>
                <a:grpSpLocks/>
              </p:cNvGrpSpPr>
              <p:nvPr/>
            </p:nvGrpSpPr>
            <p:grpSpPr bwMode="auto">
              <a:xfrm>
                <a:off x="1784350" y="4652963"/>
                <a:ext cx="287338" cy="287337"/>
                <a:chOff x="4014" y="1525"/>
                <a:chExt cx="181" cy="181"/>
              </a:xfrm>
            </p:grpSpPr>
            <p:sp>
              <p:nvSpPr>
                <p:cNvPr id="1129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4059" y="1570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4014" y="1525"/>
                  <a:ext cx="136" cy="136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45314" y="6170067"/>
            <a:ext cx="2857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А, В, С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3203848" y="1671091"/>
            <a:ext cx="0" cy="489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6351588" y="1908398"/>
            <a:ext cx="2378075" cy="1830388"/>
            <a:chOff x="4001" y="754"/>
            <a:chExt cx="1498" cy="1153"/>
          </a:xfrm>
        </p:grpSpPr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 rot="-5400000">
              <a:off x="4377" y="845"/>
              <a:ext cx="666" cy="938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7" name="Text Box 43"/>
            <p:cNvSpPr txBox="1">
              <a:spLocks noChangeArrowheads="1"/>
            </p:cNvSpPr>
            <p:nvPr/>
          </p:nvSpPr>
          <p:spPr bwMode="auto">
            <a:xfrm>
              <a:off x="4001" y="1220"/>
              <a:ext cx="2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5193" y="754"/>
              <a:ext cx="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09" name="Text Box 45"/>
            <p:cNvSpPr txBox="1">
              <a:spLocks noChangeArrowheads="1"/>
            </p:cNvSpPr>
            <p:nvPr/>
          </p:nvSpPr>
          <p:spPr bwMode="auto">
            <a:xfrm>
              <a:off x="5239" y="1616"/>
              <a:ext cx="2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3416941" y="1469832"/>
            <a:ext cx="24545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MNK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МК =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MN</a:t>
            </a:r>
          </a:p>
          <a:p>
            <a:pPr>
              <a:buFont typeface="Symbol" pitchFamily="18" charset="2"/>
              <a:buChar char="Ð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KMN = 70</a:t>
            </a:r>
          </a:p>
          <a:p>
            <a:pPr>
              <a:buFont typeface="Symbol" pitchFamily="18" charset="2"/>
              <a:buNone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Найти 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 К,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311" name="Text Box 47"/>
          <p:cNvSpPr txBox="1">
            <a:spLocks noChangeArrowheads="1"/>
          </p:cNvSpPr>
          <p:nvPr/>
        </p:nvSpPr>
        <p:spPr bwMode="auto">
          <a:xfrm>
            <a:off x="3403229" y="2990279"/>
            <a:ext cx="532643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1. МК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MN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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MNK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равнобедренный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=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(по свойству углов при основании равнобедренного треугольника)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 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 +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+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 =180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по теореме о сумме углов треугольника)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Значит, 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(180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M)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180 - 70) : 2 = 55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38" y="1693485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93" y="4119809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43235" y="1482478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9100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1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304" grpId="0"/>
      <p:bldP spid="11310" grpId="0"/>
      <p:bldP spid="113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836712"/>
            <a:ext cx="4114800" cy="701040"/>
          </a:xfrm>
        </p:spPr>
        <p:txBody>
          <a:bodyPr>
            <a:normAutofit/>
          </a:bodyPr>
          <a:lstStyle/>
          <a:p>
            <a:r>
              <a:rPr lang="ru-RU" sz="2400"/>
              <a:t>Задачи</a:t>
            </a:r>
          </a:p>
        </p:txBody>
      </p:sp>
      <p:grpSp>
        <p:nvGrpSpPr>
          <p:cNvPr id="15406" name="Group 46"/>
          <p:cNvGrpSpPr>
            <a:grpSpLocks/>
          </p:cNvGrpSpPr>
          <p:nvPr/>
        </p:nvGrpSpPr>
        <p:grpSpPr bwMode="auto">
          <a:xfrm>
            <a:off x="289080" y="2323574"/>
            <a:ext cx="3719834" cy="2699827"/>
            <a:chOff x="385" y="754"/>
            <a:chExt cx="2162" cy="1425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>
              <a:off x="385" y="754"/>
              <a:ext cx="2162" cy="1425"/>
              <a:chOff x="476" y="1525"/>
              <a:chExt cx="2162" cy="1425"/>
            </a:xfrm>
          </p:grpSpPr>
          <p:grpSp>
            <p:nvGrpSpPr>
              <p:cNvPr id="15368" name="Group 8"/>
              <p:cNvGrpSpPr>
                <a:grpSpLocks/>
              </p:cNvGrpSpPr>
              <p:nvPr/>
            </p:nvGrpSpPr>
            <p:grpSpPr bwMode="auto">
              <a:xfrm>
                <a:off x="612" y="1842"/>
                <a:ext cx="1905" cy="772"/>
                <a:chOff x="612" y="1842"/>
                <a:chExt cx="1905" cy="772"/>
              </a:xfrm>
            </p:grpSpPr>
            <p:sp>
              <p:nvSpPr>
                <p:cNvPr id="15365" name="Line 5"/>
                <p:cNvSpPr>
                  <a:spLocks noChangeShapeType="1"/>
                </p:cNvSpPr>
                <p:nvPr/>
              </p:nvSpPr>
              <p:spPr bwMode="auto">
                <a:xfrm>
                  <a:off x="612" y="2614"/>
                  <a:ext cx="190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6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612" y="1843"/>
                  <a:ext cx="771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auto">
                <a:xfrm>
                  <a:off x="1383" y="1842"/>
                  <a:ext cx="446" cy="7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476" y="2659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А</a:t>
                </a: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1338" y="152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В</a:t>
                </a:r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1701" y="2659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>
                    <a:latin typeface="Times New Roman" pitchFamily="18" charset="0"/>
                    <a:cs typeface="Times New Roman" pitchFamily="18" charset="0"/>
                  </a:rPr>
                  <a:t>С</a:t>
                </a:r>
              </a:p>
            </p:txBody>
          </p:sp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2381" y="2659"/>
                <a:ext cx="2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1701" y="1616"/>
              <a:ext cx="4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57" y="1616"/>
              <a:ext cx="3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25632" y="5157192"/>
            <a:ext cx="3046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АВС, ВСА</a:t>
            </a:r>
          </a:p>
        </p:txBody>
      </p:sp>
      <p:grpSp>
        <p:nvGrpSpPr>
          <p:cNvPr id="15408" name="Group 48"/>
          <p:cNvGrpSpPr>
            <a:grpSpLocks/>
          </p:cNvGrpSpPr>
          <p:nvPr/>
        </p:nvGrpSpPr>
        <p:grpSpPr bwMode="auto">
          <a:xfrm>
            <a:off x="4788024" y="2323575"/>
            <a:ext cx="3735245" cy="2662738"/>
            <a:chOff x="3412" y="754"/>
            <a:chExt cx="1857" cy="1334"/>
          </a:xfrm>
        </p:grpSpPr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3412" y="1855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4059" y="1842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5057" y="184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4332" y="75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H="1">
              <a:off x="4649" y="1298"/>
              <a:ext cx="9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4604" y="1706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407" name="Group 47"/>
            <p:cNvGrpSpPr>
              <a:grpSpLocks/>
            </p:cNvGrpSpPr>
            <p:nvPr/>
          </p:nvGrpSpPr>
          <p:grpSpPr bwMode="auto">
            <a:xfrm>
              <a:off x="3470" y="1026"/>
              <a:ext cx="1678" cy="777"/>
              <a:chOff x="3470" y="1026"/>
              <a:chExt cx="1678" cy="777"/>
            </a:xfrm>
          </p:grpSpPr>
          <p:grpSp>
            <p:nvGrpSpPr>
              <p:cNvPr id="15381" name="Group 21"/>
              <p:cNvGrpSpPr>
                <a:grpSpLocks/>
              </p:cNvGrpSpPr>
              <p:nvPr/>
            </p:nvGrpSpPr>
            <p:grpSpPr bwMode="auto">
              <a:xfrm flipH="1">
                <a:off x="3470" y="1026"/>
                <a:ext cx="1678" cy="771"/>
                <a:chOff x="3470" y="1026"/>
                <a:chExt cx="1678" cy="771"/>
              </a:xfrm>
            </p:grpSpPr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auto">
                <a:xfrm>
                  <a:off x="3470" y="1797"/>
                  <a:ext cx="167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470" y="1026"/>
                  <a:ext cx="771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auto">
                <a:xfrm>
                  <a:off x="4241" y="1026"/>
                  <a:ext cx="272" cy="7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388" name="Text Box 28"/>
              <p:cNvSpPr txBox="1">
                <a:spLocks noChangeArrowheads="1"/>
              </p:cNvSpPr>
              <p:nvPr/>
            </p:nvSpPr>
            <p:spPr bwMode="auto">
              <a:xfrm>
                <a:off x="3742" y="1570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110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</a:t>
                </a:r>
              </a:p>
            </p:txBody>
          </p:sp>
        </p:grpSp>
      </p:grp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647248" y="5157192"/>
            <a:ext cx="2628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Найти: углы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РСЕ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1643" y="1706104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44842" y="1699794"/>
            <a:ext cx="12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8" y="404664"/>
            <a:ext cx="7908924" cy="1271736"/>
          </a:xfrm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Внешний угол треугольника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угол смежный с каким-нибудь углом этого треугольника.</a:t>
            </a:r>
          </a:p>
        </p:txBody>
      </p: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4643438" y="2781300"/>
            <a:ext cx="4094162" cy="3198813"/>
            <a:chOff x="204" y="2069"/>
            <a:chExt cx="2579" cy="2015"/>
          </a:xfrm>
        </p:grpSpPr>
        <p:grpSp>
          <p:nvGrpSpPr>
            <p:cNvPr id="17423" name="Group 15"/>
            <p:cNvGrpSpPr>
              <a:grpSpLocks/>
            </p:cNvGrpSpPr>
            <p:nvPr/>
          </p:nvGrpSpPr>
          <p:grpSpPr bwMode="auto">
            <a:xfrm>
              <a:off x="204" y="2160"/>
              <a:ext cx="2517" cy="1860"/>
              <a:chOff x="0" y="1797"/>
              <a:chExt cx="2517" cy="1860"/>
            </a:xfrm>
          </p:grpSpPr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0" y="3067"/>
                <a:ext cx="251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 flipV="1">
                <a:off x="158" y="1933"/>
                <a:ext cx="1588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1111" y="1797"/>
                <a:ext cx="1043" cy="1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657" y="3187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610" y="2568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882" y="3430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2517" y="3203"/>
              <a:ext cx="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2336" y="3793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04" y="3203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49" y="3657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066" y="2069"/>
              <a:ext cx="2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973" y="2069"/>
              <a:ext cx="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468313" y="2565400"/>
            <a:ext cx="3446462" cy="2262188"/>
            <a:chOff x="476" y="1525"/>
            <a:chExt cx="2171" cy="1425"/>
          </a:xfrm>
        </p:grpSpPr>
        <p:grpSp>
          <p:nvGrpSpPr>
            <p:cNvPr id="17431" name="Group 23"/>
            <p:cNvGrpSpPr>
              <a:grpSpLocks/>
            </p:cNvGrpSpPr>
            <p:nvPr/>
          </p:nvGrpSpPr>
          <p:grpSpPr bwMode="auto">
            <a:xfrm>
              <a:off x="612" y="1842"/>
              <a:ext cx="1905" cy="772"/>
              <a:chOff x="612" y="1842"/>
              <a:chExt cx="1905" cy="772"/>
            </a:xfrm>
          </p:grpSpPr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612" y="2614"/>
                <a:ext cx="1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 flipV="1">
                <a:off x="612" y="1843"/>
                <a:ext cx="771" cy="7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383" y="1842"/>
                <a:ext cx="446" cy="7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76" y="2659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1338" y="1525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1701" y="2659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2381" y="2659"/>
              <a:ext cx="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1920875" y="3070225"/>
            <a:ext cx="1787525" cy="1224000"/>
            <a:chOff x="1210" y="2160"/>
            <a:chExt cx="1126" cy="771"/>
          </a:xfrm>
        </p:grpSpPr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655" y="2931"/>
              <a:ext cx="681" cy="0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H="1" flipV="1">
              <a:off x="1210" y="2160"/>
              <a:ext cx="445" cy="771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250825" y="5564188"/>
            <a:ext cx="363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ym typeface="Symbol" pitchFamily="18" charset="2"/>
              </a:rPr>
              <a:t></a:t>
            </a:r>
            <a:r>
              <a:rPr lang="en-US" sz="2000">
                <a:sym typeface="Symbol" pitchFamily="18" charset="2"/>
              </a:rPr>
              <a:t>BCD –</a:t>
            </a:r>
            <a:r>
              <a:rPr lang="ru-RU" sz="2000">
                <a:sym typeface="Symbol" pitchFamily="18" charset="2"/>
              </a:rPr>
              <a:t> внешний угол  АВС</a:t>
            </a:r>
          </a:p>
        </p:txBody>
      </p: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684213" y="4294188"/>
            <a:ext cx="2519362" cy="1008062"/>
            <a:chOff x="431" y="2931"/>
            <a:chExt cx="1587" cy="635"/>
          </a:xfrm>
        </p:grpSpPr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431" y="2931"/>
              <a:ext cx="1224" cy="0"/>
            </a:xfrm>
            <a:prstGeom prst="line">
              <a:avLst/>
            </a:prstGeom>
            <a:noFill/>
            <a:ln w="698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655" y="2931"/>
              <a:ext cx="363" cy="635"/>
            </a:xfrm>
            <a:prstGeom prst="line">
              <a:avLst/>
            </a:prstGeom>
            <a:noFill/>
            <a:ln w="698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132138" y="5300663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23850" y="6140450"/>
            <a:ext cx="3608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>
                <a:sym typeface="Symbol" pitchFamily="18" charset="2"/>
              </a:rPr>
              <a:t>А</a:t>
            </a:r>
            <a:r>
              <a:rPr lang="en-US" sz="2000">
                <a:sym typeface="Symbol" pitchFamily="18" charset="2"/>
              </a:rPr>
              <a:t>CF –</a:t>
            </a:r>
            <a:r>
              <a:rPr lang="ru-RU" sz="2000">
                <a:sym typeface="Symbol" pitchFamily="18" charset="2"/>
              </a:rPr>
              <a:t> внешний угол  АВС</a:t>
            </a:r>
          </a:p>
        </p:txBody>
      </p:sp>
    </p:spTree>
    <p:extLst>
      <p:ext uri="{BB962C8B-B14F-4D97-AF65-F5344CB8AC3E}">
        <p14:creationId xmlns:p14="http://schemas.microsoft.com/office/powerpoint/2010/main" val="30952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  <p:bldP spid="17446" grpId="0"/>
      <p:bldP spid="17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273" y="548680"/>
            <a:ext cx="5383040" cy="8806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Лови ошибку!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4572000" y="1773238"/>
            <a:ext cx="3960440" cy="4104034"/>
            <a:chOff x="223" y="1311"/>
            <a:chExt cx="1907" cy="2058"/>
          </a:xfrm>
        </p:grpSpPr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>
              <a:off x="476" y="1752"/>
              <a:ext cx="1346" cy="1302"/>
            </a:xfrm>
            <a:prstGeom prst="triangle">
              <a:avLst>
                <a:gd name="adj" fmla="val 8031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657" y="2795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417" y="2803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1519" y="1311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23" y="3039"/>
              <a:ext cx="2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863" y="3007"/>
              <a:ext cx="2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323849" y="1989138"/>
            <a:ext cx="4205501" cy="3796930"/>
            <a:chOff x="204" y="890"/>
            <a:chExt cx="2025" cy="1904"/>
          </a:xfrm>
        </p:grpSpPr>
        <p:grpSp>
          <p:nvGrpSpPr>
            <p:cNvPr id="27665" name="Group 17"/>
            <p:cNvGrpSpPr>
              <a:grpSpLocks/>
            </p:cNvGrpSpPr>
            <p:nvPr/>
          </p:nvGrpSpPr>
          <p:grpSpPr bwMode="auto">
            <a:xfrm>
              <a:off x="204" y="890"/>
              <a:ext cx="2025" cy="1904"/>
              <a:chOff x="340" y="631"/>
              <a:chExt cx="2025" cy="1904"/>
            </a:xfrm>
          </p:grpSpPr>
          <p:sp>
            <p:nvSpPr>
              <p:cNvPr id="27659" name="AutoShape 11"/>
              <p:cNvSpPr>
                <a:spLocks noChangeArrowheads="1"/>
              </p:cNvSpPr>
              <p:nvPr/>
            </p:nvSpPr>
            <p:spPr bwMode="auto">
              <a:xfrm>
                <a:off x="476" y="981"/>
                <a:ext cx="1633" cy="1179"/>
              </a:xfrm>
              <a:prstGeom prst="triangle">
                <a:avLst>
                  <a:gd name="adj" fmla="val 66565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28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2" name="Text Box 14"/>
              <p:cNvSpPr txBox="1">
                <a:spLocks noChangeArrowheads="1"/>
              </p:cNvSpPr>
              <p:nvPr/>
            </p:nvSpPr>
            <p:spPr bwMode="auto">
              <a:xfrm>
                <a:off x="340" y="2205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</p:txBody>
          </p:sp>
          <p:sp>
            <p:nvSpPr>
              <p:cNvPr id="27663" name="Text Box 15"/>
              <p:cNvSpPr txBox="1">
                <a:spLocks noChangeArrowheads="1"/>
              </p:cNvSpPr>
              <p:nvPr/>
            </p:nvSpPr>
            <p:spPr bwMode="auto">
              <a:xfrm>
                <a:off x="2122" y="2199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Р</a:t>
                </a:r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1666" y="631"/>
                <a:ext cx="26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К</a:t>
                </a:r>
              </a:p>
            </p:txBody>
          </p:sp>
        </p:grp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1202" y="1434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</a:rPr>
                <a:t>57</a:t>
              </a:r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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1519" y="2115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63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521" y="2160"/>
              <a:ext cx="4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34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7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ТИА\Downloads\бермудский треугольн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1668" cy="65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ТИА\Downloads\треугольни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45420"/>
            <a:ext cx="4429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ИА\Downloads\Star of Davi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6" y="95461"/>
            <a:ext cx="3428298" cy="34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ТИА\Downloads\пирамиды егип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76" y="3024953"/>
            <a:ext cx="5127549" cy="38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ТИА\Downloads\pent_ma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25" y="285679"/>
            <a:ext cx="2739274" cy="27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181</TotalTime>
  <Words>312</Words>
  <Application>Microsoft Office PowerPoint</Application>
  <PresentationFormat>Экран (4:3)</PresentationFormat>
  <Paragraphs>97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 Теорема о сумме углов треугольника:   Сумма углов треугольника равна 180 </vt:lpstr>
      <vt:lpstr>Презентация PowerPoint</vt:lpstr>
      <vt:lpstr>Физкультминутка</vt:lpstr>
      <vt:lpstr>Задачи</vt:lpstr>
      <vt:lpstr>Задачи</vt:lpstr>
      <vt:lpstr>Внешний угол треугольника – это угол смежный с каким-нибудь углом этого треугольника.</vt:lpstr>
      <vt:lpstr>Лови ошибку!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ТИА</dc:creator>
  <cp:lastModifiedBy>ТИА</cp:lastModifiedBy>
  <cp:revision>12</cp:revision>
  <dcterms:created xsi:type="dcterms:W3CDTF">2013-02-13T13:17:10Z</dcterms:created>
  <dcterms:modified xsi:type="dcterms:W3CDTF">2013-02-25T22:48:44Z</dcterms:modified>
</cp:coreProperties>
</file>