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7" r:id="rId2"/>
    <p:sldId id="445" r:id="rId3"/>
    <p:sldId id="448" r:id="rId4"/>
    <p:sldId id="449" r:id="rId5"/>
    <p:sldId id="413" r:id="rId6"/>
    <p:sldId id="451" r:id="rId7"/>
    <p:sldId id="441" r:id="rId8"/>
    <p:sldId id="452" r:id="rId9"/>
    <p:sldId id="453" r:id="rId10"/>
    <p:sldId id="454" r:id="rId11"/>
    <p:sldId id="446" r:id="rId12"/>
    <p:sldId id="455" r:id="rId13"/>
    <p:sldId id="429" r:id="rId14"/>
    <p:sldId id="414" r:id="rId15"/>
    <p:sldId id="457" r:id="rId16"/>
    <p:sldId id="411" r:id="rId17"/>
    <p:sldId id="456" r:id="rId18"/>
    <p:sldId id="458" r:id="rId19"/>
    <p:sldId id="416" r:id="rId20"/>
    <p:sldId id="382" r:id="rId21"/>
    <p:sldId id="459" r:id="rId22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6D0989-46C7-4FE9-80F8-3C15D2FF1CCC}">
          <p14:sldIdLst>
            <p14:sldId id="377"/>
            <p14:sldId id="445"/>
            <p14:sldId id="448"/>
            <p14:sldId id="449"/>
            <p14:sldId id="413"/>
            <p14:sldId id="451"/>
            <p14:sldId id="441"/>
            <p14:sldId id="452"/>
            <p14:sldId id="453"/>
            <p14:sldId id="454"/>
            <p14:sldId id="446"/>
            <p14:sldId id="455"/>
            <p14:sldId id="429"/>
            <p14:sldId id="414"/>
            <p14:sldId id="457"/>
            <p14:sldId id="411"/>
            <p14:sldId id="456"/>
            <p14:sldId id="458"/>
            <p14:sldId id="416"/>
            <p14:sldId id="382"/>
            <p14:sldId id="4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9759" autoAdjust="0"/>
  </p:normalViewPr>
  <p:slideViewPr>
    <p:cSldViewPr>
      <p:cViewPr>
        <p:scale>
          <a:sx n="75" d="100"/>
          <a:sy n="75" d="100"/>
        </p:scale>
        <p:origin x="-365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Презентация к уроку "Теорема Пифагора".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26FA-BF9F-4917-B4C9-67F2EB0AB405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C5D3-87B4-4E48-B314-D5E4771E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633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Презентация к уроку "Теорема Пифагора".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E031-773C-4F1C-A3D7-383312454F7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DA6E-4BC9-4D00-9CBE-A0A149BA5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511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A6E-4BC9-4D00-9CBE-A0A149BA5561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Презентация к уроку "Теорема Пифагора".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2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Презентация к уроку "Теорема Пифагора".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DA6E-4BC9-4D00-9CBE-A0A149BA55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7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1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0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2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0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6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355">
              <a:schemeClr val="accent4">
                <a:lumMod val="20000"/>
                <a:lumOff val="80000"/>
              </a:schemeClr>
            </a:gs>
            <a:gs pos="16240">
              <a:schemeClr val="accent6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35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A553-35E3-4E1E-BDF8-A6FBDA80605E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E9A7-E2A7-4CC4-A485-9A630B8F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6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interneturok.ru/ru/school/geometry/8-klass/podobnye-treugolniki/sinus-kosinus-i-tangens-ostrogo-ugla-pryamougolnogo-treugolnik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alisman.sochi2014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talisman.sochi2014.com/bitrix/templates/talisman/i/clou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960">
            <a:off x="1633592" y="770583"/>
            <a:ext cx="30765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insk.freeads.by/content/root/users/2011/20110220/visitor/images/201102/f20110220150419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828" y="3816455"/>
            <a:ext cx="2008035" cy="11802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995" y="2139580"/>
            <a:ext cx="7934664" cy="2123658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400" b="1" kern="5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Синус, косинус и тангенс острого угла прямоугольного треугольника</a:t>
            </a:r>
            <a:endParaRPr lang="ru-RU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4" name="Двойная волна 3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5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63689" y="90382"/>
            <a:ext cx="6287766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41128" y="6341258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350662" y="6379422"/>
            <a:ext cx="2133600" cy="365125"/>
          </a:xfrm>
        </p:spPr>
        <p:txBody>
          <a:bodyPr/>
          <a:lstStyle/>
          <a:p>
            <a:fld id="{152F9133-564C-4093-A160-61726CD69119}" type="datetime1">
              <a:rPr lang="ru-RU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19.02.2014</a:t>
            </a:fld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ka7-tour.ru/wp-content/uploads/2013/10/273be30f7e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4" y="-222959"/>
            <a:ext cx="1016939" cy="11316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Талисман Белый ми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53" y="3404228"/>
            <a:ext cx="2268603" cy="28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Талисман Леопар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93" y="476672"/>
            <a:ext cx="2372737" cy="28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romeo-juliet-club.ru/forum/templates/subSilver/images/image00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13" y="700577"/>
            <a:ext cx="476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Символ Зай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70" y="-431141"/>
            <a:ext cx="2931960" cy="36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ый треугольник 8"/>
          <p:cNvSpPr/>
          <p:nvPr/>
        </p:nvSpPr>
        <p:spPr>
          <a:xfrm>
            <a:off x="3361168" y="4541367"/>
            <a:ext cx="2088232" cy="165618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ЛК\AppData\Local\Microsoft\Windows\Temporary Internet Files\Content.IE5\1OB71G2M\MC900441793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3827" y="4541367"/>
            <a:ext cx="1612888" cy="1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2281048" y="4541367"/>
            <a:ext cx="1080119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232217" y="6208787"/>
            <a:ext cx="1080119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5801053">
            <a:off x="4875029" y="6024145"/>
            <a:ext cx="565019" cy="346813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325651" y="4378792"/>
                <a:ext cx="140936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i="1" dirty="0">
                    <a:ln w="1905"/>
                    <a:solidFill>
                      <a:srgbClr val="0033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rgbClr val="0033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rgbClr val="00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51" y="4378792"/>
                <a:ext cx="1409360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22944"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804321" y="4735688"/>
                <a:ext cx="148630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i="1" cap="none" spc="0" dirty="0" smtClean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rgbClr val="C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21" y="4735688"/>
                <a:ext cx="1486304" cy="923330"/>
              </a:xfrm>
              <a:prstGeom prst="rect">
                <a:avLst/>
              </a:prstGeom>
              <a:blipFill rotWithShape="1">
                <a:blip r:embed="rId14"/>
                <a:stretch>
                  <a:fillRect l="-21311" t="-18543" b="-39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206172" y="5083746"/>
                <a:ext cx="136826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i="1" cap="none" spc="0" dirty="0" err="1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72" y="5083746"/>
                <a:ext cx="1368261" cy="923330"/>
              </a:xfrm>
              <a:prstGeom prst="rect">
                <a:avLst/>
              </a:prstGeom>
              <a:blipFill rotWithShape="1">
                <a:blip r:embed="rId15"/>
                <a:stretch>
                  <a:fillRect l="-13839" t="-18543" b="-39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9729" y="255036"/>
                <a:ext cx="3100849" cy="135998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ru-RU" sz="4400" b="1" i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9" y="255036"/>
                <a:ext cx="3100849" cy="1359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8144" y="260000"/>
                <a:ext cx="3184205" cy="135998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𝐜𝐨</m:t>
                          </m:r>
                          <m: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𝒔</m:t>
                          </m:r>
                        </m:fName>
                        <m:e>
                          <m: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4400" b="1" i="1" cap="none" spc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4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ru-RU" sz="4400" b="1" cap="none" spc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0000"/>
                <a:ext cx="3184205" cy="13599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6848" y="2602508"/>
                <a:ext cx="7910627" cy="1874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8000" b="1" i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8000" b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8000" b="1" i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8000" b="1" i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8000" b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  <m:t>𝐜𝐨</m:t>
                            </m:r>
                            <m:r>
                              <a:rPr lang="en-US" sz="8000" b="1" i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  <m:t>𝒔</m:t>
                            </m:r>
                          </m:fName>
                          <m:e>
                            <m:r>
                              <a:rPr lang="en-US" sz="8000" b="1" i="1">
                                <a:ln w="1905"/>
                                <a:solidFill>
                                  <a:srgbClr val="0070C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8000" b="1" dirty="0">
                    <a:ln w="1905"/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𝑨𝑩</m:t>
                        </m:r>
                      </m:den>
                    </m:f>
                    <m:r>
                      <a:rPr lang="en-US" sz="8000" b="1" i="1" smtClean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8000" b="1" i="1" smtClean="0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n-US" sz="8000" b="1" i="1" smtClean="0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n-US" sz="8000" b="1" i="1" smtClean="0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sz="8000" b="1" i="1" smtClean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8000" b="1" i="1">
                            <a:ln w="1905"/>
                            <a:solidFill>
                              <a:srgbClr val="0070C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48" y="2602508"/>
                <a:ext cx="7910627" cy="1874231"/>
              </a:xfrm>
              <a:prstGeom prst="rect">
                <a:avLst/>
              </a:prstGeom>
              <a:blipFill rotWithShape="1">
                <a:blip r:embed="rId4"/>
                <a:stretch>
                  <a:fillRect b="-14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низ 2"/>
          <p:cNvSpPr/>
          <p:nvPr/>
        </p:nvSpPr>
        <p:spPr>
          <a:xfrm>
            <a:off x="4203328" y="2233028"/>
            <a:ext cx="744421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5053464"/>
                <a:ext cx="2897268" cy="136441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ru-RU" sz="4400" b="1" i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53464"/>
                <a:ext cx="2897268" cy="13644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низ 12"/>
          <p:cNvSpPr/>
          <p:nvPr/>
        </p:nvSpPr>
        <p:spPr>
          <a:xfrm rot="16200000">
            <a:off x="3307924" y="5443353"/>
            <a:ext cx="744421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203328" y="4780034"/>
                <a:ext cx="4688528" cy="18306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60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6000" b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6000" b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𝐜𝐨</m:t>
                              </m:r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𝒔</m:t>
                              </m:r>
                            </m:fName>
                            <m:e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28" y="4780034"/>
                <a:ext cx="4688528" cy="1830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3490775" y="-135730"/>
            <a:ext cx="2042771" cy="2083443"/>
            <a:chOff x="3309446" y="-135730"/>
            <a:chExt cx="3720631" cy="3744953"/>
          </a:xfrm>
        </p:grpSpPr>
        <p:sp>
          <p:nvSpPr>
            <p:cNvPr id="14" name="Прямоугольный треугольник 13"/>
            <p:cNvSpPr/>
            <p:nvPr/>
          </p:nvSpPr>
          <p:spPr>
            <a:xfrm>
              <a:off x="3933056" y="260000"/>
              <a:ext cx="2448272" cy="280831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09446" y="-135730"/>
              <a:ext cx="675023" cy="719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81329" y="2890032"/>
              <a:ext cx="648748" cy="719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35094" y="2840430"/>
              <a:ext cx="675023" cy="719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33056" y="2744276"/>
              <a:ext cx="288032" cy="324036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19" name="Дуга 18"/>
            <p:cNvSpPr/>
            <p:nvPr/>
          </p:nvSpPr>
          <p:spPr>
            <a:xfrm rot="5964939">
              <a:off x="3721292" y="213645"/>
              <a:ext cx="565019" cy="346813"/>
            </a:xfrm>
            <a:prstGeom prst="arc">
              <a:avLst>
                <a:gd name="adj1" fmla="val 17961390"/>
                <a:gd name="adj2" fmla="val 320086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933056" y="515022"/>
                  <a:ext cx="566998" cy="470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1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ru-RU" sz="11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056" y="515022"/>
                  <a:ext cx="566998" cy="47023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Прямая соединительная линия 20"/>
            <p:cNvCxnSpPr>
              <a:stCxn id="14" idx="4"/>
              <a:endCxn id="14" idx="2"/>
            </p:cNvCxnSpPr>
            <p:nvPr/>
          </p:nvCxnSpPr>
          <p:spPr>
            <a:xfrm flipH="1">
              <a:off x="3933056" y="3068312"/>
              <a:ext cx="2448272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4" idx="2"/>
              <a:endCxn id="14" idx="0"/>
            </p:cNvCxnSpPr>
            <p:nvPr/>
          </p:nvCxnSpPr>
          <p:spPr>
            <a:xfrm flipV="1">
              <a:off x="3933056" y="260000"/>
              <a:ext cx="0" cy="280831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4" idx="4"/>
              <a:endCxn id="14" idx="0"/>
            </p:cNvCxnSpPr>
            <p:nvPr/>
          </p:nvCxnSpPr>
          <p:spPr>
            <a:xfrm flipH="1" flipV="1">
              <a:off x="3933056" y="260000"/>
              <a:ext cx="2448272" cy="28083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Правая фигурная скобка 6"/>
          <p:cNvSpPr/>
          <p:nvPr/>
        </p:nvSpPr>
        <p:spPr>
          <a:xfrm rot="5400000">
            <a:off x="4550797" y="-1056700"/>
            <a:ext cx="401168" cy="5833928"/>
          </a:xfrm>
          <a:prstGeom prst="rightBrace">
            <a:avLst>
              <a:gd name="adj1" fmla="val 36993"/>
              <a:gd name="adj2" fmla="val 5283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1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 animBg="1"/>
      <p:bldP spid="11" grpId="0" animBg="1"/>
      <p:bldP spid="1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21297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 угла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равен отношению синуса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косинусу этого угла.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3728" y="620688"/>
                <a:ext cx="4688528" cy="1830694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60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6000" b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6000" b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𝐜𝐨</m:t>
                              </m:r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𝒔</m:t>
                              </m:r>
                            </m:fName>
                            <m:e>
                              <m:r>
                                <a:rPr lang="en-US" sz="6000" b="1" i="1">
                                  <a:ln w="1905"/>
                                  <a:solidFill>
                                    <a:srgbClr val="0070C0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20688"/>
                <a:ext cx="4688528" cy="1830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2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08" y="43840"/>
            <a:ext cx="89157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Видеофрагмент с сайта </a:t>
            </a:r>
            <a:r>
              <a:rPr lang="ru-RU" sz="28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ИнтернетУрок</a:t>
            </a:r>
            <a:r>
              <a:rPr lang="ru-RU" sz="28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</a:t>
            </a:r>
            <a:endParaRPr lang="ru-RU" sz="28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2" cy="56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667" y="620688"/>
            <a:ext cx="83326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kern="5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400" b="1" kern="5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Основное тригонометрическое </a:t>
            </a:r>
          </a:p>
          <a:p>
            <a:pPr algn="ctr"/>
            <a:r>
              <a:rPr lang="ru-RU" sz="4400" b="1" kern="5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тождество </a:t>
            </a:r>
            <a:endParaRPr lang="ru-RU" sz="4400" b="1" kern="5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23" y="2852936"/>
            <a:ext cx="794675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/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8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cos</a:t>
            </a:r>
            <a:r>
              <a:rPr lang="en-US" sz="8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1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3542958" cy="3610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dirty="0" smtClean="0">
                <a:latin typeface="Times New Roman"/>
              </a:rPr>
              <a:t>№ </a:t>
            </a:r>
            <a:r>
              <a:rPr lang="ru-RU" sz="4000" dirty="0">
                <a:latin typeface="Times New Roman"/>
              </a:rPr>
              <a:t>591 (а, б), </a:t>
            </a:r>
            <a:endParaRPr lang="ru-RU" sz="4000" dirty="0" smtClean="0">
              <a:latin typeface="Times New Roman"/>
            </a:endParaRPr>
          </a:p>
          <a:p>
            <a:pPr>
              <a:lnSpc>
                <a:spcPct val="200000"/>
              </a:lnSpc>
            </a:pPr>
            <a:r>
              <a:rPr lang="ru-RU" sz="4000" dirty="0" smtClean="0">
                <a:latin typeface="Times New Roman"/>
              </a:rPr>
              <a:t>№ 592 </a:t>
            </a:r>
            <a:r>
              <a:rPr lang="ru-RU" sz="4000" dirty="0">
                <a:latin typeface="Times New Roman"/>
              </a:rPr>
              <a:t>(а, в, д), </a:t>
            </a:r>
            <a:endParaRPr lang="ru-RU" sz="4000" dirty="0" smtClean="0">
              <a:latin typeface="Times New Roman"/>
            </a:endParaRPr>
          </a:p>
          <a:p>
            <a:pPr>
              <a:lnSpc>
                <a:spcPct val="200000"/>
              </a:lnSpc>
            </a:pPr>
            <a:r>
              <a:rPr lang="ru-RU" sz="4000" dirty="0" smtClean="0">
                <a:latin typeface="Times New Roman"/>
              </a:rPr>
              <a:t>№ 593 </a:t>
            </a:r>
            <a:r>
              <a:rPr lang="ru-RU" sz="4000" dirty="0">
                <a:latin typeface="Times New Roman"/>
              </a:rPr>
              <a:t>(а)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29" y="-15190"/>
            <a:ext cx="2196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338753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/>
              </a:rPr>
              <a:t>№ </a:t>
            </a:r>
            <a:r>
              <a:rPr lang="ru-RU" sz="3200" dirty="0">
                <a:latin typeface="Times New Roman"/>
              </a:rPr>
              <a:t>591 (а, б</a:t>
            </a:r>
            <a:r>
              <a:rPr lang="ru-RU" sz="3200" dirty="0" smtClean="0">
                <a:latin typeface="Times New Roman"/>
              </a:rPr>
              <a:t>) 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6" y="997000"/>
            <a:ext cx="9156452" cy="126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9081127" cy="23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29" y="-15190"/>
            <a:ext cx="2196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8640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/>
              </a:rPr>
              <a:t>№ 592 </a:t>
            </a:r>
            <a:r>
              <a:rPr lang="ru-RU" sz="3600" dirty="0">
                <a:latin typeface="Times New Roman"/>
              </a:rPr>
              <a:t>(а, в, д</a:t>
            </a:r>
            <a:r>
              <a:rPr lang="ru-RU" sz="3600" dirty="0" smtClean="0">
                <a:latin typeface="Times New Roman"/>
              </a:rPr>
              <a:t>) 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" y="764704"/>
            <a:ext cx="9142016" cy="13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2060848"/>
            <a:ext cx="914092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3356992"/>
            <a:ext cx="91409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4581128"/>
            <a:ext cx="915041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29" y="-15190"/>
            <a:ext cx="2196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77599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/>
              </a:rPr>
              <a:t>№ 593 </a:t>
            </a:r>
            <a:r>
              <a:rPr lang="ru-RU" sz="3600" dirty="0">
                <a:latin typeface="Times New Roman"/>
              </a:rPr>
              <a:t>(а)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" y="908720"/>
            <a:ext cx="9116615" cy="14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" y="2625953"/>
            <a:ext cx="9128206" cy="73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190"/>
            <a:ext cx="3082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урока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934" y="1341734"/>
            <a:ext cx="11501867" cy="30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266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4738"/>
              </p:ext>
            </p:extLst>
          </p:nvPr>
        </p:nvGraphicFramePr>
        <p:xfrm>
          <a:off x="179512" y="1124744"/>
          <a:ext cx="8712966" cy="3730752"/>
        </p:xfrm>
        <a:graphic>
          <a:graphicData uri="http://schemas.openxmlformats.org/drawingml/2006/table">
            <a:tbl>
              <a:tblPr firstRow="1" firstCol="1" bandRow="1"/>
              <a:tblGrid>
                <a:gridCol w="432047"/>
                <a:gridCol w="5184576"/>
                <a:gridCol w="504056"/>
                <a:gridCol w="648072"/>
                <a:gridCol w="19442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Вопрос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Да</a:t>
                      </a: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Нет</a:t>
                      </a: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Затрудняюсь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Я знаю, что такое синус</a:t>
                      </a:r>
                      <a:r>
                        <a:rPr lang="ru-RU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острого угла прямоугольного треугольника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Я знаю, что такое косинус острого угла прямоугольного треугольника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Я знаю, что такое тангенс острого угла прямоугольного треугольника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Я знаю основное тригонометрическое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тождество 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463" y="-27384"/>
            <a:ext cx="3240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с/п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4922" y="142626"/>
            <a:ext cx="1834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 (б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6" name="Picture 18" descr="C:\Users\ЛК\AppData\Local\Microsoft\Windows\Temporary Internet Files\Content.IE5\1OB71G2M\MP9004308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362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76500"/>
            <a:ext cx="5667375" cy="1905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600" y="1589937"/>
            <a:ext cx="8023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36,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AppData\Local\Microsoft\Windows\Temporary Internet Files\Content.IE5\U1NM2SRT\MP9004387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96" y="3237337"/>
            <a:ext cx="5323304" cy="36797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586" y="764704"/>
            <a:ext cx="7157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самоподготовку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179" y="2204864"/>
            <a:ext cx="87723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15,  16,  17,  с. 161;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№№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591 (в, г), 592 (б, г, е), 539 (б).</a:t>
            </a:r>
          </a:p>
        </p:txBody>
      </p:sp>
      <p:pic>
        <p:nvPicPr>
          <p:cNvPr id="2051" name="Picture 3" descr="C:\Users\admin\AppData\Local\Microsoft\Windows\Temporary Internet Files\Content.IE5\P07KQS65\MM91000107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" y="4509120"/>
            <a:ext cx="128778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AppData\Local\Microsoft\Windows\Temporary Internet Files\Content.IE5\U1NM2SRT\MC9002906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3008"/>
            <a:ext cx="2218099" cy="19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208" y="1700808"/>
            <a:ext cx="693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333333"/>
                </a:solidFill>
                <a:latin typeface="Arial"/>
              </a:rPr>
              <a:t>Геометрия</a:t>
            </a:r>
            <a:r>
              <a:rPr lang="ru-RU" sz="1200" dirty="0">
                <a:solidFill>
                  <a:srgbClr val="333333"/>
                </a:solidFill>
                <a:latin typeface="Arial"/>
              </a:rPr>
              <a:t>. 7-11 классы: поурочные планы по учебникам Л. С. </a:t>
            </a:r>
            <a:r>
              <a:rPr lang="ru-RU" sz="1200" dirty="0" err="1">
                <a:solidFill>
                  <a:srgbClr val="333333"/>
                </a:solidFill>
                <a:latin typeface="Arial"/>
              </a:rPr>
              <a:t>Атанасяна</a:t>
            </a:r>
            <a:r>
              <a:rPr lang="ru-RU" sz="1200" dirty="0">
                <a:solidFill>
                  <a:srgbClr val="333333"/>
                </a:solidFill>
                <a:latin typeface="Arial"/>
              </a:rPr>
              <a:t>. Компакт-диск для </a:t>
            </a:r>
            <a:r>
              <a:rPr lang="ru-RU" sz="1200" dirty="0" smtClean="0">
                <a:solidFill>
                  <a:srgbClr val="333333"/>
                </a:solidFill>
                <a:latin typeface="Arial"/>
              </a:rPr>
              <a:t>компьютера.</a:t>
            </a:r>
          </a:p>
          <a:p>
            <a:pPr marL="228600" indent="-228600">
              <a:buAutoNum type="arabicPeriod"/>
            </a:pPr>
            <a:r>
              <a:rPr lang="en-US" sz="1200" dirty="0">
                <a:hlinkClick r:id="rId2"/>
              </a:rPr>
              <a:t>http://talisman.sochi2014.com</a:t>
            </a:r>
            <a:r>
              <a:rPr lang="en-US" sz="1200" dirty="0" smtClean="0">
                <a:hlinkClick r:id="rId2"/>
              </a:rPr>
              <a:t>/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Картинки </a:t>
            </a:r>
            <a:r>
              <a:rPr lang="en-US" sz="1200" dirty="0" smtClean="0"/>
              <a:t>PowerPoint</a:t>
            </a:r>
            <a:r>
              <a:rPr lang="ru-RU" sz="1200" dirty="0" smtClean="0"/>
              <a:t>.</a:t>
            </a:r>
            <a:endParaRPr lang="ru-RU" sz="1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/>
              </a:rPr>
              <a:t>Источники:</a:t>
            </a:r>
            <a:endParaRPr lang="ru-RU" b="0" i="0" u="none" strike="noStrike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21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7" y="5085184"/>
            <a:ext cx="6984776" cy="15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59" y="836712"/>
            <a:ext cx="2224880" cy="1528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463" y="-27384"/>
            <a:ext cx="3240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с/п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56506"/>
            <a:ext cx="1975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 (б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/>
          </a:p>
        </p:txBody>
      </p:sp>
      <p:pic>
        <p:nvPicPr>
          <p:cNvPr id="5" name="Picture 18" descr="C:\Users\ЛК\AppData\Local\Microsoft\Windows\Temporary Internet Files\Content.IE5\1OB71G2M\MP9004308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362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388" y="1412776"/>
            <a:ext cx="223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что: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" y="2708920"/>
            <a:ext cx="7272808" cy="10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6" y="3826745"/>
            <a:ext cx="3628199" cy="13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5" y="3826745"/>
            <a:ext cx="2028905" cy="13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463" y="-27384"/>
            <a:ext cx="3240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с/п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5902"/>
            <a:ext cx="1061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" y="908720"/>
            <a:ext cx="942266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 descr="C:\Users\ЛК\AppData\Local\Microsoft\Windows\Temporary Internet Files\Content.IE5\1OB71G2M\MP9004308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362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807" y="332656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5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Признаки подобия треугольников 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4" y="-81185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989" y="384342"/>
            <a:ext cx="1080120" cy="108012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38233" y="898920"/>
            <a:ext cx="771876" cy="864096"/>
          </a:xfrm>
          <a:prstGeom prst="triangl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3000"/>
                </a:schemeClr>
              </a:gs>
              <a:gs pos="35000">
                <a:schemeClr val="accent1">
                  <a:tint val="37000"/>
                  <a:satMod val="300000"/>
                  <a:alpha val="80000"/>
                </a:schemeClr>
              </a:gs>
              <a:gs pos="100000">
                <a:schemeClr val="accent1">
                  <a:tint val="15000"/>
                  <a:satMod val="350000"/>
                  <a:alpha val="7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Шестиугольник 6"/>
              <p:cNvSpPr/>
              <p:nvPr/>
            </p:nvSpPr>
            <p:spPr>
              <a:xfrm>
                <a:off x="3491880" y="917430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АВС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Шести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917430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Шестиугольник 7"/>
          <p:cNvSpPr/>
          <p:nvPr/>
        </p:nvSpPr>
        <p:spPr>
          <a:xfrm>
            <a:off x="1691680" y="1678886"/>
            <a:ext cx="2016224" cy="1503457"/>
          </a:xfrm>
          <a:prstGeom prst="hexagon">
            <a:avLst>
              <a:gd name="adj" fmla="val 20401"/>
              <a:gd name="v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491880" y="2519271"/>
            <a:ext cx="2016224" cy="1503457"/>
          </a:xfrm>
          <a:prstGeom prst="hexagon">
            <a:avLst>
              <a:gd name="adj" fmla="val 20401"/>
              <a:gd name="vf" fmla="val 115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292080" y="1678886"/>
            <a:ext cx="2016224" cy="1503457"/>
          </a:xfrm>
          <a:prstGeom prst="hexagon">
            <a:avLst>
              <a:gd name="adj" fmla="val 20401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0" y="4022728"/>
            <a:ext cx="2016224" cy="1503457"/>
          </a:xfrm>
          <a:prstGeom prst="hexagon">
            <a:avLst>
              <a:gd name="adj" fmla="val 20401"/>
              <a:gd name="vf" fmla="val 115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одного треугольника соответственно равны двум углам другого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Шестиугольник 11"/>
              <p:cNvSpPr/>
              <p:nvPr/>
            </p:nvSpPr>
            <p:spPr>
              <a:xfrm>
                <a:off x="7025787" y="3584652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три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одного </a:t>
                </a:r>
                <a14:m>
                  <m:oMath xmlns:m="http://schemas.openxmlformats.org/officeDocument/2006/math">
                    <m:r>
                      <a:rPr lang="ru-RU" sz="15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пропорциональны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трем сторонам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другого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Шести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87" y="3584652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Шестиугольник 12"/>
              <p:cNvSpPr/>
              <p:nvPr/>
            </p:nvSpPr>
            <p:spPr>
              <a:xfrm>
                <a:off x="3419872" y="5311201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две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одного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пропорциональны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двум сторонам другого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углы, заключенные между этими сторонами, равны</a:t>
                </a:r>
              </a:p>
            </p:txBody>
          </p:sp>
        </mc:Choice>
        <mc:Fallback xmlns="">
          <p:sp>
            <p:nvSpPr>
              <p:cNvPr id="13" name="Шести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11201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Шестиугольник 13"/>
              <p:cNvSpPr/>
              <p:nvPr/>
            </p:nvSpPr>
            <p:spPr>
              <a:xfrm>
                <a:off x="5148064" y="4336380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сторона и два прилежащих к ней угла одного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соответственно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 стороне и двум прилежащим к ней углам другого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Шести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36380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Шестиугольник 14"/>
              <p:cNvSpPr/>
              <p:nvPr/>
            </p:nvSpPr>
            <p:spPr>
              <a:xfrm>
                <a:off x="1259632" y="5354543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две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и угол, заключенный между ними,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одного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соответственно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 двум сторонам и углу, заключенному между ними, другого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Шести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54543"/>
                <a:ext cx="2016224" cy="1503457"/>
              </a:xfrm>
              <a:prstGeom prst="hexagon">
                <a:avLst>
                  <a:gd name="adj" fmla="val 20401"/>
                  <a:gd name="vf" fmla="val 11547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Шестиугольник 15"/>
          <p:cNvSpPr/>
          <p:nvPr/>
        </p:nvSpPr>
        <p:spPr>
          <a:xfrm>
            <a:off x="6994919" y="5231955"/>
            <a:ext cx="2016224" cy="1503457"/>
          </a:xfrm>
          <a:prstGeom prst="hexagon">
            <a:avLst>
              <a:gd name="adj" fmla="val 20401"/>
              <a:gd name="vf" fmla="val 115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три стороны одного треугольника соответственно равны трем сторонам другого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2524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06568E-7 L 0.18507 -0.34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17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933E-6 L -0.38646 -0.15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25069E-9 L 0.21268 -0.530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4089E-6 L -3.88889E-6 0.534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283E-6 L 1.66667E-6 0.488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3019045"/>
            <a:ext cx="5688632" cy="3600400"/>
          </a:xfrm>
          <a:prstGeom prst="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241300" dist="50800" dir="5400000" algn="ctr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3923928" y="3392996"/>
            <a:ext cx="2448272" cy="28083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0318" y="299726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60230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5966" y="597342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5877272"/>
            <a:ext cx="288032" cy="324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5964939">
            <a:off x="3712164" y="3346641"/>
            <a:ext cx="565019" cy="346813"/>
          </a:xfrm>
          <a:prstGeom prst="arc">
            <a:avLst>
              <a:gd name="adj1" fmla="val 17961390"/>
              <a:gd name="adj2" fmla="val 320086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>
            <a:stCxn id="5" idx="4"/>
            <a:endCxn id="5" idx="2"/>
          </p:cNvCxnSpPr>
          <p:nvPr/>
        </p:nvCxnSpPr>
        <p:spPr>
          <a:xfrm flipH="1">
            <a:off x="3923928" y="6201308"/>
            <a:ext cx="2448272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5" idx="0"/>
          </p:cNvCxnSpPr>
          <p:nvPr/>
        </p:nvCxnSpPr>
        <p:spPr>
          <a:xfrm flipV="1">
            <a:off x="3923928" y="3392996"/>
            <a:ext cx="0" cy="28083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1342235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гипотенуза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катет, противолежащий углу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прилежащий углу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5808" y="116632"/>
            <a:ext cx="7934664" cy="107721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kern="5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Синус, косинус и тангенс острого угла прямоугольного треугольника</a:t>
            </a:r>
            <a:endParaRPr lang="ru-RU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619921" y="3039385"/>
            <a:ext cx="3998500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19921" y="2492896"/>
            <a:ext cx="476039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4"/>
            <a:endCxn id="5" idx="0"/>
          </p:cNvCxnSpPr>
          <p:nvPr/>
        </p:nvCxnSpPr>
        <p:spPr>
          <a:xfrm flipH="1" flipV="1">
            <a:off x="3923928" y="3392996"/>
            <a:ext cx="2448272" cy="2808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404665" y="1916832"/>
            <a:ext cx="21803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385973" y="3202042"/>
                <a:ext cx="140936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i="1" dirty="0">
                    <a:ln w="1905"/>
                    <a:solidFill>
                      <a:srgbClr val="0033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rgbClr val="0033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rgbClr val="00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973" y="3202042"/>
                <a:ext cx="140936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2944"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864643" y="3558938"/>
                <a:ext cx="148630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i="1" cap="none" spc="0" dirty="0" smtClean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rgbClr val="C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643" y="3558938"/>
                <a:ext cx="148630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1311" t="-18543" b="-39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266494" y="3906996"/>
                <a:ext cx="136826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i="1" cap="none" spc="0" dirty="0" err="1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b="1" i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494" y="3906996"/>
                <a:ext cx="1368261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839" t="-18543" b="-39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67" y="860286"/>
            <a:ext cx="8745521" cy="175432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Синусом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прямоугольного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называется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противолежащего катета к гипотенузе.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2439" y="-100474"/>
            <a:ext cx="5225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kern="5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Синус острого угла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330829" y="2564904"/>
            <a:ext cx="3446556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275856" y="3019045"/>
            <a:ext cx="5688632" cy="3600400"/>
          </a:xfrm>
          <a:prstGeom prst="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241300" dist="50800" dir="5400000" algn="ctr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3923928" y="3392996"/>
            <a:ext cx="2448272" cy="28083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00318" y="299726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60230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25966" y="597342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5877272"/>
            <a:ext cx="288032" cy="324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5964939">
            <a:off x="3712164" y="3346641"/>
            <a:ext cx="565019" cy="346813"/>
          </a:xfrm>
          <a:prstGeom prst="arc">
            <a:avLst>
              <a:gd name="adj1" fmla="val 17961390"/>
              <a:gd name="adj2" fmla="val 320086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stCxn id="27" idx="4"/>
            <a:endCxn id="27" idx="2"/>
          </p:cNvCxnSpPr>
          <p:nvPr/>
        </p:nvCxnSpPr>
        <p:spPr>
          <a:xfrm flipH="1">
            <a:off x="3923928" y="6201308"/>
            <a:ext cx="2448272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7" idx="2"/>
            <a:endCxn id="27" idx="0"/>
          </p:cNvCxnSpPr>
          <p:nvPr/>
        </p:nvCxnSpPr>
        <p:spPr>
          <a:xfrm flipV="1">
            <a:off x="3923928" y="3392996"/>
            <a:ext cx="0" cy="28083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4"/>
            <a:endCxn id="27" idx="0"/>
          </p:cNvCxnSpPr>
          <p:nvPr/>
        </p:nvCxnSpPr>
        <p:spPr>
          <a:xfrm flipH="1" flipV="1">
            <a:off x="3923928" y="3392996"/>
            <a:ext cx="2448272" cy="2808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588060" y="2564904"/>
            <a:ext cx="21522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236296" y="39196"/>
                <a:ext cx="140936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ru-RU" sz="4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196"/>
                <a:ext cx="140936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2944"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3200" b="1" dirty="0" smtClean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</a:t>
                </a:r>
              </a:p>
              <a:p>
                <a:pPr algn="ctr"/>
                <a:r>
                  <a:rPr lang="en-US" sz="66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ru-RU" sz="5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5400" b="1" i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  <a:blipFill rotWithShape="1">
                <a:blip r:embed="rId4"/>
                <a:stretch>
                  <a:fillRect l="-6353" t="-5703" r="-7059" b="-28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5085607" y="3004587"/>
                <a:ext cx="376096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0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5400" b="1" i="1" cap="none" spc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ru-RU" sz="5400" b="1" cap="none" spc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07" y="3004587"/>
                <a:ext cx="3760966" cy="1648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180262" y="4641274"/>
            <a:ext cx="284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(«синус альфа»)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67" y="860286"/>
            <a:ext cx="8745521" cy="175432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Косинусом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прямоугольного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называется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прилежащего катета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гипотенузе.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9583" y="-100474"/>
            <a:ext cx="5731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kern="5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Косинус острого </a:t>
            </a:r>
            <a:r>
              <a:rPr lang="ru-RU" sz="4400" b="1" kern="5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угла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3019045"/>
            <a:ext cx="5688632" cy="3600400"/>
          </a:xfrm>
          <a:prstGeom prst="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241300" dist="50800" dir="5400000" algn="ctr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3923928" y="3392996"/>
            <a:ext cx="2448272" cy="28083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00318" y="299726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60230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25966" y="597342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5877272"/>
            <a:ext cx="288032" cy="324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5964939">
            <a:off x="3712164" y="3346641"/>
            <a:ext cx="565019" cy="346813"/>
          </a:xfrm>
          <a:prstGeom prst="arc">
            <a:avLst>
              <a:gd name="adj1" fmla="val 17961390"/>
              <a:gd name="adj2" fmla="val 320086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stCxn id="27" idx="4"/>
            <a:endCxn id="27" idx="2"/>
          </p:cNvCxnSpPr>
          <p:nvPr/>
        </p:nvCxnSpPr>
        <p:spPr>
          <a:xfrm flipH="1">
            <a:off x="3923928" y="6201308"/>
            <a:ext cx="2448272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7" idx="2"/>
            <a:endCxn id="27" idx="0"/>
          </p:cNvCxnSpPr>
          <p:nvPr/>
        </p:nvCxnSpPr>
        <p:spPr>
          <a:xfrm flipV="1">
            <a:off x="3923928" y="3392996"/>
            <a:ext cx="0" cy="28083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4"/>
            <a:endCxn id="27" idx="0"/>
          </p:cNvCxnSpPr>
          <p:nvPr/>
        </p:nvCxnSpPr>
        <p:spPr>
          <a:xfrm flipH="1" flipV="1">
            <a:off x="3923928" y="3392996"/>
            <a:ext cx="2448272" cy="2808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712351" y="2564904"/>
            <a:ext cx="21522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236296" y="39196"/>
                <a:ext cx="147989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𝒐𝒔</m:t>
                    </m:r>
                    <m:r>
                      <a:rPr lang="ru-RU" sz="4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196"/>
                <a:ext cx="147989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1811"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3200" b="1" dirty="0" smtClean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</a:t>
                </a:r>
              </a:p>
              <a:p>
                <a:pPr algn="ctr"/>
                <a:r>
                  <a:rPr lang="en-US" sz="66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𝒐𝒔</m:t>
                    </m:r>
                    <m:r>
                      <a:rPr lang="ru-RU" sz="5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5400" b="1" i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  <a:blipFill rotWithShape="1">
                <a:blip r:embed="rId4"/>
                <a:stretch>
                  <a:fillRect l="-6353" t="-5703" r="-7059" b="-28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5034312" y="3004587"/>
                <a:ext cx="3863557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0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𝐜𝐨</m:t>
                          </m:r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𝒔</m:t>
                          </m:r>
                        </m:fName>
                        <m:e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5400" b="1" i="1" cap="none" spc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ru-RU" sz="5400" b="1" cap="none" spc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12" y="3004587"/>
                <a:ext cx="3863557" cy="1648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180262" y="4641274"/>
            <a:ext cx="284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(«косинус </a:t>
            </a:r>
            <a:r>
              <a:rPr lang="ru-RU" sz="24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альфа»)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07496" y="2564904"/>
            <a:ext cx="260832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7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67" y="860286"/>
            <a:ext cx="8745521" cy="230832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Тангенсом острого угла прямоугольного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называется отношение противолежащего катета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прилежащему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9765" y="-100474"/>
            <a:ext cx="6603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kern="5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Тангенсом острого </a:t>
            </a:r>
            <a:r>
              <a:rPr lang="ru-RU" sz="4400" b="1" kern="5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угла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3019045"/>
            <a:ext cx="5688632" cy="3600400"/>
          </a:xfrm>
          <a:prstGeom prst="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241300" dist="50800" dir="5400000" algn="ctr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3923928" y="3392996"/>
            <a:ext cx="2448272" cy="28083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00318" y="299726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60230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25966" y="597342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5877272"/>
            <a:ext cx="288032" cy="324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5964939">
            <a:off x="3712164" y="3346641"/>
            <a:ext cx="565019" cy="346813"/>
          </a:xfrm>
          <a:prstGeom prst="arc">
            <a:avLst>
              <a:gd name="adj1" fmla="val 17961390"/>
              <a:gd name="adj2" fmla="val 320086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648017"/>
                <a:ext cx="39305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stCxn id="27" idx="4"/>
            <a:endCxn id="27" idx="2"/>
          </p:cNvCxnSpPr>
          <p:nvPr/>
        </p:nvCxnSpPr>
        <p:spPr>
          <a:xfrm flipH="1">
            <a:off x="3923928" y="6201308"/>
            <a:ext cx="2448272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7" idx="2"/>
            <a:endCxn id="27" idx="0"/>
          </p:cNvCxnSpPr>
          <p:nvPr/>
        </p:nvCxnSpPr>
        <p:spPr>
          <a:xfrm flipV="1">
            <a:off x="3923928" y="3392996"/>
            <a:ext cx="0" cy="28083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4"/>
            <a:endCxn id="27" idx="0"/>
          </p:cNvCxnSpPr>
          <p:nvPr/>
        </p:nvCxnSpPr>
        <p:spPr>
          <a:xfrm flipH="1" flipV="1">
            <a:off x="3923928" y="3392996"/>
            <a:ext cx="2448272" cy="2808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395590" y="39196"/>
                <a:ext cx="113685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4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590" y="39196"/>
                <a:ext cx="113685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8342"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3200" b="1" dirty="0" smtClean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</a:t>
                </a:r>
              </a:p>
              <a:p>
                <a:pPr algn="ctr"/>
                <a:r>
                  <a:rPr lang="en-US" sz="6600" b="1" i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5400" b="1" i="1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ru-RU" sz="5400" b="1" i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12" y="3072294"/>
                <a:ext cx="2593018" cy="1600438"/>
              </a:xfrm>
              <a:prstGeom prst="rect">
                <a:avLst/>
              </a:prstGeom>
              <a:blipFill rotWithShape="1">
                <a:blip r:embed="rId4"/>
                <a:stretch>
                  <a:fillRect l="-6353" t="-5703" r="-7059" b="-28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5198619" y="3004587"/>
                <a:ext cx="3534942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US" sz="5400" b="1" i="1" cap="none" spc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5400" b="1" i="1" cap="none" spc="0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ru-RU" sz="5400" b="1" cap="none" spc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19" y="3004587"/>
                <a:ext cx="3534942" cy="1648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180262" y="4641274"/>
            <a:ext cx="284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(«тангенс </a:t>
            </a:r>
            <a:r>
              <a:rPr lang="ru-RU" sz="24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альфа»)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6120568" y="2568228"/>
            <a:ext cx="273709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14903" y="2589808"/>
            <a:ext cx="346500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601</Words>
  <Application>Microsoft Office PowerPoint</Application>
  <PresentationFormat>Экран (4:3)</PresentationFormat>
  <Paragraphs>127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438</cp:revision>
  <cp:lastPrinted>2013-12-24T20:08:42Z</cp:lastPrinted>
  <dcterms:created xsi:type="dcterms:W3CDTF">2013-10-29T15:28:48Z</dcterms:created>
  <dcterms:modified xsi:type="dcterms:W3CDTF">2014-02-19T07:27:23Z</dcterms:modified>
</cp:coreProperties>
</file>