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66" r:id="rId3"/>
    <p:sldId id="275" r:id="rId4"/>
    <p:sldId id="267" r:id="rId5"/>
    <p:sldId id="268" r:id="rId6"/>
    <p:sldId id="262" r:id="rId7"/>
    <p:sldId id="272" r:id="rId8"/>
    <p:sldId id="269" r:id="rId9"/>
    <p:sldId id="265" r:id="rId10"/>
    <p:sldId id="270" r:id="rId11"/>
    <p:sldId id="273" r:id="rId12"/>
    <p:sldId id="260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06-CA9B-4DFB-B26A-BCC4979C22A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9D2-3221-48DD-B848-DF555CA27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06-CA9B-4DFB-B26A-BCC4979C22A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9D2-3221-48DD-B848-DF555CA27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06-CA9B-4DFB-B26A-BCC4979C22A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9D2-3221-48DD-B848-DF555CA27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06-CA9B-4DFB-B26A-BCC4979C22A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9D2-3221-48DD-B848-DF555CA27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06-CA9B-4DFB-B26A-BCC4979C22A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9D2-3221-48DD-B848-DF555CA27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06-CA9B-4DFB-B26A-BCC4979C22A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9D2-3221-48DD-B848-DF555CA27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06-CA9B-4DFB-B26A-BCC4979C22A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9D2-3221-48DD-B848-DF555CA27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06-CA9B-4DFB-B26A-BCC4979C22A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9D2-3221-48DD-B848-DF555CA27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06-CA9B-4DFB-B26A-BCC4979C22A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9D2-3221-48DD-B848-DF555CA27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06-CA9B-4DFB-B26A-BCC4979C22A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9D2-3221-48DD-B848-DF555CA27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06-CA9B-4DFB-B26A-BCC4979C22A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9D2-3221-48DD-B848-DF555CA27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2206-CA9B-4DFB-B26A-BCC4979C22A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EA9D2-3221-48DD-B848-DF555CA27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/>
              <a:t>    «Использование современных технологий в обучении иностранному языку как средство повышения мотивации учащихся»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4786322"/>
            <a:ext cx="5500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Солохудинова</a:t>
            </a:r>
            <a:r>
              <a:rPr lang="ru-RU" dirty="0" smtClean="0"/>
              <a:t> Н.А. учитель английского языка</a:t>
            </a:r>
          </a:p>
          <a:p>
            <a:r>
              <a:rPr lang="ru-RU" dirty="0" smtClean="0"/>
              <a:t>МКОУ «Бобровская СОШ» 2012 г.</a:t>
            </a:r>
            <a:endParaRPr lang="ru-RU" dirty="0"/>
          </a:p>
        </p:txBody>
      </p:sp>
      <p:pic>
        <p:nvPicPr>
          <p:cNvPr id="6" name="Содержимое 3" descr="game_technolog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571744"/>
            <a:ext cx="2643174" cy="198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9" t="10417" r="29875" b="16976"/>
          <a:stretch>
            <a:fillRect/>
          </a:stretch>
        </p:blipFill>
        <p:spPr bwMode="auto">
          <a:xfrm>
            <a:off x="357158" y="857232"/>
            <a:ext cx="3786214" cy="527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5576" t="21680" r="52197" b="14843"/>
          <a:stretch>
            <a:fillRect/>
          </a:stretch>
        </p:blipFill>
        <p:spPr bwMode="auto">
          <a:xfrm>
            <a:off x="4590684" y="1000107"/>
            <a:ext cx="3624654" cy="535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243" t="13574" r="29875" b="16976"/>
          <a:stretch>
            <a:fillRect/>
          </a:stretch>
        </p:blipFill>
        <p:spPr bwMode="auto">
          <a:xfrm>
            <a:off x="357158" y="714356"/>
            <a:ext cx="363684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10449" t="21679" r="51465" b="8984"/>
          <a:stretch>
            <a:fillRect/>
          </a:stretch>
        </p:blipFill>
        <p:spPr bwMode="auto">
          <a:xfrm>
            <a:off x="4500562" y="785794"/>
            <a:ext cx="37147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Чем легче </a:t>
            </a:r>
            <a:r>
              <a:rPr lang="ru-RU" dirty="0" err="1" smtClean="0"/>
              <a:t>учителю,тем</a:t>
            </a:r>
            <a:r>
              <a:rPr lang="ru-RU" dirty="0" smtClean="0"/>
              <a:t> труднее </a:t>
            </a:r>
            <a:r>
              <a:rPr lang="ru-RU" dirty="0" err="1" smtClean="0"/>
              <a:t>ученику.Чем</a:t>
            </a:r>
            <a:r>
              <a:rPr lang="ru-RU" dirty="0" smtClean="0"/>
              <a:t> </a:t>
            </a:r>
            <a:r>
              <a:rPr lang="ru-RU" dirty="0" err="1" smtClean="0"/>
              <a:t>труднее</a:t>
            </a:r>
            <a:r>
              <a:rPr lang="ru-RU" dirty="0" smtClean="0"/>
              <a:t> </a:t>
            </a:r>
            <a:r>
              <a:rPr lang="ru-RU" dirty="0" err="1" smtClean="0"/>
              <a:t>учителю,тем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легче </a:t>
            </a:r>
            <a:r>
              <a:rPr lang="ru-RU" dirty="0" err="1" smtClean="0"/>
              <a:t>ученику.Чем</a:t>
            </a:r>
            <a:r>
              <a:rPr lang="ru-RU" dirty="0" smtClean="0"/>
              <a:t> больше будет</a:t>
            </a:r>
            <a:br>
              <a:rPr lang="ru-RU" dirty="0" smtClean="0"/>
            </a:br>
            <a:r>
              <a:rPr lang="ru-RU" dirty="0" smtClean="0"/>
              <a:t>учитель сам </a:t>
            </a:r>
            <a:r>
              <a:rPr lang="ru-RU" dirty="0" err="1" smtClean="0"/>
              <a:t>учиться,обдумывать</a:t>
            </a:r>
            <a:r>
              <a:rPr lang="ru-RU" dirty="0" smtClean="0"/>
              <a:t> свой урок и соизмерять с силами</a:t>
            </a:r>
            <a:br>
              <a:rPr lang="ru-RU" dirty="0" smtClean="0"/>
            </a:br>
            <a:r>
              <a:rPr lang="ru-RU" dirty="0" err="1" smtClean="0"/>
              <a:t>ученика,чем</a:t>
            </a:r>
            <a:r>
              <a:rPr lang="ru-RU" dirty="0" smtClean="0"/>
              <a:t> больше будет следить</a:t>
            </a:r>
            <a:br>
              <a:rPr lang="ru-RU" dirty="0" smtClean="0"/>
            </a:br>
            <a:r>
              <a:rPr lang="ru-RU" dirty="0" smtClean="0"/>
              <a:t>за ходом мысли </a:t>
            </a:r>
            <a:r>
              <a:rPr lang="ru-RU" dirty="0" err="1" smtClean="0"/>
              <a:t>ученика,чем</a:t>
            </a:r>
            <a:r>
              <a:rPr lang="ru-RU" dirty="0" smtClean="0"/>
              <a:t> больше</a:t>
            </a:r>
            <a:br>
              <a:rPr lang="ru-RU" dirty="0" smtClean="0"/>
            </a:br>
            <a:r>
              <a:rPr lang="ru-RU" dirty="0" smtClean="0"/>
              <a:t>вызывать на вопросы и </a:t>
            </a:r>
            <a:r>
              <a:rPr lang="ru-RU" dirty="0" err="1" smtClean="0"/>
              <a:t>ответы,тем</a:t>
            </a:r>
            <a:r>
              <a:rPr lang="ru-RU" dirty="0" smtClean="0"/>
              <a:t> легче будет учиться ученик.</a:t>
            </a:r>
            <a:br>
              <a:rPr lang="ru-RU" dirty="0" smtClean="0"/>
            </a:br>
            <a:r>
              <a:rPr lang="ru-RU" dirty="0" smtClean="0"/>
              <a:t>Л.Н.Толстой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911873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Объектом исследования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является процесс обучения ИЯ.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современные технологии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обучении иностранному языку, как средство повышения мотивации учащихся.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исследования: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теоретическое обоснование и разработка педагогических условий, обеспечивающих использование новых технологий в школе через усиление мотивов изучения предмета «Английский язык».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исследования: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современные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технологии способствуют повышению мотивации изучения ИЯ и совершенствованию знаний и культуры учащихся, и при определённых условиях могут быть эффективно использованы в учебном процессе для обучения. 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исследования: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Рассмотреть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сущность мотивации.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Теоретически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обосновать использование технологий в учебном процессе.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Изучить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влияние современных технологий на мотивацию обучения.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результат внутренних потребностей </a:t>
            </a:r>
            <a:r>
              <a:rPr lang="ru-RU" dirty="0" smtClean="0"/>
              <a:t>человека</a:t>
            </a:r>
          </a:p>
          <a:p>
            <a:r>
              <a:rPr lang="ru-RU" dirty="0" smtClean="0"/>
              <a:t>его </a:t>
            </a:r>
            <a:r>
              <a:rPr lang="ru-RU" dirty="0" smtClean="0"/>
              <a:t>интересов и </a:t>
            </a:r>
            <a:r>
              <a:rPr lang="ru-RU" dirty="0" smtClean="0"/>
              <a:t>эмоций</a:t>
            </a:r>
          </a:p>
          <a:p>
            <a:r>
              <a:rPr lang="ru-RU" dirty="0" smtClean="0"/>
              <a:t> </a:t>
            </a:r>
            <a:r>
              <a:rPr lang="ru-RU" dirty="0" smtClean="0"/>
              <a:t>целей и </a:t>
            </a:r>
            <a:r>
              <a:rPr lang="ru-RU" dirty="0" smtClean="0"/>
              <a:t>задач</a:t>
            </a:r>
          </a:p>
          <a:p>
            <a:r>
              <a:rPr lang="ru-RU" dirty="0" smtClean="0"/>
              <a:t>наличие </a:t>
            </a:r>
            <a:r>
              <a:rPr lang="ru-RU" dirty="0" smtClean="0"/>
              <a:t>мотивов, направленных на активизацию его </a:t>
            </a:r>
            <a:r>
              <a:rPr lang="ru-RU" dirty="0" smtClean="0"/>
              <a:t>деятельности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Истоки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учебной мотивации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Интерес к информации (познавательная потребность).</a:t>
            </a:r>
            <a:endParaRPr lang="ru-RU" dirty="0"/>
          </a:p>
          <a:p>
            <a:pPr lvl="0"/>
            <a:r>
              <a:rPr lang="ru-RU" dirty="0"/>
              <a:t>Интерес к способу действия.</a:t>
            </a:r>
          </a:p>
          <a:p>
            <a:pPr lvl="0"/>
            <a:r>
              <a:rPr lang="ru-RU" dirty="0"/>
              <a:t>Интерес к людям, организующим процесс или участвующим в нем.</a:t>
            </a:r>
          </a:p>
          <a:p>
            <a:pPr lvl="0"/>
            <a:r>
              <a:rPr lang="ru-RU" b="1" dirty="0"/>
              <a:t>Потребность в самовыражении и (или) </a:t>
            </a:r>
            <a:r>
              <a:rPr lang="ru-RU" b="1" dirty="0" err="1"/>
              <a:t>самопрезентации</a:t>
            </a:r>
            <a:r>
              <a:rPr lang="ru-RU" b="1" dirty="0"/>
              <a:t>.</a:t>
            </a:r>
            <a:endParaRPr lang="ru-RU" dirty="0"/>
          </a:p>
          <a:p>
            <a:pPr lvl="0"/>
            <a:r>
              <a:rPr lang="ru-RU" dirty="0"/>
              <a:t>Потребность в самообразовании  и (или) самовоспитании.</a:t>
            </a:r>
          </a:p>
          <a:p>
            <a:pPr lvl="0"/>
            <a:r>
              <a:rPr lang="ru-RU" dirty="0"/>
              <a:t>Актуализация творческой позиции.</a:t>
            </a:r>
          </a:p>
          <a:p>
            <a:pPr lvl="0"/>
            <a:r>
              <a:rPr lang="ru-RU" b="1" dirty="0"/>
              <a:t>Осознание значимости происходящего для себя и других.</a:t>
            </a:r>
            <a:endParaRPr lang="ru-RU" dirty="0"/>
          </a:p>
          <a:p>
            <a:pPr lvl="0"/>
            <a:r>
              <a:rPr lang="ru-RU" b="1" dirty="0"/>
              <a:t>Потребность в социальном признании.</a:t>
            </a:r>
            <a:endParaRPr lang="ru-RU" dirty="0"/>
          </a:p>
          <a:p>
            <a:pPr lvl="0"/>
            <a:r>
              <a:rPr lang="ru-RU" dirty="0"/>
              <a:t>Избегание наказания (физического или морального).</a:t>
            </a:r>
          </a:p>
          <a:p>
            <a:pPr lvl="0"/>
            <a:r>
              <a:rPr lang="ru-RU" dirty="0"/>
              <a:t>Получение материальных выгод и преимуществ.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«Новые педагогические технологии 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/>
              <a:t>«</a:t>
            </a:r>
            <a:r>
              <a:rPr lang="ru-RU" b="1" i="1" dirty="0"/>
              <a:t>Жизнь как постоянное учение»</a:t>
            </a:r>
            <a:r>
              <a:rPr lang="ru-RU" i="1" dirty="0"/>
              <a:t> (уметь учиться) </a:t>
            </a:r>
            <a:endParaRPr lang="ru-RU" dirty="0"/>
          </a:p>
          <a:p>
            <a:pPr lvl="0"/>
            <a:r>
              <a:rPr lang="ru-RU" b="1" i="1" dirty="0"/>
              <a:t>«Жизнь рядом с другими людьми» </a:t>
            </a:r>
            <a:r>
              <a:rPr lang="ru-RU" i="1" dirty="0"/>
              <a:t>(уметь взаимодействовать) </a:t>
            </a:r>
            <a:endParaRPr lang="ru-RU" dirty="0"/>
          </a:p>
          <a:p>
            <a:pPr lvl="0"/>
            <a:r>
              <a:rPr lang="ru-RU" b="1" i="1" dirty="0"/>
              <a:t>«Жить, чтобы самосовершенствоваться: в профессии, окружающей среде, в душе» </a:t>
            </a:r>
            <a:endParaRPr lang="ru-RU" dirty="0"/>
          </a:p>
          <a:p>
            <a:pPr lvl="0"/>
            <a:r>
              <a:rPr lang="ru-RU" i="1" dirty="0"/>
              <a:t> (уметь думать, размышлять) 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Атмосфера энтузиазма, оптимизма и веры детей в свои способности и возможности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Внедрение азартных технологий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креативной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методики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Проектная методика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ехнологии интегрированного обучения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Технологии перспективно-опережающего обучения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с газетными материалами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Применение новых информационных технологий(презентации, компьютерное тестирование)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Дистанционные олимпиады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Художественный перевод стихотворений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Применение здоровье сберегающих технологий (атмосфера сотрудничества, музыка, смена деятельности и форм урока, режимов и приемов работы, физкультминутки)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7519" t="13867" r="14844" b="11914"/>
          <a:stretch>
            <a:fillRect/>
          </a:stretch>
        </p:blipFill>
        <p:spPr bwMode="auto">
          <a:xfrm>
            <a:off x="785786" y="714356"/>
            <a:ext cx="75724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94" t="9765" r="6250" b="9179"/>
          <a:stretch>
            <a:fillRect/>
          </a:stretch>
        </p:blipFill>
        <p:spPr bwMode="auto">
          <a:xfrm>
            <a:off x="285720" y="571480"/>
            <a:ext cx="87154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2681" t="15116" r="28824" b="11561"/>
          <a:stretch>
            <a:fillRect/>
          </a:stretch>
        </p:blipFill>
        <p:spPr bwMode="auto">
          <a:xfrm>
            <a:off x="357158" y="571480"/>
            <a:ext cx="40005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1494" t="11719" r="29687" b="16015"/>
          <a:stretch>
            <a:fillRect/>
          </a:stretch>
        </p:blipFill>
        <p:spPr bwMode="auto">
          <a:xfrm>
            <a:off x="4714876" y="571480"/>
            <a:ext cx="37862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300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                     </vt:lpstr>
      <vt:lpstr>Слайд 2</vt:lpstr>
      <vt:lpstr>Мотивация -</vt:lpstr>
      <vt:lpstr>Истоки учебной мотивации</vt:lpstr>
      <vt:lpstr>«Новые педагогические технологии »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повышения мотивации учебной деятельности </dc:title>
  <dc:creator>Admin</dc:creator>
  <cp:lastModifiedBy>Admin</cp:lastModifiedBy>
  <cp:revision>58</cp:revision>
  <dcterms:created xsi:type="dcterms:W3CDTF">2012-11-05T06:35:02Z</dcterms:created>
  <dcterms:modified xsi:type="dcterms:W3CDTF">2012-12-06T18:21:30Z</dcterms:modified>
</cp:coreProperties>
</file>