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8" r:id="rId4"/>
    <p:sldId id="259" r:id="rId5"/>
    <p:sldId id="257" r:id="rId6"/>
    <p:sldId id="268" r:id="rId7"/>
    <p:sldId id="271" r:id="rId8"/>
    <p:sldId id="269" r:id="rId9"/>
    <p:sldId id="262" r:id="rId10"/>
    <p:sldId id="270" r:id="rId11"/>
    <p:sldId id="263" r:id="rId12"/>
    <p:sldId id="265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0D13FF"/>
    <a:srgbClr val="C531BA"/>
    <a:srgbClr val="0F6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660"/>
  </p:normalViewPr>
  <p:slideViewPr>
    <p:cSldViewPr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3084"/>
            <a:ext cx="3096344" cy="303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6534"/>
            <a:ext cx="3140967" cy="314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73016"/>
            <a:ext cx="3096344" cy="309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450" y="3573016"/>
            <a:ext cx="3111770" cy="311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16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14290"/>
            <a:ext cx="835824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u="sng" dirty="0" smtClean="0">
                <a:ln w="15875"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Алгоритм выполнения практической работы</a:t>
            </a:r>
          </a:p>
          <a:p>
            <a:pPr algn="ctr"/>
            <a:endParaRPr lang="ru-RU" sz="3600" dirty="0" smtClean="0">
              <a:ln w="15875"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u="sng" dirty="0" smtClean="0">
              <a:ln w="15875">
                <a:solidFill>
                  <a:srgbClr val="00206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u="sng" dirty="0" smtClean="0">
              <a:ln w="15875">
                <a:solidFill>
                  <a:srgbClr val="00206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u="sng" dirty="0" smtClean="0">
              <a:ln w="15875">
                <a:solidFill>
                  <a:srgbClr val="00206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2071678"/>
            <a:ext cx="564360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Представить образную модель мозаики</a:t>
            </a:r>
            <a:endParaRPr lang="ru-RU" sz="2400" dirty="0">
              <a:ln w="158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3143248"/>
            <a:ext cx="564360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Определить фигуры из которых будем строить мозаику</a:t>
            </a:r>
            <a:endParaRPr lang="ru-RU" sz="2400" dirty="0">
              <a:ln w="158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4214818"/>
            <a:ext cx="564360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Выбрать цвет фигур, пользуясь инструментом палитра</a:t>
            </a:r>
            <a:endParaRPr lang="ru-RU" sz="2400" dirty="0">
              <a:ln w="158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5286388"/>
            <a:ext cx="564360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Используя копирование и отображение собрать мозаику</a:t>
            </a:r>
            <a:endParaRPr lang="ru-RU" sz="3200" u="sng" dirty="0" smtClean="0">
              <a:ln w="15875"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214810" y="2786058"/>
            <a:ext cx="142876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214810" y="3857628"/>
            <a:ext cx="142876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214810" y="5000636"/>
            <a:ext cx="142876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214810" y="1714488"/>
            <a:ext cx="142876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214810" y="6143644"/>
            <a:ext cx="142876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92888" cy="5688632"/>
          </a:xfrm>
        </p:spPr>
        <p:txBody>
          <a:bodyPr/>
          <a:lstStyle/>
          <a:p>
            <a:pPr marL="0" indent="0" algn="ctr">
              <a:buNone/>
            </a:pPr>
            <a:r>
              <a:rPr lang="ru-RU" u="sng" dirty="0" smtClean="0">
                <a:ln w="15875"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Критерии оценивания</a:t>
            </a:r>
            <a:br>
              <a:rPr lang="ru-RU" u="sng" dirty="0" smtClean="0">
                <a:ln w="15875">
                  <a:solidFill>
                    <a:srgbClr val="002060"/>
                  </a:solidFill>
                </a:ln>
                <a:solidFill>
                  <a:srgbClr val="7030A0"/>
                </a:solidFill>
              </a:rPr>
            </a:br>
            <a:r>
              <a:rPr lang="ru-RU" u="sng" dirty="0" smtClean="0">
                <a:ln w="15875"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работ:</a:t>
            </a:r>
            <a:r>
              <a:rPr lang="ru-RU" dirty="0" smtClean="0">
                <a:ln w="15875"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/>
            </a:r>
            <a:br>
              <a:rPr lang="ru-RU" dirty="0" smtClean="0">
                <a:ln w="15875">
                  <a:solidFill>
                    <a:srgbClr val="002060"/>
                  </a:solidFill>
                </a:ln>
                <a:solidFill>
                  <a:srgbClr val="7030A0"/>
                </a:solidFill>
              </a:rPr>
            </a:br>
            <a:r>
              <a:rPr lang="ru-RU" dirty="0">
                <a:ln w="15875"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/>
            </a:r>
            <a:br>
              <a:rPr lang="ru-RU" dirty="0">
                <a:ln w="15875">
                  <a:solidFill>
                    <a:srgbClr val="002060"/>
                  </a:solidFill>
                </a:ln>
                <a:solidFill>
                  <a:srgbClr val="7030A0"/>
                </a:solidFill>
              </a:rPr>
            </a:br>
            <a:r>
              <a:rPr lang="ru-RU" dirty="0" smtClean="0">
                <a:ln w="15875"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1.Аккуратность;</a:t>
            </a:r>
            <a:br>
              <a:rPr lang="ru-RU" dirty="0" smtClean="0">
                <a:ln w="15875">
                  <a:solidFill>
                    <a:srgbClr val="002060"/>
                  </a:solidFill>
                </a:ln>
                <a:solidFill>
                  <a:srgbClr val="7030A0"/>
                </a:solidFill>
              </a:rPr>
            </a:br>
            <a:r>
              <a:rPr lang="ru-RU" dirty="0" smtClean="0">
                <a:ln w="15875"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2. Оригинальность;</a:t>
            </a:r>
            <a:br>
              <a:rPr lang="ru-RU" dirty="0" smtClean="0">
                <a:ln w="15875">
                  <a:solidFill>
                    <a:srgbClr val="002060"/>
                  </a:solidFill>
                </a:ln>
                <a:solidFill>
                  <a:srgbClr val="7030A0"/>
                </a:solidFill>
              </a:rPr>
            </a:br>
            <a:r>
              <a:rPr lang="ru-RU" dirty="0" smtClean="0">
                <a:ln w="15875"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3.Цветовое решение;</a:t>
            </a:r>
            <a:br>
              <a:rPr lang="ru-RU" dirty="0" smtClean="0">
                <a:ln w="15875">
                  <a:solidFill>
                    <a:srgbClr val="002060"/>
                  </a:solidFill>
                </a:ln>
                <a:solidFill>
                  <a:srgbClr val="7030A0"/>
                </a:solidFill>
              </a:rPr>
            </a:br>
            <a:r>
              <a:rPr lang="ru-RU" dirty="0" smtClean="0">
                <a:ln w="15875"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4.Разнообразие фигур.</a:t>
            </a:r>
            <a:r>
              <a:rPr lang="ru-RU" dirty="0" smtClean="0">
                <a:ln w="15875"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/>
            </a:r>
            <a:br>
              <a:rPr lang="ru-RU" dirty="0" smtClean="0">
                <a:ln w="15875">
                  <a:solidFill>
                    <a:srgbClr val="002060"/>
                  </a:solidFill>
                </a:ln>
                <a:solidFill>
                  <a:srgbClr val="002060"/>
                </a:solidFill>
              </a:rPr>
            </a:br>
            <a:endParaRPr lang="ru-RU" dirty="0">
              <a:ln w="15875"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80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2855913"/>
            <a:ext cx="651668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44" y="332656"/>
            <a:ext cx="900115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97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188640"/>
            <a:ext cx="66591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531B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</a:t>
            </a:r>
            <a:endParaRPr lang="ru-RU" sz="5400" b="1" cap="none" spc="0" dirty="0">
              <a:ln w="11430"/>
              <a:solidFill>
                <a:srgbClr val="C531B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26384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62425"/>
            <a:ext cx="26765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4500570"/>
            <a:ext cx="6858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2714620"/>
            <a:ext cx="7905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4248150"/>
            <a:ext cx="13811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9058" y="3786190"/>
            <a:ext cx="15811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Прямая со стрелкой 19"/>
          <p:cNvCxnSpPr/>
          <p:nvPr/>
        </p:nvCxnSpPr>
        <p:spPr>
          <a:xfrm rot="16200000" flipH="1">
            <a:off x="2428860" y="3714752"/>
            <a:ext cx="928694" cy="78581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1214414" y="4143380"/>
            <a:ext cx="928694" cy="78581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500298" y="2214554"/>
            <a:ext cx="71438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500298" y="3143248"/>
            <a:ext cx="785818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429390" y="4428338"/>
            <a:ext cx="857256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5143504" y="2071678"/>
            <a:ext cx="3786214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ctr">
              <a:buAutoNum type="arabicPeriod"/>
            </a:pPr>
            <a:r>
              <a:rPr lang="ru-RU" sz="3200" b="1" cap="none" spc="0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Составить алгоритмы</a:t>
            </a:r>
          </a:p>
          <a:p>
            <a:pPr marL="514350" indent="-514350" algn="ctr"/>
            <a:r>
              <a:rPr lang="ru-RU" sz="3200" b="1" cap="none" spc="0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получения фигур из квадрата;</a:t>
            </a:r>
          </a:p>
          <a:p>
            <a:pPr marL="514350" indent="-514350" algn="ctr"/>
            <a:endParaRPr lang="ru-RU" sz="3200" b="1" dirty="0" smtClean="0">
              <a:ln w="1778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/>
            <a:endParaRPr lang="ru-RU" sz="3200" b="1" cap="none" spc="0" dirty="0" smtClean="0">
              <a:ln w="1778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/>
            <a:r>
              <a:rPr lang="ru-RU" sz="3200" b="1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2. Составить эскиз мозаики.</a:t>
            </a:r>
            <a:endParaRPr lang="ru-RU" sz="3200" b="1" cap="none" spc="0" dirty="0">
              <a:ln w="1778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14678" y="1142984"/>
            <a:ext cx="18764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3" name="Прямая со стрелкой 32"/>
          <p:cNvCxnSpPr/>
          <p:nvPr/>
        </p:nvCxnSpPr>
        <p:spPr>
          <a:xfrm>
            <a:off x="2571736" y="3429000"/>
            <a:ext cx="1571636" cy="10001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39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260648"/>
            <a:ext cx="828092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u="sng" dirty="0" err="1" smtClean="0">
                <a:solidFill>
                  <a:srgbClr val="7030A0"/>
                </a:solidFill>
              </a:rPr>
              <a:t>Моза́ика</a:t>
            </a:r>
            <a:r>
              <a:rPr lang="ru-RU" sz="2800" dirty="0" smtClean="0">
                <a:solidFill>
                  <a:srgbClr val="7030A0"/>
                </a:solidFill>
              </a:rPr>
              <a:t> — </a:t>
            </a:r>
            <a:r>
              <a:rPr lang="ru-RU" sz="2800" dirty="0">
                <a:solidFill>
                  <a:srgbClr val="7030A0"/>
                </a:solidFill>
              </a:rPr>
              <a:t>декоративно-прикладное и монументальное искусство разных жанров, произведения которого подразумевают формирование изображения посредством компоновки, набора и закрепления на поверхности (как правило — на плоскости) разноцветных камней, смальты, керамических плиток и других материалов.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39605"/>
            <a:ext cx="2808312" cy="27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67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\Desktop\урок\isaakievskij_sobor_1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20" y="-20677"/>
            <a:ext cx="566462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esktop\урок\Спас-на Крови хра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431" y="3027322"/>
            <a:ext cx="5107569" cy="383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03534" y="782470"/>
            <a:ext cx="342433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Храм </a:t>
            </a:r>
          </a:p>
          <a:p>
            <a:pPr algn="ctr"/>
            <a:r>
              <a:rPr lang="ru-RU" sz="3200" b="1" cap="none" spc="0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Спаса–на-Крови</a:t>
            </a:r>
            <a:endParaRPr lang="ru-RU" sz="3200" b="1" cap="none" spc="0" dirty="0">
              <a:ln w="1778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4442" y="4837750"/>
            <a:ext cx="324036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Исаакиевский </a:t>
            </a:r>
          </a:p>
          <a:p>
            <a:pPr algn="ctr"/>
            <a:r>
              <a:rPr lang="ru-RU" sz="3200" b="1" cap="none" spc="0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собор</a:t>
            </a:r>
            <a:endParaRPr lang="ru-RU" sz="3200" b="1" cap="none" spc="0" dirty="0">
              <a:ln w="1778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26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3500438"/>
            <a:ext cx="2468242" cy="298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285728"/>
            <a:ext cx="3840427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3571876"/>
            <a:ext cx="2223883" cy="2965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643314"/>
            <a:ext cx="2897967" cy="286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8596" y="1000108"/>
            <a:ext cx="37147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Мозаика в интерьере</a:t>
            </a:r>
            <a:endParaRPr lang="ru-RU" sz="5400" b="1" dirty="0">
              <a:ln w="17780" cmpd="sng">
                <a:solidFill>
                  <a:srgbClr val="7030A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38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969837"/>
            <a:ext cx="2163213" cy="184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2050" y="139117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	На </a:t>
            </a:r>
            <a:r>
              <a:rPr lang="ru-RU" sz="2800" dirty="0"/>
              <a:t>Руси мозаика появилась во времена принятия христианства, перенятая у мастеров Византии. Многие соборы украшались мозаиками из цветной </a:t>
            </a:r>
            <a:r>
              <a:rPr lang="ru-RU" sz="2800" dirty="0" smtClean="0"/>
              <a:t>смальты. Однако </a:t>
            </a:r>
            <a:r>
              <a:rPr lang="ru-RU" sz="2800" dirty="0"/>
              <a:t>из-за неспокойных отношений с соседними кочевыми </a:t>
            </a:r>
            <a:r>
              <a:rPr lang="ru-RU" sz="2800" dirty="0" smtClean="0"/>
              <a:t>народами, </a:t>
            </a:r>
            <a:r>
              <a:rPr lang="ru-RU" sz="2800" dirty="0"/>
              <a:t>искусство мозаики было забыто на Руси на протяжении шести веков. </a:t>
            </a:r>
            <a:endParaRPr lang="ru-RU" sz="2800" dirty="0" smtClean="0"/>
          </a:p>
          <a:p>
            <a:pPr algn="just"/>
            <a:r>
              <a:rPr lang="ru-RU" sz="2800" dirty="0"/>
              <a:t>	</a:t>
            </a:r>
            <a:r>
              <a:rPr lang="ru-RU" sz="2800" dirty="0" smtClean="0"/>
              <a:t>Возрождение </a:t>
            </a:r>
            <a:r>
              <a:rPr lang="ru-RU" sz="2800" dirty="0"/>
              <a:t>Мозаики в России связано с именем </a:t>
            </a:r>
            <a:r>
              <a:rPr lang="ru-RU" sz="2800" dirty="0" smtClean="0"/>
              <a:t>М.В. Ломоносова</a:t>
            </a:r>
            <a:r>
              <a:rPr lang="ru-RU" sz="2800" dirty="0"/>
              <a:t>. Который опытным путем открыл способ производства разноцветной смальты, основал фабрику цветного стекла и мозаичную </a:t>
            </a:r>
            <a:r>
              <a:rPr lang="ru-RU" sz="2800" dirty="0" smtClean="0"/>
              <a:t>мастерскую.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6444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285860"/>
            <a:ext cx="835824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i="1" u="sng" cap="none" spc="50" dirty="0" smtClean="0">
                <a:ln w="11430"/>
                <a:gradFill>
                  <a:gsLst>
                    <a:gs pos="25000">
                      <a:srgbClr val="7030A0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Тема:</a:t>
            </a:r>
            <a:r>
              <a:rPr lang="ru-RU" sz="4800" b="1" i="1" cap="none" spc="50" dirty="0" smtClean="0">
                <a:ln w="11430"/>
                <a:gradFill>
                  <a:gsLst>
                    <a:gs pos="25000">
                      <a:srgbClr val="7030A0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Конструирование мозаики с</a:t>
            </a:r>
            <a:r>
              <a:rPr lang="ru-RU" sz="4800" b="1" i="1" spc="50" dirty="0" smtClean="0">
                <a:ln w="11430"/>
                <a:gradFill>
                  <a:gsLst>
                    <a:gs pos="25000">
                      <a:srgbClr val="7030A0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помощью меню готовых форм. Понятие типового </a:t>
            </a:r>
          </a:p>
          <a:p>
            <a:pPr algn="ctr"/>
            <a:r>
              <a:rPr lang="ru-RU" sz="4800" b="1" i="1" spc="50" dirty="0" smtClean="0">
                <a:ln w="11430"/>
                <a:gradFill>
                  <a:gsLst>
                    <a:gs pos="25000">
                      <a:srgbClr val="7030A0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элемента мозаики. </a:t>
            </a:r>
            <a:endParaRPr lang="ru-RU" sz="4800" b="1" i="1" cap="none" spc="50" dirty="0">
              <a:ln w="11430"/>
              <a:gradFill>
                <a:gsLst>
                  <a:gs pos="25000">
                    <a:srgbClr val="7030A0"/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228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57158" y="428604"/>
            <a:ext cx="8643998" cy="5857916"/>
          </a:xfrm>
        </p:spPr>
        <p:txBody>
          <a:bodyPr/>
          <a:lstStyle/>
          <a:p>
            <a:pPr algn="ctr">
              <a:buNone/>
            </a:pP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Цели урока:</a:t>
            </a:r>
          </a:p>
          <a:p>
            <a:pPr marL="560070" indent="-514350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1.Построить алгоритм для создания мозаики;</a:t>
            </a:r>
          </a:p>
          <a:p>
            <a:pPr marL="560070" indent="-514350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Научиться создавать мозаику;</a:t>
            </a:r>
          </a:p>
          <a:p>
            <a:pPr marL="560070" indent="-514350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Проанализировать работы одноклассников.</a:t>
            </a:r>
          </a:p>
          <a:p>
            <a:pPr marL="560070" indent="-514350" algn="ctr">
              <a:buAutoNum type="arabicPeriod"/>
            </a:pPr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1643049"/>
            <a:ext cx="6072230" cy="474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2910" y="714356"/>
            <a:ext cx="79296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Гимнастика для глаз.</a:t>
            </a:r>
            <a:endParaRPr lang="ru-RU" sz="5400" b="1" cap="none" spc="0" dirty="0">
              <a:ln w="1778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1736" y="571480"/>
            <a:ext cx="39097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Меню форм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урок\ermakova_clip_image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214554"/>
            <a:ext cx="3312368" cy="314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000240"/>
            <a:ext cx="7905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5072074"/>
            <a:ext cx="15811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3929066"/>
            <a:ext cx="6858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67475" y="2071678"/>
            <a:ext cx="26765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6182" y="2428868"/>
            <a:ext cx="1381125" cy="2609850"/>
          </a:xfrm>
          <a:prstGeom prst="rect">
            <a:avLst/>
          </a:prstGeom>
          <a:solidFill>
            <a:srgbClr val="0D13FF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6578" y="5200650"/>
            <a:ext cx="18764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214283" y="5715016"/>
            <a:ext cx="3214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 1 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0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559</TotalTime>
  <Words>137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Критерии оценивания работ:  1.Аккуратность; 2. Оригинальность; 3.Цветовое решение; 4.Разнообразие фигур.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52</cp:revision>
  <dcterms:created xsi:type="dcterms:W3CDTF">2014-02-16T17:49:57Z</dcterms:created>
  <dcterms:modified xsi:type="dcterms:W3CDTF">2014-09-14T10:07:51Z</dcterms:modified>
</cp:coreProperties>
</file>