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3" r:id="rId2"/>
    <p:sldId id="294" r:id="rId3"/>
    <p:sldId id="299" r:id="rId4"/>
    <p:sldId id="303" r:id="rId5"/>
    <p:sldId id="306" r:id="rId6"/>
    <p:sldId id="305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4F15"/>
    <a:srgbClr val="E65C1E"/>
    <a:srgbClr val="867F89"/>
    <a:srgbClr val="9E0000"/>
    <a:srgbClr val="E80647"/>
    <a:srgbClr val="DDDDFF"/>
    <a:srgbClr val="FACADC"/>
    <a:srgbClr val="A7DDFF"/>
    <a:srgbClr val="00682F"/>
    <a:srgbClr val="00C885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10924C7-293C-4901-AD9F-F4B7F5B50056}" type="datetimeFigureOut">
              <a:rPr lang="ru-RU"/>
              <a:pPr>
                <a:defRPr/>
              </a:pPr>
              <a:t>20.12.2013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67AF89F-B39C-4C84-BF9E-FC7DCE873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AF6EB-CE7C-4D9D-9AA0-19F7DCD5E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3FB59-834B-4AD1-BF3C-BA47100B8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7FB4-64C8-4C90-A6FE-E9D8BABF0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3465A-9222-44F9-94BB-9C2B682D65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3C138-7A69-429E-80BB-764118208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E41E4-D3E0-468B-91FC-480D522F1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217B3-DDAE-4ADF-B6D4-3812A654C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828DC-319C-4DD2-B960-DB17F6DB2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2E44C-E90D-48E7-A60B-8C6628EEB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15A0-1B25-41EF-B25E-CBB243DB8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9743B-4194-40C6-AE6C-50C1C281C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835E6-C809-4B23-9EC7-B2C914F85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979426F-8449-4FC1-A981-E2ECD2CDD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Documents and Settings\Инженер\Рабочий стол\головоломки\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59" y="2462193"/>
            <a:ext cx="4248473" cy="310309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60648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spc="200" dirty="0" smtClean="0">
                <a:ln w="28575" cmpd="dbl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E65C1E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cs typeface="Arial" pitchFamily="34" charset="0"/>
              </a:rPr>
              <a:t>Использование  диаграмм Эйлера-Венна  при  решении логических  задач</a:t>
            </a:r>
            <a:endParaRPr lang="ru-RU" sz="4000" b="1" i="1" spc="200" dirty="0">
              <a:ln w="28575" cmpd="dbl">
                <a:solidFill>
                  <a:srgbClr val="C00000"/>
                </a:solidFill>
                <a:prstDash val="solid"/>
                <a:miter lim="800000"/>
              </a:ln>
              <a:solidFill>
                <a:srgbClr val="E65C1E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643632"/>
            <a:ext cx="9144000" cy="109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4000"/>
              </a:lnSpc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Знание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 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составляется  из  мелких  крупинок  ежедневного  опыта.</a:t>
            </a:r>
          </a:p>
          <a:p>
            <a:pPr marL="6904038" lvl="0">
              <a:lnSpc>
                <a:spcPts val="4000"/>
              </a:lnSpc>
            </a:pP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Д.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 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П. Писарев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79712" y="1556792"/>
          <a:ext cx="5105400" cy="14478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/>
                        <a:t>Запрос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/>
                        <a:t>Найдено</a:t>
                      </a:r>
                      <a:r>
                        <a:rPr lang="en-US" sz="1800" b="1" i="1" dirty="0"/>
                        <a:t> </a:t>
                      </a:r>
                      <a:r>
                        <a:rPr lang="en-US" sz="1800" b="1" i="1" dirty="0" err="1"/>
                        <a:t>страниц</a:t>
                      </a:r>
                      <a:r>
                        <a:rPr lang="en-US" sz="1800" b="1" i="1" dirty="0"/>
                        <a:t/>
                      </a:r>
                      <a:br>
                        <a:rPr lang="en-US" sz="1800" b="1" i="1" dirty="0"/>
                      </a:br>
                      <a:r>
                        <a:rPr lang="en-US" sz="1800" b="1" i="1" dirty="0"/>
                        <a:t>(</a:t>
                      </a:r>
                      <a:r>
                        <a:rPr lang="en-US" sz="1800" b="1" i="1" dirty="0" err="1"/>
                        <a:t>тыс</a:t>
                      </a:r>
                      <a:r>
                        <a:rPr lang="ru-RU" sz="1800" b="1" i="1" dirty="0"/>
                        <a:t>.</a:t>
                      </a:r>
                      <a:r>
                        <a:rPr lang="en-US" sz="1800" b="1" i="1" dirty="0"/>
                        <a:t>)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Фрегат | Эсминец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3400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Эсминец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2000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Фрегат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2100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73252"/>
            <a:ext cx="9144000" cy="1231106"/>
          </a:xfrm>
          <a:prstGeom prst="rect">
            <a:avLst/>
          </a:prstGeom>
          <a:solidFill>
            <a:srgbClr val="DDDDFF"/>
          </a:solidFill>
          <a:ln w="38100" cmpd="dbl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№1.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языке запросов поискового сервера для обозначения логической операции «ИЛИ» используется символ «|», а для логической операции «И» - символ «&amp;». В таблице приведены запросы и количество найденных по ним страниц некоторого сегмента сети Интернет.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140968"/>
            <a:ext cx="91440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Какое количество страниц (в тысячах) будет найдено по запросу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Фрегат </a:t>
            </a:r>
            <a:r>
              <a:rPr lang="en-US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&amp;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Эсминец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Считается, что все запросы выполнялись практически одновременно, так что набор страниц, содержащих все искомые слова, не изменялся за время выполнения запросов.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331640" y="4581128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83768" y="4581128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35696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Э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5696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782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07504" y="4100562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srgbClr val="990033"/>
                </a:solidFill>
              </a:rPr>
              <a:t>Решение: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48064" y="443711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ru-RU" b="1" dirty="0" smtClean="0">
                <a:solidFill>
                  <a:srgbClr val="002060"/>
                </a:solidFill>
              </a:rPr>
              <a:t>+ (2) + (3) = 3400</a:t>
            </a:r>
          </a:p>
          <a:p>
            <a:pPr marL="342900" indent="-342900"/>
            <a:r>
              <a:rPr lang="ru-RU" b="1" dirty="0" smtClean="0">
                <a:solidFill>
                  <a:srgbClr val="002060"/>
                </a:solidFill>
              </a:rPr>
              <a:t>(2) + (3) = </a:t>
            </a:r>
            <a:r>
              <a:rPr lang="en-US" b="1" dirty="0" smtClean="0">
                <a:solidFill>
                  <a:srgbClr val="002060"/>
                </a:solidFill>
              </a:rPr>
              <a:t>20</a:t>
            </a:r>
            <a:r>
              <a:rPr lang="ru-RU" b="1" dirty="0" smtClean="0">
                <a:solidFill>
                  <a:srgbClr val="002060"/>
                </a:solidFill>
              </a:rPr>
              <a:t>00</a:t>
            </a:r>
          </a:p>
          <a:p>
            <a:pPr marL="342900" indent="-342900"/>
            <a:r>
              <a:rPr lang="ru-RU" b="1" dirty="0" smtClean="0">
                <a:solidFill>
                  <a:srgbClr val="002060"/>
                </a:solidFill>
              </a:rPr>
              <a:t>(1) + (2) = 2100</a:t>
            </a:r>
          </a:p>
          <a:p>
            <a:pPr marL="342900" indent="-342900">
              <a:buAutoNum type="arabicParenBoth"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>
            <a:off x="5076056" y="4509120"/>
            <a:ext cx="144016" cy="792088"/>
          </a:xfrm>
          <a:prstGeom prst="leftBrace">
            <a:avLst>
              <a:gd name="adj1" fmla="val 35351"/>
              <a:gd name="adj2" fmla="val 5052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Стрелка вниз 15"/>
          <p:cNvSpPr/>
          <p:nvPr/>
        </p:nvSpPr>
        <p:spPr>
          <a:xfrm>
            <a:off x="5796136" y="5373216"/>
            <a:ext cx="288032" cy="288032"/>
          </a:xfrm>
          <a:prstGeom prst="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TextBox 16"/>
          <p:cNvSpPr txBox="1"/>
          <p:nvPr/>
        </p:nvSpPr>
        <p:spPr>
          <a:xfrm>
            <a:off x="5148064" y="573325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(1) = 1</a:t>
            </a:r>
            <a:r>
              <a:rPr lang="en-US" b="1" dirty="0" smtClean="0">
                <a:solidFill>
                  <a:srgbClr val="002060"/>
                </a:solidFill>
              </a:rPr>
              <a:t>4</a:t>
            </a:r>
            <a:r>
              <a:rPr lang="ru-RU" b="1" dirty="0" smtClean="0">
                <a:solidFill>
                  <a:srgbClr val="002060"/>
                </a:solidFill>
              </a:rPr>
              <a:t>00 ; (</a:t>
            </a:r>
            <a:r>
              <a:rPr lang="en-US" b="1" dirty="0" smtClean="0">
                <a:solidFill>
                  <a:srgbClr val="002060"/>
                </a:solidFill>
              </a:rPr>
              <a:t>2</a:t>
            </a:r>
            <a:r>
              <a:rPr lang="ru-RU" b="1" dirty="0" smtClean="0">
                <a:solidFill>
                  <a:srgbClr val="002060"/>
                </a:solidFill>
              </a:rPr>
              <a:t>) = </a:t>
            </a:r>
            <a:r>
              <a:rPr lang="en-US" b="1" dirty="0" smtClean="0">
                <a:solidFill>
                  <a:srgbClr val="002060"/>
                </a:solidFill>
              </a:rPr>
              <a:t>7</a:t>
            </a:r>
            <a:r>
              <a:rPr lang="ru-RU" b="1" dirty="0" smtClean="0">
                <a:solidFill>
                  <a:srgbClr val="002060"/>
                </a:solidFill>
              </a:rPr>
              <a:t>00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48064" y="6093296"/>
            <a:ext cx="3995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Фрегат </a:t>
            </a:r>
            <a:r>
              <a:rPr lang="en-US" b="1" dirty="0" smtClean="0">
                <a:solidFill>
                  <a:srgbClr val="002060"/>
                </a:solidFill>
              </a:rPr>
              <a:t>&amp; </a:t>
            </a:r>
            <a:r>
              <a:rPr lang="ru-RU" b="1" dirty="0" smtClean="0">
                <a:solidFill>
                  <a:srgbClr val="002060"/>
                </a:solidFill>
              </a:rPr>
              <a:t>Эсминец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=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(2)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=</a:t>
            </a:r>
            <a:r>
              <a:rPr lang="en-US" b="1" dirty="0" smtClean="0">
                <a:solidFill>
                  <a:srgbClr val="002060"/>
                </a:solidFill>
              </a:rPr>
              <a:t>700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5220072" y="6521450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990033"/>
                </a:solidFill>
              </a:rPr>
              <a:t>Ответ:   </a:t>
            </a:r>
            <a:r>
              <a:rPr lang="en-US" b="1" dirty="0" smtClean="0">
                <a:solidFill>
                  <a:srgbClr val="990033"/>
                </a:solidFill>
              </a:rPr>
              <a:t>700</a:t>
            </a:r>
            <a:endParaRPr lang="ru-RU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 uiExpand="1" build="p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4624"/>
            <a:ext cx="9144000" cy="1231106"/>
          </a:xfrm>
          <a:prstGeom prst="rect">
            <a:avLst/>
          </a:prstGeom>
          <a:solidFill>
            <a:srgbClr val="DDDDFF"/>
          </a:solidFill>
          <a:ln w="38100" cmpd="dbl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№2.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языке запросов поискового сервера для обозначения логической операции «ИЛИ» используется символ «|», а для логической операции «И» - символ «&amp;». В таблице приведены запросы и количество найденных по ним страниц некоторого сегмента сети Интернет.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79712" y="1405136"/>
          <a:ext cx="5105400" cy="14478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/>
                        <a:t>Запрос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i="1" dirty="0" err="1"/>
                        <a:t>Найдено</a:t>
                      </a:r>
                      <a:r>
                        <a:rPr lang="en-US" sz="1800" b="1" i="1" dirty="0"/>
                        <a:t> </a:t>
                      </a:r>
                      <a:r>
                        <a:rPr lang="en-US" sz="1800" b="1" i="1" dirty="0" err="1"/>
                        <a:t>страниц</a:t>
                      </a:r>
                      <a:r>
                        <a:rPr lang="en-US" sz="1800" b="1" i="1" dirty="0"/>
                        <a:t/>
                      </a:r>
                      <a:br>
                        <a:rPr lang="en-US" sz="1800" b="1" i="1" dirty="0"/>
                      </a:br>
                      <a:r>
                        <a:rPr lang="en-US" sz="1800" b="1" i="1" dirty="0"/>
                        <a:t>(</a:t>
                      </a:r>
                      <a:r>
                        <a:rPr lang="en-US" sz="1800" b="1" i="1" dirty="0" err="1"/>
                        <a:t>тыс</a:t>
                      </a:r>
                      <a:r>
                        <a:rPr lang="ru-RU" sz="1800" b="1" i="1" dirty="0"/>
                        <a:t>.</a:t>
                      </a:r>
                      <a:r>
                        <a:rPr lang="en-US" sz="1800" b="1" i="1" dirty="0"/>
                        <a:t>)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Фрегат | Эсминец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3000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Эсминец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900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Фрегат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2100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3009726"/>
            <a:ext cx="91440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Какое количество страниц (в тысячах) будет найдено по запросу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Фрегат</a:t>
            </a:r>
            <a:r>
              <a:rPr lang="en-US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&amp;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Эсминец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Считается, что все запросы выполнялись практически одновременно, так что набор страниц, содержащих все искомые слова, не изменялся за время выполнения запросов.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99592" y="4293096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2051720" y="4293096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03648" y="429309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429309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Э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47971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776" y="47971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9712" y="47971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5223" y="3956546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srgbClr val="990033"/>
                </a:solidFill>
              </a:rPr>
              <a:t>Решение: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8064" y="4149080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ru-RU" b="1" dirty="0" smtClean="0">
                <a:solidFill>
                  <a:srgbClr val="002060"/>
                </a:solidFill>
              </a:rPr>
              <a:t>+ (2) + (3) = 3</a:t>
            </a:r>
            <a:r>
              <a:rPr lang="en-US" b="1" dirty="0" smtClean="0">
                <a:solidFill>
                  <a:srgbClr val="002060"/>
                </a:solidFill>
              </a:rPr>
              <a:t>0</a:t>
            </a:r>
            <a:r>
              <a:rPr lang="ru-RU" b="1" dirty="0" smtClean="0">
                <a:solidFill>
                  <a:srgbClr val="002060"/>
                </a:solidFill>
              </a:rPr>
              <a:t>00</a:t>
            </a:r>
          </a:p>
          <a:p>
            <a:pPr marL="342900" indent="-342900"/>
            <a:r>
              <a:rPr lang="ru-RU" b="1" dirty="0" smtClean="0">
                <a:solidFill>
                  <a:srgbClr val="002060"/>
                </a:solidFill>
              </a:rPr>
              <a:t>(2) + (3) = 900</a:t>
            </a:r>
          </a:p>
          <a:p>
            <a:pPr marL="342900" indent="-342900"/>
            <a:r>
              <a:rPr lang="ru-RU" b="1" dirty="0" smtClean="0">
                <a:solidFill>
                  <a:srgbClr val="002060"/>
                </a:solidFill>
              </a:rPr>
              <a:t>(1) + (2) = 2100</a:t>
            </a:r>
          </a:p>
          <a:p>
            <a:pPr marL="342900" indent="-342900">
              <a:buAutoNum type="arabicParenBoth"/>
            </a:pP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Левая фигурная скобка 15"/>
          <p:cNvSpPr/>
          <p:nvPr/>
        </p:nvSpPr>
        <p:spPr>
          <a:xfrm>
            <a:off x="5076056" y="4221088"/>
            <a:ext cx="144016" cy="792088"/>
          </a:xfrm>
          <a:prstGeom prst="leftBrace">
            <a:avLst>
              <a:gd name="adj1" fmla="val 35351"/>
              <a:gd name="adj2" fmla="val 5052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7" name="Стрелка вниз 16"/>
          <p:cNvSpPr/>
          <p:nvPr/>
        </p:nvSpPr>
        <p:spPr>
          <a:xfrm>
            <a:off x="5796136" y="5085184"/>
            <a:ext cx="288032" cy="288032"/>
          </a:xfrm>
          <a:prstGeom prst="downArrow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8" name="TextBox 17"/>
          <p:cNvSpPr txBox="1"/>
          <p:nvPr/>
        </p:nvSpPr>
        <p:spPr>
          <a:xfrm>
            <a:off x="5148064" y="544522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1</a:t>
            </a:r>
            <a:r>
              <a:rPr lang="ru-RU" b="1" dirty="0" smtClean="0">
                <a:solidFill>
                  <a:srgbClr val="002060"/>
                </a:solidFill>
              </a:rPr>
              <a:t>) = </a:t>
            </a:r>
            <a:r>
              <a:rPr lang="en-US" b="1" dirty="0" smtClean="0">
                <a:solidFill>
                  <a:srgbClr val="002060"/>
                </a:solidFill>
              </a:rPr>
              <a:t>2100</a:t>
            </a:r>
            <a:r>
              <a:rPr lang="ru-RU" b="1" dirty="0" smtClean="0">
                <a:solidFill>
                  <a:srgbClr val="002060"/>
                </a:solidFill>
              </a:rPr>
              <a:t> ; (2) = 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48064" y="580526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Фрегат </a:t>
            </a:r>
            <a:r>
              <a:rPr lang="en-US" b="1" dirty="0" smtClean="0">
                <a:solidFill>
                  <a:srgbClr val="002060"/>
                </a:solidFill>
              </a:rPr>
              <a:t>&amp;</a:t>
            </a:r>
            <a:r>
              <a:rPr lang="ru-RU" b="1" dirty="0" smtClean="0">
                <a:solidFill>
                  <a:srgbClr val="002060"/>
                </a:solidFill>
              </a:rPr>
              <a:t> Эсминец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=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(2)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=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7164288" y="6309320"/>
            <a:ext cx="15841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990033"/>
                </a:solidFill>
              </a:rPr>
              <a:t>Ответ:   0</a:t>
            </a:r>
            <a:endParaRPr lang="ru-RU" b="1" dirty="0">
              <a:solidFill>
                <a:srgbClr val="99003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2" y="5949280"/>
            <a:ext cx="4320480" cy="646331"/>
          </a:xfrm>
          <a:prstGeom prst="rect">
            <a:avLst/>
          </a:prstGeom>
          <a:solidFill>
            <a:srgbClr val="FACADC"/>
          </a:solidFill>
          <a:ln w="38100" cmpd="dbl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Вывод: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Если</a:t>
            </a:r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</a:rPr>
              <a:t> А </a:t>
            </a:r>
            <a:r>
              <a:rPr lang="en-US" b="1" dirty="0" smtClean="0">
                <a:solidFill>
                  <a:srgbClr val="C00000"/>
                </a:solidFill>
              </a:rPr>
              <a:t>| B = A + B </a:t>
            </a:r>
            <a:r>
              <a:rPr lang="ru-RU" b="1" dirty="0" smtClean="0">
                <a:solidFill>
                  <a:srgbClr val="C00000"/>
                </a:solidFill>
              </a:rPr>
              <a:t>, то </a:t>
            </a:r>
            <a:r>
              <a:rPr lang="en-US" b="1" dirty="0" smtClean="0">
                <a:solidFill>
                  <a:srgbClr val="C00000"/>
                </a:solidFill>
              </a:rPr>
              <a:t>  A &amp; B = 0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-0.06285 3.33333E-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0.06302 3.33333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0.07083 2.96296E-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06302 -2.22222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-0.06285 -2.22222E-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-0.06285 2.96296E-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5" grpId="0" uiExpand="1" build="p"/>
      <p:bldP spid="16" grpId="0" animBg="1"/>
      <p:bldP spid="17" grpId="0" animBg="1"/>
      <p:bldP spid="18" grpId="0"/>
      <p:bldP spid="19" grpId="0"/>
      <p:bldP spid="20" grpId="0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rgbClr val="DDDDFF"/>
          </a:solidFill>
          <a:ln w="38100" cmpd="dbl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№3.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Учащиеся 10 класса посещают  дополнительные занятия по физике, русскому языку и литературе. Известно, что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836712"/>
          <a:ext cx="6696744" cy="23187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348372"/>
                <a:gridCol w="3348372"/>
              </a:tblGrid>
              <a:tr h="381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/>
                        <a:t>Дополнительные занятия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/>
                        <a:t>Кол-во учеников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русский язык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25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физика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15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литература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физика </a:t>
                      </a:r>
                      <a:r>
                        <a:rPr lang="en-US" sz="1800" dirty="0" smtClean="0"/>
                        <a:t>|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baseline="0" dirty="0" smtClean="0"/>
                        <a:t>литература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русский язык </a:t>
                      </a:r>
                      <a:r>
                        <a:rPr lang="en-US" sz="1800" dirty="0" smtClean="0"/>
                        <a:t>&amp;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ru-RU" sz="1800" baseline="0" dirty="0" smtClean="0"/>
                        <a:t>литература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русский язык </a:t>
                      </a:r>
                      <a:r>
                        <a:rPr lang="en-US" sz="1800" dirty="0" smtClean="0"/>
                        <a:t>| </a:t>
                      </a:r>
                      <a:r>
                        <a:rPr lang="ru-RU" sz="1800" dirty="0" smtClean="0"/>
                        <a:t>физика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3338989"/>
            <a:ext cx="9144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учащихся посещают дополнительные занятия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и по физике  и </a:t>
            </a:r>
            <a:r>
              <a:rPr lang="en-US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по русскому языку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5076056" y="908720"/>
            <a:ext cx="3312368" cy="1944216"/>
            <a:chOff x="5364088" y="1340768"/>
            <a:chExt cx="3312368" cy="1944216"/>
          </a:xfrm>
        </p:grpSpPr>
        <p:sp>
          <p:nvSpPr>
            <p:cNvPr id="4" name="Овал 3"/>
            <p:cNvSpPr/>
            <p:nvPr/>
          </p:nvSpPr>
          <p:spPr>
            <a:xfrm>
              <a:off x="5364088" y="1340768"/>
              <a:ext cx="1440160" cy="1440160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Овал 4"/>
            <p:cNvSpPr/>
            <p:nvPr/>
          </p:nvSpPr>
          <p:spPr>
            <a:xfrm>
              <a:off x="6300192" y="1844824"/>
              <a:ext cx="1440160" cy="1440160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Овал 5"/>
            <p:cNvSpPr/>
            <p:nvPr/>
          </p:nvSpPr>
          <p:spPr>
            <a:xfrm>
              <a:off x="7236296" y="1340768"/>
              <a:ext cx="1440160" cy="1440160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96136" y="1340768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Ф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1340768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Л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76256" y="288487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Р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24128" y="17008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04248" y="255561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12360" y="17008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08304" y="213285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192" y="21235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827584" y="548680"/>
            <a:ext cx="2448272" cy="2880320"/>
            <a:chOff x="3491880" y="633738"/>
            <a:chExt cx="3312368" cy="4059468"/>
          </a:xfrm>
        </p:grpSpPr>
        <p:sp>
          <p:nvSpPr>
            <p:cNvPr id="16" name="Овал 15"/>
            <p:cNvSpPr/>
            <p:nvPr/>
          </p:nvSpPr>
          <p:spPr>
            <a:xfrm>
              <a:off x="4139952" y="2204864"/>
              <a:ext cx="2016224" cy="2016224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491880" y="1196752"/>
              <a:ext cx="2016224" cy="2016224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788024" y="1196752"/>
              <a:ext cx="2016224" cy="2016224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32040" y="4293096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Р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39952" y="633738"/>
              <a:ext cx="432048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Ф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96136" y="633738"/>
              <a:ext cx="432048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Л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95936" y="17008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32040" y="227687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7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32040" y="35010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40152" y="177281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27984" y="263691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36096" y="269962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32040" y="162880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6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339752" y="4365104"/>
            <a:ext cx="4104456" cy="1944216"/>
            <a:chOff x="2339752" y="4365104"/>
            <a:chExt cx="4104456" cy="1944216"/>
          </a:xfrm>
        </p:grpSpPr>
        <p:sp>
          <p:nvSpPr>
            <p:cNvPr id="31" name="Овал 30"/>
            <p:cNvSpPr/>
            <p:nvPr/>
          </p:nvSpPr>
          <p:spPr>
            <a:xfrm>
              <a:off x="2339752" y="4437112"/>
              <a:ext cx="1440160" cy="1440160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4067944" y="4869160"/>
              <a:ext cx="1440160" cy="1440160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5004048" y="4365104"/>
              <a:ext cx="1440160" cy="1440160"/>
            </a:xfrm>
            <a:prstGeom prst="ellipse">
              <a:avLst/>
            </a:prstGeom>
            <a:solidFill>
              <a:schemeClr val="accent1">
                <a:alpha val="49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71800" y="4437112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Ф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80112" y="436510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Л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44008" y="5909210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Р</a:t>
              </a:r>
              <a:endParaRPr lang="en-US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99792" y="479715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1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572000" y="557994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2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80112" y="472514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3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76056" y="515719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5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75856" y="52199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4</a:t>
              </a:r>
              <a:endParaRPr lang="en-US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267744" y="-27384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Выберите  правильную  диаграмму</a:t>
            </a:r>
            <a:endParaRPr lang="ru-RU" sz="2000" b="1" i="1" dirty="0">
              <a:ln w="127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22847 -4.0740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rgbClr val="DDDDFF"/>
          </a:solidFill>
          <a:ln w="38100" cmpd="dbl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№3.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Учащиеся 10 класса посещают  дополнительные занятия по физике, русскому языку и литературе. Известно, что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836712"/>
          <a:ext cx="6696744" cy="23187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348372"/>
                <a:gridCol w="3348372"/>
              </a:tblGrid>
              <a:tr h="3817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/>
                        <a:t>Дополнительные занятия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 smtClean="0"/>
                        <a:t>Кол-во учеников</a:t>
                      </a:r>
                      <a:endParaRPr lang="en-US" sz="18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русский язык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25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физика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</a:rPr>
                        <a:t>15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литература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физика </a:t>
                      </a:r>
                      <a:r>
                        <a:rPr lang="en-US" sz="1800" dirty="0" smtClean="0"/>
                        <a:t>|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baseline="0" dirty="0" smtClean="0"/>
                        <a:t>литература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русский язык </a:t>
                      </a:r>
                      <a:r>
                        <a:rPr lang="en-US" sz="1800" dirty="0" smtClean="0"/>
                        <a:t>&amp;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ru-RU" sz="1800" baseline="0" dirty="0" smtClean="0"/>
                        <a:t>литература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русский язык </a:t>
                      </a:r>
                      <a:r>
                        <a:rPr lang="en-US" sz="1800" dirty="0" smtClean="0"/>
                        <a:t>| </a:t>
                      </a:r>
                      <a:r>
                        <a:rPr lang="ru-RU" sz="1800" dirty="0" smtClean="0"/>
                        <a:t>физика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3338989"/>
            <a:ext cx="9144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Сколько учащихся посещают дополнительные занятия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и по физике  и </a:t>
            </a:r>
            <a:r>
              <a:rPr lang="en-US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по </a:t>
            </a:r>
            <a:r>
              <a:rPr lang="ru-RU" b="1" i="1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русскому языку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331640" y="4581128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2267744" y="5085184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3203848" y="4581128"/>
            <a:ext cx="1440160" cy="1440160"/>
          </a:xfrm>
          <a:prstGeom prst="ellipse">
            <a:avLst/>
          </a:prstGeom>
          <a:solidFill>
            <a:schemeClr val="accent1"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763688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Ф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Л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43808" y="612523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Р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4941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71800" y="57959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79912" y="4941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3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5856" y="53732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5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744" y="53639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4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2" name="Группа 24"/>
          <p:cNvGrpSpPr/>
          <p:nvPr/>
        </p:nvGrpSpPr>
        <p:grpSpPr>
          <a:xfrm>
            <a:off x="5292080" y="4482986"/>
            <a:ext cx="3672408" cy="1512168"/>
            <a:chOff x="5004048" y="4149080"/>
            <a:chExt cx="3672408" cy="1512168"/>
          </a:xfrm>
        </p:grpSpPr>
        <p:sp>
          <p:nvSpPr>
            <p:cNvPr id="23" name="TextBox 22"/>
            <p:cNvSpPr txBox="1"/>
            <p:nvPr/>
          </p:nvSpPr>
          <p:spPr>
            <a:xfrm>
              <a:off x="5148064" y="4149080"/>
              <a:ext cx="352839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/>
              <a:r>
                <a:rPr lang="ru-RU" b="1" dirty="0" smtClean="0">
                  <a:solidFill>
                    <a:srgbClr val="002060"/>
                  </a:solidFill>
                </a:rPr>
                <a:t>(2) + (4) + (5) = 25</a:t>
              </a:r>
            </a:p>
            <a:p>
              <a:pPr marL="342900" indent="-342900"/>
              <a:r>
                <a:rPr lang="ru-RU" b="1" dirty="0" smtClean="0">
                  <a:solidFill>
                    <a:srgbClr val="002060"/>
                  </a:solidFill>
                </a:rPr>
                <a:t>(1) + (4) = 15</a:t>
              </a:r>
            </a:p>
            <a:p>
              <a:pPr marL="342900" indent="-342900"/>
              <a:r>
                <a:rPr lang="ru-RU" b="1" dirty="0" smtClean="0">
                  <a:solidFill>
                    <a:srgbClr val="002060"/>
                  </a:solidFill>
                </a:rPr>
                <a:t>(3) + (5) = 6</a:t>
              </a:r>
            </a:p>
            <a:p>
              <a:pPr marL="342900" indent="-342900"/>
              <a:r>
                <a:rPr lang="ru-RU" b="1" dirty="0" smtClean="0">
                  <a:solidFill>
                    <a:srgbClr val="002060"/>
                  </a:solidFill>
                </a:rPr>
                <a:t>(5) = 4</a:t>
              </a:r>
            </a:p>
            <a:p>
              <a:pPr marL="342900" indent="-342900"/>
              <a:r>
                <a:rPr lang="ru-RU" b="1" dirty="0" smtClean="0">
                  <a:solidFill>
                    <a:srgbClr val="002060"/>
                  </a:solidFill>
                </a:rPr>
                <a:t>(1) + (2) + (4) + (5) = 33</a:t>
              </a:r>
            </a:p>
          </p:txBody>
        </p:sp>
        <p:sp>
          <p:nvSpPr>
            <p:cNvPr id="24" name="Левая фигурная скобка 23"/>
            <p:cNvSpPr/>
            <p:nvPr/>
          </p:nvSpPr>
          <p:spPr>
            <a:xfrm>
              <a:off x="5004048" y="4221088"/>
              <a:ext cx="216024" cy="1440160"/>
            </a:xfrm>
            <a:prstGeom prst="leftBrace">
              <a:avLst>
                <a:gd name="adj1" fmla="val 35351"/>
                <a:gd name="adj2" fmla="val 50520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6084168" y="6165304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(4) = 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35496" y="4316586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 dirty="0">
                <a:solidFill>
                  <a:srgbClr val="990033"/>
                </a:solidFill>
              </a:rPr>
              <a:t>Решение: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2" grpId="0"/>
      <p:bldP spid="17" grpId="0"/>
      <p:bldP spid="18" grpId="0"/>
      <p:bldP spid="19" grpId="0"/>
      <p:bldP spid="20" grpId="0"/>
      <p:bldP spid="21" grpId="0"/>
      <p:bldP spid="22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</TotalTime>
  <Words>504</Words>
  <Application>Microsoft Office PowerPoint</Application>
  <PresentationFormat>Экран (4:3)</PresentationFormat>
  <Paragraphs>123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369</cp:lastModifiedBy>
  <cp:revision>504</cp:revision>
  <dcterms:created xsi:type="dcterms:W3CDTF">2008-03-08T17:17:25Z</dcterms:created>
  <dcterms:modified xsi:type="dcterms:W3CDTF">2013-12-20T12:26:38Z</dcterms:modified>
</cp:coreProperties>
</file>