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0" r:id="rId4"/>
    <p:sldId id="273" r:id="rId5"/>
    <p:sldId id="271" r:id="rId6"/>
    <p:sldId id="272" r:id="rId7"/>
    <p:sldId id="268" r:id="rId8"/>
    <p:sldId id="267" r:id="rId9"/>
    <p:sldId id="266" r:id="rId10"/>
    <p:sldId id="278" r:id="rId11"/>
    <p:sldId id="277" r:id="rId12"/>
    <p:sldId id="279" r:id="rId13"/>
    <p:sldId id="287" r:id="rId14"/>
    <p:sldId id="274" r:id="rId15"/>
    <p:sldId id="257" r:id="rId16"/>
    <p:sldId id="275" r:id="rId17"/>
    <p:sldId id="286" r:id="rId18"/>
    <p:sldId id="276" r:id="rId19"/>
    <p:sldId id="283" r:id="rId20"/>
    <p:sldId id="281" r:id="rId21"/>
    <p:sldId id="280" r:id="rId22"/>
    <p:sldId id="284" r:id="rId23"/>
    <p:sldId id="285" r:id="rId24"/>
    <p:sldId id="282" r:id="rId25"/>
    <p:sldId id="258" r:id="rId26"/>
    <p:sldId id="260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8F4C1-2368-43F4-AF2B-50BA0B700DCE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493C-11A9-4683-84C0-AB5CD9C23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493C-11A9-4683-84C0-AB5CD9C231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3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3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4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8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3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9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3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DE19-C343-4868-BEE8-E758311360D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E094-9C0B-4C26-ACAB-52691DE0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3656" y="620688"/>
            <a:ext cx="89441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Компьютерные вирусы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антивирусные программы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data:image/jpeg;base64,/9j/4AAQSkZJRgABAQAAAQABAAD/2wCEAAkGBhQQERUUEBQWFBUUFxYYGBgYGSAUFxkcGBcXGBgYGBwYHCYgIRojGhwYIC8hIycpLC0sGB4xNTAqNSYrLCkBCQoKDgwOFw8PGiwkHh4sLCwsLCwqKiwpLSwsKSksLCwpLiwsMC0sLSwpLCwsLyw1LCksLCwsLiosKSksLCwsKf/AABEIAQEAxAMBIgACEQEDEQH/xAAcAAACAgMBAQAAAAAAAAAAAAAABwUGAQQIAwL/xABMEAACAQMDAgQDBQQGBQkJAQABAgMABBEFEiEGMQcTQVEiYXEUMkKBkSMzobEIJENScoIVYpKywRd0k6Kjs8LD0hYlRFNUY3OD0TT/xAAaAQEBAQADAQAAAAAAAAAAAAAAAQIDBAUG/8QALREBAQACAQMBBgUFAQAAAAAAAAECEQMEEiExQVFhcYGhBSKR0fATQrHB4TL/2gAMAwEAAhEDEQA/AHjRRRQFFFFAUUUUBRRRQFFfEsoUFmIVVBJJOAAOSST6YqN0vqu0um221zDK2M7UkVmx74BziglaKKKBJf0hrubzbKIMyQNvYkEgFwyjJ+ar2/xGq90b1zeWd/bQC4luYZpFRoXPmEByFBVjkgjO7AIHHNODrTp6W/gu4J0iMHlB7dhnzVmVWOWzxjdjBHoxB71UPAbo+2Fol+VLXDGRdzHIjAYr8A9CV7k5PJ7A1iy90u/HudjHlwnFlhcN5WzWW/T4fU3aKp3Ufixp1iCHnErjjy4f2r59jg7R/mIpeT/0lWDtssgY/wAO6XD/AObCkfp/GtuuelFInp7+kQRNMb6JzE7IYlj2ExDneCTtLZ4IzzxUr0x45W4nuVu52MGd9u7RFZcNktCwjyvw9lJ7+p9gcNFUrw+12a7hnv7mULBKxaGHKlYIo8gl2AzvOCSCeMfPAkuiOp5NRiknaLyoTIy25Od0ka8eYwPbJzgfI/UhY6K8re5WRQ0bK6nsykMDjjgjjvXrQFFFFAUUUUGKKzRQYorNFBis1is0GKKzWKBeeOVndS6YRaAlQ4adV+8YwCe3qobaSB6D2BpG9P7TeWQsc+d58WDzkfEM5+Xcn5A11p5gzjIz7etL/wAVeh457Zrq3Cw3dr+1jlXCE7Pi2MePqCexA9Cazcd2Xfo5+Pm7MM8O2Xu9tnmfL3L1Z6hHNu8qRJNjFG2sG2svdWx2YexqK6j60tdPKLcSYeQ4SNFMkjc44RATj50pNO8c7e3gaSGyJu5iHuSDshMgG3eO5+IDOMDknk96rF/433sspmWK1jk2NGsixZkRW9FdmJ4PPtn0rTgNnrzxNgsJOLjzGETK1mqZZnfGxnkP7vaO6kE89qWXSHhjd3UKC8lkgtQSyw5O87sZbYeFzxycn5VX+herbazn8y7t/OdmJ84tudM92CtwTnJznPzp92Wv280ayRzRlHGVO4DPvwSCDnIIPtXl9b1PLx+MJ9UtVHV/Buzkg8u3HkSAg+aS0pOAcqQWAwfl7Uveq/Ct7BEb7TE5kbaFb9j7cgucceuSKfsc6t91g30IP8q+sV5vF13Nx3zdz4s7cjumCQfT86+a6AvPDiFyxNjCcluVupUbk+3lkD6dqqOv+DkhwbOIoRncJLhZAfYIdikHv979a9jj67iyur4/T92tlta6jJEHWOR0EilHCsVDqe6sB3HyNMj/AJZJrqxXT2EdsXMcJuEyqJD91soM4OMA44xu4FLCSMqSrAggkEHggjuDXzXeV1VN1JBpS2VhYQm5eUKI442A/Z92ndsEYJy2ex+I5GKuxkGQMjJBIGeSBjJA9uR+orknw/6+k0m5Mqosqsmx1bhtvcbHwSvOPkfUdiHd0beQiBta1K5jeSVSAQf2duncW8a99/uO5PvyWBlUVFdM9Qi/gE6RSxKxIUSqEZgOzgAn4T6Z9qlaAoorNAUUUUBRRRQFFFFBHdQSTLazG2KLMEbY0hwinH3mJBGB359qS+keIEFnckvf6lqMke4sIwv2V+DuwrMW2L/eGBwCOKPFaW7e7j0qO5eQXMjTNn4QolkPlwnH9nGiFsepJOOBi5aH07DpluqW8TOSUV2UAyOWIBdySPhGckZwB2rp9T1U4NTW7fYlpdHxfso7w3cGlDzizMZXnbeSwwTjaVGRnt717jUrnqi7bzWaDT4SpMYPGfRSezSHk7j90dh7wHi30/DBcvNHcI7zyEmED4o+OSSD2z2BAPPyr76R6k02KyWK8t2nmWWRlULkHeEA/EB6Acg9qufLlnwzLjl3fh6f4DMt7KSPdbWdrYi2X0eUszjAyzoqH9WJPzpY9XwW8bv9oFnLO3GLR5YypGAPh2tEDj04+masujeGN1qj7zEdLsz/AGe52kkGc52McDPuQoHoGpudL9AWWnKBbQqGHeRgHlP1cjI+gwPlXHwdNcL3W/v9bumnLGr9L3EES3DW80VvIwVGl4JO3d7AkEAkHGOKtXgtKGvHheKORHjZiXRWZSmMEEjODnBH09qbnjuwGjy/u/3kWN/3vv8A9nn8eM/5d9K3wetHhE12IJZ84gVYgpbn43b42UYGEHf8VcvV+OHIpqHphQ5dHMZJyoWKDCfJd0Jb9T619tpzqxIu2DHH3kiOccDgKK+dPuSihY7KWNR6ZhH/AJ3f519TxiQ5ey3n3YQMf1MlfOby35/0y9LZpEbMtzE688bBGfl8Qkx/ConqAS3bNDbTWUkZQeZDKGdiCe+6J8gZx6DBHzqRh0+IkZsUX5lIDj5/CxP6CpKG2RBhEVR/qqF/lU75hd+36DnDr3R0trjahtwRlXSF5G2sp53edyCcjsSOKrFdF9fabGE+0yTzRKgCskQjbzMt/dkGC2Pn2XtxXPV42ZHPfLN6BfU/hHA+g7V9F0nN/V45fc1HjVi6F6hisryKa6i8+JCSU74bGFdQ3wllOO//APKrtFdxXVvS0upXsiXV0y2dufijtUUPI6kcGaRhkcEHC49O2KutJHoCKTV7FG1G+8uztcQ+RG3kF9ijBuJCQSCpHAODj0OacmkyRNCn2ZleIKFQo29cJ8OAwJzjGO/pQbdFFFAViis0BRWKzQFFYrNBzx4l6lLadRmSBRLK0caxKQThpIvLAA9TkkgD1P1rdsfCXVtSk3arcGGPvt3iRvoqIdi/X09jTG8QtGsb9oLS7cx3Exc2zoDvBQAthgMYweVYjPpyAaTuo9Tatdi4023me8jhYqZVXZIyIxX4mDcqx9yScd+9cdxwl77r5hxaF4Q6baBtsAlLrtLTftTj1wCMAn3ABpa9PTx9MatPDep/V5l3QzbPMYAMdhBA3diysB6gHtzW90frusWFitrHp4/Z7z508mFAZi33QQcDPYGtnQ+hPtcpvdVlW8lkGFUAiFB2wAQMgegwAOTyea4eXq+Ljx3vfyTab6L8YDqmpPbQ2+IArssmTvwmAGZcYAYkDHpkd6Yl9qEcCGSZ1jReSzkKo+pNJu48F7fzTJbzzW4P4UOcD1AYndj65rXuvBCOQc3k5x23gP8A8RXFPxHg9/2NvbrfqI9RutlpyA28Th5bp1wARkDyweexb5t8gCTMdPxvp0It0tbmVIyQrDyMNySXAEob4u/xZPaoJOgrizQRw6jJGg5AEcoX8/Kkxn+NeaaLqjH+r6gr49C86H/tAw/U11OflnP/AHTt+O0q0T9YSjj7Bdqc92jDJ+ZhZz+gNe+ndWxsCbg+S2cbWEgXHHILwp79jUN07pWreYReXRVADjCQygn0G7736r+dXeLIUBm3EAZP3cn3wOBXn8s48fE1flb/ALRpQ6/bP924hPy8xc/pmt5TkZHI+XIrxubCOX97Gj/41D/7wNai9N2y8pCiH3QeWf1TFdf8nxRnXOn4L2MR3MYkUHcASRg4IzlSD2JrmLVoQsjFQoQk7dgfZxwQvm/Fx866urnbxMupprp3uBOuGKRLJGI1VAScKQxyfXPrXq/hed3cfY1FNooor3Wlx8LNGtby98q/LeSIpJMBigJjAY7iOcbA54weK6c6WFr9ki+wBRblcx7AVGMnJ+LnJOck85rlvwvu/K1a0b/7u0/MOrIR+hrpHwx1V7rTIJpSCz+YeAFCgSuqoAoAwqgKPpQWmisUUGaKKKAoorFBmite/wBQjgjaWZ1jjQEszHAAHvXP3W/jJc6k5tNOUxRSNsDA7ZpcnAGSQEVj6dzwCeSKBteJMUcNq98UzPZxymBskbGlURZIzgjJB59qXPhTbNZ6f5/kSzPdSnAjALbFBVS25gAu7fzn1FRd/LrsGkyW9zCJbdo8EsQ88KKwPO1s4AHqGwD3GOPfR/FWCysLeCFHuJkiG5R8KKeWILEZOM+g9O9dHrcc88JjhN7qVaLu51FpC0MVwik8IxtAF49G3O3fnkGtMdRXEEo+3XsFvGM7kLxTTHg4wI4Rt5x3BqG03SdZ19BL56W1q+cbGwCASCNqEuTn0citC48KYrXUNOs5nMz3LymbB2J5ak7NoA3BiobPJ5HHz6/H0sv5ctS/Cb+9O1Yr7xctLc/BNLeE/hWNI1H1by1P6ZrRfxguihkTTJPLAJ3kuVAHJJYR4x86sXgzo0ccN5AVQXFtcyw+cEXzMYARskHsQxAPFZ8SWNhposYpp7m4v5RGpnk82Qhiu/HAAX7q4Ax8danScMy7bju/z3L2q/beKl/JGJY9KkeMgkOvmFCBnJ3BMYGD+leVn49RkDzrWRT7o4YfkGA/nTS1y2XT9FmjXgQWboCOOREVB+pbn86oPRFgtp0+kl1Zi7WSV5Sj7AERhgSEy8KuEBz/AKwrl5Oj6eT/AM/eppoT+KtwSZbe3jltzjAZ1SROOzFZWGe/oPpVg0DxJguEzODbyZIKYeUDHY71Tbz9aX2n+GD6w9xdabGLW1B/YLKSd7LgMAeSBnPJyAePQ49enNdiSVrPVLG2+0qdqO0ccQZvwpIyoQM+kgBHIz71w83Rccw3Mf09f2Sw0l6zsj/8XB+cgB/QnNb+manHcxLLC25G+6cFc/kwBqnPoFueZtFI9zGYpP0Cyqx/SpZtAtk3fYdlvcKpwsTiLLFcqsyLkEZx95SR6V5WXHx68b+1n2RI61Z3LANaTrEyg/DIgkib2J7MCPcHHyNc3dQqA4y4kkbLyldpUOzElVZGYEevp37V03p9w7rmWIxMOCNyuPqpU9vqAflSN8VZWtr6SKFPIjeNcqjALIp7sUUDaScgg98Z9a7v4bnZncP2/lWKBRRRXutLF4djOq2Q97iL/fFdTdG9MjTbOO2EhlEZchiNp+N2fGAT2ziuXPDUf+9rL/nEf8669oM0UUUBRWKKDNQfUnUNtDbzma5EQRCrmNx5qFgQNo5Ik/u8d63ddklW2mNsu+YRuY1zjL7TtGT88Vyf1cklv5dlJjdDmSb1JnmCtJubJyVUIntlWPqaD16y69m1AJFvk+zQgCNHfe7Y48yZvxykevYdh6k2Twys9OiHnzXcP2sKfKSZWSKJ/wALEnAcg47EY5xzgiO6T8H7q+jEzMtvG2dpcEu3sQgH3SfUkfnUtL4C3icxzW79+G3Dvx6oRmptTGtdXvnVhJb2t9GwILWk4GVIwQUm4OefxVtdIadBArJDYyWZ5J8xVO7PceYrvn/CT2FJ+56U1ax+JrVJEUcskccvA92iAk/iDW/oPXtvnbcz3tqcYJhkkK5+aSyS4/ICppdrt07qkei6rNZysI7W8xPATwiSH4Wjz2AJGB7bV96hurdG/wBMdQSxLM0QtbZCskfxEN8Lqe4/FL6Edq2NV1rQ9SSJbu6aR4l2iR98TnOM7tqBTn6VtdKdP2to0s2izrdO4CmB50Clcgn4gm8MPTIxzzWOyTLuGn0D9p0vW3tLqZJhex+a0hO3cy79rDd3ckOpHrnPpUJ1P1wBr320xNc2tkywqVyFU7SCwONu7eXYZxnaOcCr3rHQdtqn9Yu4biKbYF2+YNybMkbNpZDyeD2PfAOaW/UdjHpulPbkyH7bIksSSR+VPE0R2yedhipXbgLjvuJ7VZjO7uDG6x66tdU0O9NlJuZY0LxkbZFBkTOVPpjPIyPnUPoTP1H5UTK0GlWiRrIM7DPKqKAmR2RT7emD3I2qvw3jV9TtUk+5JIEdfRlbIKN7q3Yj1zVo1mWPU7ydEcwadZDZHGh2IAuRvC/dyxDMSRnsKudxxndfY1xceXJlMMfWrz4jdWxwRLo+k4WVgI32Z2wx4yw3f3iDzySAWzyRVCvfDiBIDsdhKBkOzBVJHoRjgH68VrdMXDO5h0a0eaU5LySEEhcjBJBAVc+5H51YP+S3bP5/UF9BDGfi8tZfjJ9EG4cKP9Xcf51w5Tkzy8XUn3d7DLp+HCzKd+V/SfVavDbrIX9sFc/1iABZB33AcCQH13evzz7irDcaBbyOJJIIWcHIcxqWz77sZzSg1bWLLTtXgn0mRTbOqLKqlsAZ2ODv5+6FfJ9Rmm9D1BbP9y5gb/DKh/k1eJ1nT5cPJvD0vueXUhSj8Z9ITP2hmlZiqoNqxmOMjGFc8ON3JHf1+lNpHDDIII9wcj+FJ3xE1e2guJfKtLaYklZWeOXzFkIO5t5wnHGMZ5yaz0G/6vhIVFFFFfTNrL4anGrWX/OI/wDerr0VyX4Sw79YswPSQt/sozf8K6vhukcsEZWKHawBBKnGcNjscY4NB7UVis0BWKzWKDwvrsQxPI33Y0Zz9FBY/wABXLvQFvPqOsLcKFJEpuJiwBUKzEtwfUlsD2JB4xmnX4ga/cW2nak10kaI37G12Nl3Eq7Cz57EZJwPQHvgEp3w41qGystRmZyk5jWKI4zy6yFQvH3tygnPGFqUaXWfX9zJfzPbXcwiWQrHsdkXavAwoIHPfkVbOk+t9bng82OKK6RWK/GBG5IAPBVlz37881Sul+hbi6WO4jjd4/NKsFKxthdp3KznBGSRnBwR606f/aORfv2N0P8AAI5R/wBSTP8ACuXDjl9XX5ea4+MfVDHxemt+L/TZ4v8AWQ7l/LcAP+sa8T4taRdnF1bt9ZYElH6qWb+FSd31LOSTCmxeOLi1uE9P78e5f+rxUP1JbtqluYQsJcMrk28ys/wgjDRzLG2Off0FW8M9iY9Tf7o2lTQrolYLeCU+WzgIRAWYYAiAd0bec8cbe+SK+7nwVtJkV4hNZSEZ2iQTBT7ZJOce6tSR1jRJrR9k6FD6A4z/AAJH8a9NO6nurYYguJox7K7AfpnFcOrHallOF9E1+w4trlL2MdhJgv8A9rg/o5pc6r0zf3WpIl3GYp7xyRuGFx+IjBPwqB2z2FMPwT1yadbp7u4LgvHtEj5O4hyxXcfbbwPlUj1paPdaxYxW8xgkjgnl8wKHKhsqPhbggkEYPoTUUtde6eTRdVtVDsyo1vMXYBc4ky2AOyjaR+tNmbwEsZZ2lWaZYJDvMKMNhJ5GGxnZycDk896XfjJok8RtprqXz3IeMsqeXHhCGQYB4dgzZxx8PHY04+qvEGLSra1kkiZo5iq/AR8C7A2Ru74GMDj61Yno0+r/AA3B0t7TSQts25XIBK+btzlHf7xJ4OSTyoHAqj+GPRWm3LPFfQyfb7ckTQzOcHB++oXGV5HBJxx3BBLk0PqK3vohLaypKhx908jPoy91PyIFUzxZ6TVojqVvL9lu7NSwlzgOoz+zbvyc4Xg53bTkHiZ43KalQtvE+HTBqFpbWyRQrFIUuiqmMAb04Y45woc7hn73er70/Y6e+Vtz5ygD4ZA0qL7bTKvf6E8UvOnNP1LUrg6ptt5XyUUTZVDtQJuVVGMDt375q+w9KTSqDcx6cH9QtqXx/mMik/pXj9Zlj4x7vT4+1mrDdYto8w27Nz9yFUQ8jvhmVfQeue1KDxMuJUtY0lnvMyyEmG4aL7qjh8Qg5GTjOe6nirNr2hXEcy+T9qRVA+KzhXaSfdWuS3HtjH1qg+JbRNcMWnllul2K4aFYkAC9vhc4ccAjGM5qdHxSZy73vz8SKTRRRXttGP4B2Xmaujf/ACopX/VRH/466TttOijd3jjRXlIMjKoDOQMAsR3IHvSS/o+dMO0d3cktGJU+zxuuNwJ5d1yO6nZj0zn2pzaBo4s7aK3Vi4hQIGbAJx6nHGaDfrNFFAV43cxSN2VS5VWIVfvMQCQoz6nt+de1YoOdPHDqme4Wyhnj8h/LM8sOd21nZkQN8wik/wCc159U6ei6PpUEKoDcyKzMn4nK7SSe5Px4PttxUF1JK+s65IoKjzJjEm5ggCR/COT6lVzgZyTxmp/qC6jGqWtnbRKINMYkBpVTe2VdyXkIAOdoxnuD9KetS3UtWqw02CP4FtNQhC8Bg8hU44yPKmYD37Ct28mht+ZL25gHvKcr9A08RB/Wo2/aeZJDbGeOVjuBS8imRSfwhC+Av0wR6VAxeHYYCXUPtssndn3wmMf7UjHb9SK7e/c83UvnKt+465RpxFa3N1dOewhhixx7Fgufrgipiyj1WQHcYIQfutNieZR7YhVI8/WoR9XsYR5Ud9a7V5CvaLIgI/1ogoJ+hzWdM8R7u4kKWlqt4o/tEV7dfz8xmA/M1JffWrjdfln6rVb9Ll0db+VbwNjAeFIwhGeV2855965+6j0RrK5kgdlYxkcrnHIDDuM9iK6MGoTLEzzwbdqlmEcolOAMnHwrz9K546oKtcM8bSskgDq0zK8hBHdipI7jHPPHPNZ5dajfS3K27Nfwl6MtrrTC11AkpeaTaWHxAAIuFYEEcqexr50uOz0zXrgDbbww2YOWckZbyycbySSckBR+QqQ8Orq6bT0ispbJ/Lj/ABLKrxO+58OQGVmDE8DHaqto+kQ3OpXb9RzKr2wjDKPgjfOEU7o8HaBs4AGdwzjBFdS3W3oLD4o38GpaMLqB2KRzLtyNuSSY2DA+wORXp4iXwFnoM1yTtD28kpxu4EcLOcepxu4qq9axSWVi1vbzJd6bM6tBIrBnhIcsY3x6H4uSOTyMcipHxV8SLS7t7a3sQ0jwSRyCTaVQbUK7FB5Y5I9MfD61Z5iVtdXaDYu81yn2jSXXa0UrRukM5I3ZVUXKtn0ByeTt4NUnqXxGvNWSGC4kVI0ADFVYB2H9rIFBJOPQDGckDmrInSOp624n1KTyYxgojgquPZIlI2rj1JBPz70wNP0eW2UR28lnEo7Ktuw/X+sZJ+Zya6HJ1mPF+WXd/wAfZm1XNB6pEFvHFHeaaiooVVcSI3HqwMncnJOcck8Crtod800e9pIJQT8LQEsnzzknn86+IrO4Y/tpLeRfYQMP4tMw/hWNVYWdrPJbxxKyI0mMbEJVcktsGfuj+ArxuXLHkusZ5v8APdGVG8VNWuRJ5Kqpt/LWViY5vhKlskyRY4H149aUetzxvIGjO7IG44YfF8vMkdj9Tj6VN614k3dxcecr+SdnllEJaMjnO5HJU5zyMYqqu+SScc+wAH5AcCvoOl4bxYSVqPmpTpnQHv7qK2i+9KwXOM7R3Zz8lXJ/Koump4L6dHPFfRwyiLUJISkLMDhY2x5jKRzu7emRwR612lMjw0vmkuZorTC6bYoLeLAH7aXIMkrNjJOQx4wPjB9aY9RHSfTcenWkVtF2jXk+rMeXY/Vsn5cD0qXoCiiigxSZ8SOrXNzevbsTHY2ZhJDfCtxdSrGe341j3fQoacN1cCNGduyKWP0UEn+Vc/TWW3paed1ZZby6WRiwxu/ajbt/1cbiD8zQUroPo+XULhSoKwxMrTS52hFB3HB/v4BwB9e1TXTuo20kl1PPJbCaedmQXMLzpsLMxI24CkswGc/hPvW7oMklj07cTRZc3cvlHbyIUwUZm9mIyP8AMlTfh/1xp8NnDA8oidAd29SAWLFiQwBGOflW+PzfLi5rZj4iVbpmZoSIodMBZR5cqxEBc4O7YyOG47cio+y8Igx3Xt08uTlo4x5MZ/T0+gFWW66xtmjbyLu18zHw+ZINmc/iwc4xntX3a9V2wQebeWrP6lJFVfyBcn+NdnWLz+/kk8Pqx6LsoRiO1h+rIHJ+pfJqWhhVFCooVR2CjaB9AOK17XWYJf3U0T/4ZFb+Rrw1PU4hGy/ao4GIwH3plT7gOcE/Wt+J6OK91vlpdSdSGJSlm0EtyCB5TyAMAQcnG4fEOOCV4zzSA6kvDNdTSHGXdicAAc+uAzAZ74DEfOrP1DcR2Vy7i6+2PMv7QxZtwQ2QcvBJtLH1BBBzzVJghLsqoCWYhQBySScAD55rqcmVtelwccwm46V6o1VLCzju8uoQRAiNELy7lG1Gd1O1eOT39vSlZH1JfXF+9/YWLAzxmNgUaeJuAu7JULkbV75GV/KnBeaJbRxyzT7/ACzbhZ0YnY6RoMFkOcOoGAVwfrSk6R6uudKgWWSFnsLhpPJG7lGDEY3YOAcdiOcEjsa6nJcpjbhN12akNO8Hbm8cz6lIIi/OyJF3fnsARfoM1dbHwusIk2pBlwMeYxLSA44bvgH14GK9tD0+2uwbvy1LS5yUmaZD6e6gHHcbQRWI9C063kdcxpJLjKPOdxz2IV5M/LgdsCvC5ep5M7ZcrNeyT/rj22bPoe1jjRXgSVlUAvIgZmIGCzZyMmvU9G2P/wBHbf8AQp/6a0LDpi3sj59w0QKtlZfigABGAG3SlWOfp9KgesPF2K22iyMNwTncSzfCQQBgBcH1Od3pXFjhy8mWuO2/H0gntRks9Kw0cUccsuUjUfskdhj4WfGxe45bHrS/17xZJaXaJo5VRo1WOZHtw3I837mX/lxVZ6i8S7i+GJo4OAwUiPJUPjcV3sQDgAZxkemKqNev0/RSTfL5rUj7llLMWYkkkkk8kk9yT718V9RxliAoJJIAA5JJ7AD3ph+EXRMN3qTw6grq0CGTyWG3cVZQVkzzgbgdvr9O/pKkPCXwja9IurxdtuOY0Yfvj6Ejv5QPf+92HGTWz1NqkkT2mreUkN1aXLWt5HGCisY+U49A8OVz7Y7gV0HHGFACgAAYAHAAHYAVQ/FToqO5sLySGP8ArDJG5K5JfyDuA2ju2zcoOM9h6UF3srtZo0kjOUkVXU+4YAg/oa965w6a8S7ldHe3t3KXFkVlVsBt9uHw6/ED9xmX/L9DT/0DWEvLaK4jIKyorDHoSPiH1ByPyoJCiiig87h8KxILYBOAMk8dgPUn2pL+OFz9rsLAxwTxySTOEhdCkgAQqVMa55J2YHfH1NOyvkoDjIHHb5fSg5m8PvEM2BFlfRqttmTfuiJkBYE4ZfUEgDBXsflVlez6bvSSrpCx9me2H6ONg/SnDrfS1regC7gjlx2LL8Q+jD4h+RqCl8HtJbvZoPozr/J6ml2Wcvhdo8nEGohSe37eGUfoMH+Natx/R/crugvI39t0ZUH/ADKzVdte8J9DtthnDQea2xP2z8tgnAzu9AeTxSw6N0Lz2uJYLuWxt1k2wt5m0nJyFY7lBITaT8yKeh6vK98FNSj+4kco90kX+T7TUMPDy/M7W/2c+aqCQruQYQnaGzuxjPHfvTEvbvU7SGSWDVYrlYlLbSqSOQP9r057+lUXqjr+8vEWO5MbKdjgiMLnjOMjnGcg/MGkpY9H8IdUA5tT/wBJHn8hvrz6S8Ppbq/FpcrJb7VZ3yuGCr2IB45bAB7Ve/D7StaWzWawFq0M5LgSs7NwSn4jx2PANTWoya8Y2SbToJlYYJimKN78FZgw59qeTw8fGLzLewJWeUrJ5VuI/hCYwWZ2IXczEIBycDJ96s97b2dlpqxXmwWyRpGQ43Bjj0A5LE5PHOcn0zS66l0zWdVWG3+wNAkOW+J8qxVcKXeU8nGQMk5LHNeN/wCE+u3i/wBakD7SWCST7uT7BcqD+lTS7RGgQzwSXt9o7/1O0YbllJHmoSeMY5xjPOGAI9amNT8YLeSIM2nq07AfvVV48ZxndjcRwccCpLX+n20Xpl4JuJ7uZPMAIYA7g20EegjjGe/JNXHQuj3m+yRXMUTWUOnwgq6K/mTvyxBI3DaBnII+/wDM1xcnT8fJlMsp5Y0576g6olvHdpCQHcvtDuVGcYUKzEBVwcYHqfliHrqybwZ0ljk2gH0kkUfoHxW/p/hnpsBzHZQ5Hqy+af8AtC1c2OMxmork230yWRGeOKR0QEsyoWVQO5YgYA+tWvobwou9VAkj2xQZIMrnPI7hVHLEfkPnTc8Xb64iNvaWzJFBdw3cbrsBUkRgqBjBDei4I5PORX1/R5u9+lsv/wAu4kH5MqN/xNUe9n0Bb6BZTXVvELq6hjL75O528tsAzsAXJ4547mq7rGoJFrOlapF8EWoRqknPG5lEZ3EewdPzjp0yRhgQwBBBBB5BB7g/Kkr4odGrp2ihEfIhvfMh4OVWTdiMnnJGe/GdooHXWlrIn8l/sZjE3GzzcmP7wyG28/dyMj1xUFoPXiXM1vAUYNPZpdK/Gw5wGQDOQQf5H87XQI7xS6a/0Vew6rbRgxO+25iA+AlgQ4xjGyRNwOfxc/ipjeH8oETww2rwWsRzbu0gkEySlpAyY5C4I4JJwwHcGvXxGvrSLTp/t5/ZOhXb+JmIyip/r7gCPbGTwKSfhv1NrU0f2XTZIituoIWQIGCsxPBfkqCfyyPlQdJUVRun7rWxERdw2rOGOCH25XAxkLkZzn2ooLzRRWKDxgvo5GdUdGaM4cKwYoTyAwB4PyNeOpaqsGzckr+Y4QeXG0uCc8ttB2rxyx4FVjrnW10Wylu7SCNnllVn9AzPwXYryew9R3pf6D4i61qQL2zWEa5xtYqrA+21nL8/PvQbPjzZSIftM0g8sIILWJSch5MmeRwRj92MDB9V9uVp0TFcS7o7eBZdrKxYhfhzxyW4255x34Pzq29W9La3qc8aXnkOIwSu10SNd2M5AIfJwPT04rY0fprW7FPKtra2CZySCp3H3JZ8nipVi1jRoxbFruGKZ1RmcCJMnAJKrtX5fxpR6P0mb3TZpo9zSwSEJGvOUIRmGO/GWIx7N3zTCVOoT/Y2o/Nf/XUZovRmrWksrRyWUDTkMyM4IyMkbUCnHc9veszw1dVKeGcUuqaLJZJcNbz2k4MTLlWUE71DhSCQWMo/Id8U3OntV+0wK/xZ5VtyNFl1+FyquAdu4HBpMad0frVhdyX0BtZpZA3mIGIV92CcqQgzkA8Ec/nQ39IS9t3aO8sYxIp5XLwke2Q270rbB81WuvOsjpcCyi3kuGdwiqnbJBI3HBwOPQGqZ0f4+x3t0lvPb+R5pCo4k8wbycKrDYuATxn3x9Q2KDmjrLUNT1u+itpbcQyKjSRwdsAoXLOWP3iFwA2PQYGeWl4Q9cNepNBeSH7ZHI7NEyCLYnACoB3VT3zyM4PoTY4+iIRqbajuYytEIwvG0YGCw4zkqAP19+Mv0laSagt8P/8ATGpU7WwCCrJl1Hc4OMn2HsKCxUUUUFQ8R9AF1HatgkwXtq/AJO1pVjccemGyf8NLzwbv2sptTt4opJ/KmTbGhG/CyyROw3EDgbSeecU4td1YWlvJOY5JRGMlIl3ORkA7QSM47nnsDSp6exY9V3CEELexsyZ45cLN/vJItA5qVfjtcmaBLOL75WW6f5R26Mf1Zjx/gNNSq/1hYoLee4S3Sa4jt5VT4cuQVOYwR8WDk8D3+dAuvCqJ7gaVMqFo7aK8gkkUjKuzFkSUE/u/L2kEZ+JhnFOWkb/R/vJLa7vLCdSjgCTae6tGQjj8wy/7NO+KUMAVIYHsQcg/QigpXWvhkuq3lvNPM3kQKQ0AH3ju3ZDZ43cBuM4UYPt7TeHgGrxajBL5QWPy5YgvEgCFF5BwBjbxj8AxVyooCiiigKW/i31fNBE9tbo0YePdNdMCI4o2O3bGfxStyoUcjP5rZOvesl0q0MxXzHZgkUYOC7tnA+gAJP0+dJnxS6vkuriytLwxr5RR7pYyfLV3blDkk5ji4PPdmoNTXNfutRsLawsLKYW0QQeYwJaQoCASwwirkljyefXioceEd+BuKxL68ygY/OtiyvH1K7kc36WNsjbUDS+WVj7KkUYYZ+FRnsM/pU/cdN6KcCfVppT/APkDD/u2x+tZ8teERfxXEk7PNa2FxMQM77svgDgYVrocfL+Fb9np2pP+707T1X3Cxsv0/etWladNaM96VF2wtY4wWaSQAyyN2WPEYIVRyTjvxW9q3T+mQjdYawbZSRuQM0wPoCBHhv1z+VBP2h1yFdsUdhGPZUCj+FaF/pmtXBJkjscnuxiiZj6clkY9qql3GiSQomtSSLIT5jqsoESgH4jlskk8BQPripSDSbRv3uuzuvqFjmH8SSP4UEjaX2rNG8sepIzR5LxvEybQBkkK8IPb+6v51WtaF1qZUT3Fi0mRgnbbynAICkuiMV57HjtU3qXRumBUltry8TgsZ/JknTAJVsskalWGD39+e9aemdLWV3G7z6sY180rEJXXe0a8b2RnypY5x7ADPegrt507Po9xbS3KKwWRJAFbIPlurFScYBOKbWpeNE18TBotuS23c882FSJcZZiCdoC/3nOMjseKX3V2lWf+kLe3iuy1s8a+ZKZhMA+ZAWJyVBwF447+lQEn9SneEyPNZvInmeW2xbhEYNwQSuRzg54Oe1WJVstFiu5mW5vdUvz+NrSItED7AuxYr3H3APatnqzouPTQLzSJbiOS1WCSZJVKyKs/3HB2gHn4XTnHOfUU+unDbm1iNkEEBQGMIMLg/IevvnnOc81XPGPUVh0e53d5FWNR7l2A/gMn8qqJToDqU6jp8FywCu6kOB23oxRiPkSMj61YaqHhNpZt9ItFPdo/NP8A+1jIP4MKt9Bik544KbO907Uo85jfY3zCN5ij81Mgpx0pfGPp+Gz0PykLYW5V03tubc7SEqD7BWbA9loL10nq0kzXazOrmK5cIAu0rC6q8Of72VOQ3/EGrDVQ8NupFubWOHkSW8Fpvz+ISW6OrD5dx9VNW+g57HUyr1UlwqSRJNJ5DCQBSTj7M/YkYEig/lT00PQorKEQ267IwzsBknBdix7+mSaTvj/p0MX2d7fKXCvJMwVW5Vyu6UtjaMSKvGe759aZ/TXW0F75SIx82S1S5xghdrNsbB9w4II+VBY6KKKAooooEx4oakvnm/8AtEMsdj+yt4UO5hduM7pONp2Y34z/AGSgjk0pdE0qS6hu5Eia4mHl4OdzLvZi77e7Mcd/TJPzE74zavv1CS3SIQQ2zNtRVCbnk2tJMwHcvxg/3QtQfTPWjadvNvFGXcAFpCzHA5wACABnmpVi1dM61cWEccU2jiVEyWcwsZTliSdxVhx2Ax6CrRceKkJidIdOuUlZGCYhXAYg7Scc8HB7VSovFzUJCRHHETjOFjZiB7/eNWuzOuzqreZbwqwB+JRuwQDyNrEH5Gs/Nr5IrR+uLyzhjhh0r9miqGLxSF3bHxuWCgfE2T2OBgVYIvGC2Rf6xp80Ugx8IjUgn5MwU/wr5XpLUpP32qMvyiTH8Rt/lWH6FvYx/V9VuAfUSZcfl8Rx+lNw1UQnizHFPNNa2ErSz7NzSP8AdCgKqKqJwnGcZ7n6Y9V8aNRyCLFdvyWX+ea2p+m9XRWY6nwoJO1WZsAZOAqZJ+QqMgtLmUZl1W8UfK2nX+OAKbhqt3qHxaN1aPbta3FvJLtVyBvGwsPM252nJTIHHr+db9x4racEWMWM0iooVFaFMAAYAG4n0qGTTog6o+tXodjgA+ahJPturOs2GoWTKLK7vLksMjcqyx98bdzOfi+QXnP1wFU6y1yS5eKWKxFlHGT5ZSLaWbg5ZwqgkYBAA45rf661GG9hSWO5iVI1XZbqhSQu/wC9LgHaORnIzxx8zv8A/tlrMYPnRiPAzmWEpn5A4AJqtdX6ve3EULXiqInLtEUVArFcK/KZyRkAg8jNVFg8HPEWSxuY7WRt1tO4XDHAiZjgOp9ATjI7ever7/SMs5Wsrd1yYo5j5gHoWXCMfl94Z92HvXPFdK+DOvPqmmyQ3qrKsREOWGfMQpnD57kDjP09ea0yu3Smt293axSWjho9ijAPKYUDYw9GHbFS9c9da+H9zoTm+0iZ/IB+La2Wj5+6/o8eeMnOOx9y1PC7rz/S9oZHULNE2yUDsTgEOo9Awzx6EGguVLL+kHYmTSgw/sp43P0IeP8Amwpm0r+orae4vdT0+aRniubET2y9whjKqQPb9oM/PignfCi1P+jbaWTy3kaFFEioFcxqPgjc45KfEvtxnuTVzpa+AWsGfShG3e3leP8AynEi/wC8R+VMqgiuotCju4JY5FBLwyxBiOVEgGcH6qp/yilH4GaWZxDcJKFezeeGVCCd8UyiRNpzxiXcf1/NqdbdRnTrGa6VPMMQU7CdoO51TuAcYznt6UqvD5zpvUVxZr+5u1LoD808+P8AMKXWgeVFFFBiis0UCf8AGHwmuNQuFurLy2by1SRCdjMVJwwJ+E/CQOSPuiltJ4M6pFhns/MUEEqkqEkeo+F88/Kuqa1dTsfPhki3vH5iMu+M7XXIxlT6EUHPdv1dd6cFiXSTDtGBlZNxGc/e25bJ9c1KWvX2pSjKaTM/zCy4/XZV2g8EbNeTPesTySZ8Z+u1RVj6c6MjsGJhmuWUjGyWYyp3ByFbseO496movdSpm6+1CP8AeaRcLjvxIB/3Nea+KFz66XP+RY/+TTY6e6N+yStIby8nLZ+GaXfGMnPC47j3qxVO2L3Ug9Q6wmuUCTaRekBgw2mRDkZHdEB9TxWpcdTRRgebpN2ox+NpB/Fqd9t055d5JdC5uCJQAYC4aAEKF3KpXIPHofepir2w7q5sh6zsgwK6U5IORn4/4MDW6dahuDuGhTyH3WI/+BO/zroaimom65u1HUYY1b/3LcRvwR5glC4yM7sYI4z+eKheor20uIPKs7O6il3qQMs0eed3wbiN3PfGa6d1ySdYHNmiPOANiyEqhORnJHyz+eKrXWPiGNPWOER+ffSqNsEZJAOOXY4yIwQcZwSB6ckNG3MC9PXJmMIt5jMAGMYjYyAEA5KAbsYIOceorpPwZ6fltNKCyIYZZXlkKupDAn4ULKcHsqnHFV2HxYurvEem2cct5tH2iYc28fJACsSNw+ZbGQcbxzUfqljf+TJcavq5jhXKtHaNglgeIhtCrvzxjntz71UXSXqXSrC3On3FzCG8t0lRA20s4JlyBuCbmLHaTxnFVb+jZZEQ3kv4XkiQf5Fcn/fFUjpPw1lv3a4hXyrbnyjcgSmY88EKB8J9WHb0yeasvhx1pPpF3/o3UIfLjmlzHtGfLaVsLt5O6InjPJHfnmgfFLQ9YQwy3WpXrqqwtLaWkYXa8qKyM5Ab4mZpAB6KoU+5NMifdtbZgNg7c8jOOM49M0ntA8F7i4vXutclWfDZCKxYSf4jgbYxxhAPlwO4bv8AR80SWG0nnlXYly6tEPUqoYFsf3STge+3PbGWxXyiBQAAAAMADgADsBX1QR+vXdvFbu160awYIfzMbCD+Eg98+3c0oehFbW9dl1PaY7e2+GPjBY7SiKfntLOcdsgetM3rbouLVoFgmkkjVXD/ALMgEkAjB3Agjk/nipXSdKitYUhgQJHGAqqPl7+5Pcn1JoNyiiigKKxRQZrFZooCsUVmgxRWaKDFFZrFBmsVmigieqOoFsLZ7h1aQIUARMbmLuqKFz65YUmfHDVUa8FtYoDdTIqXDICZGHBjgz257sBycICcDFMrrTrZrGG7eW3KrCsX2eRiGSaR87QB3BRxk/Jc8cVzf0teeZqUU1zNtPm+a8jk8sDuPIB5Y/l8xQfdpbahp0kdwIZoiuCDsZVYA5KvtxkHnIPODUvadXxX9/Gb+JFg3l/JjIhhMr43SzMx9cZY8k7QO2csg9O28yb4Li4jXcSWjuJBk+37QkY+leC9ERXkLfavMdm4VnaJ5I9uRuWSFRnPBIYntWO5vtWrXdGhAF0sCSTQBWjJlMCqqezA7VjC5JAGGAwQa576j6ue61E3gCqyvGVCkso8raF5IBIO3PYd6l+qtY1CztRptyR5Ib4H/E8aE4XIP3M4OCMjAHpiqZaKpkQSEqhZdxAyQuRuIHrxnitSM12doWoNcW0Mzp5bSxo5TOdu5Q2M/nW/UL0lr630BljQrGJJI4znIkSNiiyrwPhYDNTVVGKzRRQFFFFAUUUUGKKzRQFFFFAUUUUBRRRQFFFFAUUUUCV/pJXTbLKEfdd5XOTgZUIq5J4GN7frVH0DR30ci6v7MyLuUIyuj+WeSHAViDnjGe3HNdBdadFwarbmG4GCMmOQfejbGMj3HuvY/oQrf+TrWtMTFlNHdwj+yPfHqAsnYfJX/KpVjL9daRebWuChYcATRM23P+Vl/PNQnVHXsVuPI0YRqTukkkjQBRhedoIxuwMk49BjmobqHqonEepaWiOORw9rJ+RxnH6iqzq9/FcbEtbUQhS33WaV33YxuJ7kY4x7mszFq5Iy4l3MTljkn7xyeTnk+9NXwF6Ntr2SeW6Ec3lAKsLjcPi7yMp4xxgfPd7CovojwUu74lrlWtYQDguuHY44CoecZxknHHbNPbw/6Fi0i2EUfxSPhpZPV2x6eyjkAfX1JrbCw2lokKLHEoREAVVUYCgDAAHtXtRRQFFFFAUUUUBRRRQFFFFAVis0UBWKzRQFFFFAUUUUBRRRQYoNFFBE9RfdX6n/AIVqdM/eb6miigsNFZooMVmiigKKKKAooooCiiigK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fresher.ru/images3/samye-samye-kompyuternye-virusy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481461" cy="32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2)</a:t>
            </a:r>
            <a:r>
              <a:rPr lang="ru-RU" sz="2800" dirty="0"/>
              <a:t> </a:t>
            </a:r>
            <a:r>
              <a:rPr lang="ru-RU" sz="4000" b="1" i="1" dirty="0">
                <a:solidFill>
                  <a:srgbClr val="7030A0"/>
                </a:solidFill>
              </a:rPr>
              <a:t>Файловые вирусы</a:t>
            </a:r>
            <a:r>
              <a:rPr lang="ru-RU" sz="4000" b="1" dirty="0">
                <a:solidFill>
                  <a:srgbClr val="7030A0"/>
                </a:solidFill>
              </a:rPr>
              <a:t> </a:t>
            </a:r>
            <a:r>
              <a:rPr lang="ru-RU" sz="3600" dirty="0"/>
              <a:t>способны внедряться в программы и активизируются при их </a:t>
            </a:r>
            <a:r>
              <a:rPr lang="ru-RU" sz="3600" dirty="0" smtClean="0"/>
              <a:t>запуске.</a:t>
            </a:r>
            <a:endParaRPr lang="ru-RU" sz="3600" dirty="0"/>
          </a:p>
          <a:p>
            <a:pPr marL="0" indent="531813">
              <a:buNone/>
            </a:pPr>
            <a:r>
              <a:rPr lang="ru-RU" dirty="0"/>
              <a:t>Из ОП вирусы заражают другие программные файлы (</a:t>
            </a:r>
            <a:r>
              <a:rPr lang="ru-RU" dirty="0" err="1"/>
              <a:t>com</a:t>
            </a:r>
            <a:r>
              <a:rPr lang="ru-RU" dirty="0"/>
              <a:t>, </a:t>
            </a:r>
            <a:r>
              <a:rPr lang="ru-RU" dirty="0" err="1"/>
              <a:t>exe</a:t>
            </a:r>
            <a:r>
              <a:rPr lang="ru-RU" dirty="0"/>
              <a:t>, </a:t>
            </a:r>
            <a:r>
              <a:rPr lang="ru-RU" dirty="0" err="1"/>
              <a:t>sys</a:t>
            </a:r>
            <a:r>
              <a:rPr lang="ru-RU" dirty="0"/>
              <a:t>) меняя их код вплоть до момента выключения ПК. </a:t>
            </a:r>
            <a:endParaRPr lang="ru-RU" dirty="0" smtClean="0"/>
          </a:p>
          <a:p>
            <a:pPr marL="0" indent="531813">
              <a:buNone/>
            </a:pPr>
            <a:r>
              <a:rPr lang="ru-RU" dirty="0" smtClean="0"/>
              <a:t>Передаются </a:t>
            </a:r>
            <a:r>
              <a:rPr lang="ru-RU" dirty="0"/>
              <a:t>с нелегальными копиями популярных программ, особенно компьютерных игр. Но не могут заражать файлы данных (изображения, звук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sz="3900" b="1" dirty="0">
                <a:solidFill>
                  <a:srgbClr val="7030A0"/>
                </a:solidFill>
              </a:rPr>
              <a:t>3</a:t>
            </a:r>
            <a:r>
              <a:rPr lang="ru-RU" sz="3900" b="1" i="1" dirty="0" smtClean="0">
                <a:solidFill>
                  <a:srgbClr val="7030A0"/>
                </a:solidFill>
              </a:rPr>
              <a:t>) </a:t>
            </a:r>
            <a:r>
              <a:rPr lang="ru-RU" sz="3900" b="1" i="1" dirty="0">
                <a:solidFill>
                  <a:srgbClr val="7030A0"/>
                </a:solidFill>
              </a:rPr>
              <a:t>загрузочно-файловые вирусы</a:t>
            </a:r>
            <a:r>
              <a:rPr lang="ru-RU" dirty="0"/>
              <a:t> способные поражать как код </a:t>
            </a:r>
            <a:r>
              <a:rPr lang="ru-RU" dirty="0" err="1"/>
              <a:t>boot</a:t>
            </a:r>
            <a:r>
              <a:rPr lang="ru-RU" dirty="0"/>
              <a:t>-секторов, так и код файлов;</a:t>
            </a:r>
          </a:p>
          <a:p>
            <a:pPr marL="0" indent="531813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8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820472" cy="66693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700" b="1" dirty="0">
                <a:solidFill>
                  <a:srgbClr val="7030A0"/>
                </a:solidFill>
              </a:rPr>
              <a:t>4</a:t>
            </a:r>
            <a:r>
              <a:rPr lang="ru-RU" sz="6700" b="1" dirty="0" smtClean="0">
                <a:solidFill>
                  <a:srgbClr val="7030A0"/>
                </a:solidFill>
              </a:rPr>
              <a:t>)</a:t>
            </a:r>
            <a:r>
              <a:rPr lang="ru-RU" sz="6700" dirty="0"/>
              <a:t> </a:t>
            </a:r>
            <a:r>
              <a:rPr lang="ru-RU" sz="6700" b="1" i="1" dirty="0">
                <a:solidFill>
                  <a:srgbClr val="7030A0"/>
                </a:solidFill>
              </a:rPr>
              <a:t>Макровирусы</a:t>
            </a:r>
            <a:r>
              <a:rPr lang="ru-RU" sz="6700" b="1" dirty="0">
                <a:solidFill>
                  <a:srgbClr val="7030A0"/>
                </a:solidFill>
              </a:rPr>
              <a:t> </a:t>
            </a:r>
            <a:r>
              <a:rPr lang="ru-RU" sz="6700" dirty="0"/>
              <a:t>- заражают файлы </a:t>
            </a:r>
            <a:r>
              <a:rPr lang="ru-RU" sz="6700" dirty="0" smtClean="0"/>
              <a:t>данных (документов</a:t>
            </a:r>
            <a:r>
              <a:rPr lang="en-US" sz="6700" dirty="0" smtClean="0"/>
              <a:t> Office, </a:t>
            </a:r>
            <a:r>
              <a:rPr lang="en-US" sz="6700" dirty="0" err="1" smtClean="0"/>
              <a:t>Autocad</a:t>
            </a:r>
            <a:r>
              <a:rPr lang="en-US" sz="6700" dirty="0" smtClean="0"/>
              <a:t> </a:t>
            </a:r>
            <a:r>
              <a:rPr lang="ru-RU" sz="6700" dirty="0" smtClean="0"/>
              <a:t>и др.).</a:t>
            </a:r>
            <a:r>
              <a:rPr lang="ru-RU" sz="6700" dirty="0"/>
              <a:t> </a:t>
            </a:r>
          </a:p>
          <a:p>
            <a:pPr marL="0" indent="450850">
              <a:buNone/>
            </a:pPr>
            <a:r>
              <a:rPr lang="ru-RU" sz="4400" i="1" dirty="0"/>
              <a:t>Эти вирусы являются фактически макрокомандами (макросами) и встраиваются в документ, заражая стандартный шаблон документов. Угроза заражения прекращается после закрытия приложения. </a:t>
            </a:r>
            <a:endParaRPr lang="ru-RU" sz="4400" i="1" dirty="0" smtClean="0"/>
          </a:p>
          <a:p>
            <a:pPr marL="0" indent="450850">
              <a:buNone/>
            </a:pPr>
            <a:r>
              <a:rPr lang="ru-RU" sz="4400" i="1" dirty="0" smtClean="0"/>
              <a:t>При </a:t>
            </a:r>
            <a:r>
              <a:rPr lang="ru-RU" sz="4400" i="1" dirty="0"/>
              <a:t>открытии документа в приложениях </a:t>
            </a:r>
            <a:r>
              <a:rPr lang="ru-RU" sz="4400" i="1" dirty="0" err="1"/>
              <a:t>Word</a:t>
            </a:r>
            <a:r>
              <a:rPr lang="ru-RU" sz="4400" i="1" dirty="0"/>
              <a:t> и </a:t>
            </a:r>
            <a:r>
              <a:rPr lang="ru-RU" sz="4400" i="1" dirty="0" err="1"/>
              <a:t>Excel</a:t>
            </a:r>
            <a:r>
              <a:rPr lang="ru-RU" sz="4400" i="1" dirty="0"/>
              <a:t> сообщается о присутствии в них макросов и предлагается запретить их загрузку. Выбор запрета на макросы предотвратит загрузку от зараженных, но и отключит возможность использования полезных макросов в </a:t>
            </a:r>
            <a:r>
              <a:rPr lang="ru-RU" sz="4400" i="1" dirty="0" smtClean="0"/>
              <a:t>документе.</a:t>
            </a:r>
            <a:endParaRPr lang="ru-RU" sz="4400" i="1" dirty="0"/>
          </a:p>
          <a:p>
            <a:pPr marL="0" indent="0">
              <a:buNone/>
            </a:pPr>
            <a:r>
              <a:rPr lang="ru-RU" sz="6700" b="1" i="1" dirty="0" smtClean="0">
                <a:solidFill>
                  <a:srgbClr val="7030A0"/>
                </a:solidFill>
              </a:rPr>
              <a:t>5)</a:t>
            </a:r>
            <a:r>
              <a:rPr lang="ru-RU" sz="6700" b="1" i="1" dirty="0">
                <a:solidFill>
                  <a:srgbClr val="7030A0"/>
                </a:solidFill>
              </a:rPr>
              <a:t> вирусы-невидимки или </a:t>
            </a:r>
            <a:r>
              <a:rPr lang="ru-RU" sz="6700" b="1" i="1" dirty="0" smtClean="0">
                <a:solidFill>
                  <a:srgbClr val="7030A0"/>
                </a:solidFill>
              </a:rPr>
              <a:t>Стелс-вирусы </a:t>
            </a:r>
            <a:r>
              <a:rPr lang="ru-RU" sz="6700" dirty="0"/>
              <a:t>фальсифицируют информацию прочитанную из диска так, что программа, какой предназначена эта информация получает неверные данные</a:t>
            </a:r>
            <a:r>
              <a:rPr lang="ru-RU" sz="6700" dirty="0" smtClean="0"/>
              <a:t>.</a:t>
            </a:r>
          </a:p>
          <a:p>
            <a:pPr marL="0" indent="0">
              <a:buNone/>
            </a:pPr>
            <a:r>
              <a:rPr lang="ru-RU" sz="5100" dirty="0" smtClean="0"/>
              <a:t> </a:t>
            </a:r>
            <a:r>
              <a:rPr lang="ru-RU" sz="5100" i="1" dirty="0"/>
              <a:t>Эта технология, которую, иногда, так и называют </a:t>
            </a:r>
            <a:r>
              <a:rPr lang="ru-RU" sz="5100" i="1" dirty="0" err="1"/>
              <a:t>Stealth</a:t>
            </a:r>
            <a:r>
              <a:rPr lang="ru-RU" sz="5100" i="1" dirty="0"/>
              <a:t>-технологией, может использоваться как в BOOT-вирусах, так и в файловых вирусах;</a:t>
            </a:r>
          </a:p>
          <a:p>
            <a:pPr marL="0" indent="0">
              <a:buNone/>
            </a:pPr>
            <a:r>
              <a:rPr lang="ru-RU" sz="6700" b="1" i="1" dirty="0" smtClean="0">
                <a:solidFill>
                  <a:srgbClr val="7030A0"/>
                </a:solidFill>
              </a:rPr>
              <a:t>6) </a:t>
            </a:r>
            <a:r>
              <a:rPr lang="ru-RU" sz="6700" b="1" i="1" dirty="0" err="1" smtClean="0">
                <a:solidFill>
                  <a:srgbClr val="7030A0"/>
                </a:solidFill>
              </a:rPr>
              <a:t>ретровирусы</a:t>
            </a:r>
            <a:r>
              <a:rPr lang="ru-RU" sz="6700" b="1" i="1" dirty="0">
                <a:solidFill>
                  <a:srgbClr val="7030A0"/>
                </a:solidFill>
              </a:rPr>
              <a:t> </a:t>
            </a:r>
            <a:r>
              <a:rPr lang="ru-RU" sz="6700" dirty="0"/>
              <a:t>заражают антивирусные программы, стараясь уничтожить их или сделать нетрудоспособными</a:t>
            </a:r>
            <a:r>
              <a:rPr lang="ru-RU" sz="6700" dirty="0" smtClean="0"/>
              <a:t>;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23744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237" y="24866"/>
            <a:ext cx="9052733" cy="6644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7)</a:t>
            </a:r>
            <a:r>
              <a:rPr lang="ru-RU" sz="3500" b="1" dirty="0">
                <a:solidFill>
                  <a:srgbClr val="7030A0"/>
                </a:solidFill>
              </a:rPr>
              <a:t> </a:t>
            </a:r>
            <a:r>
              <a:rPr lang="ru-RU" sz="3500" b="1" i="1" dirty="0">
                <a:solidFill>
                  <a:srgbClr val="7030A0"/>
                </a:solidFill>
              </a:rPr>
              <a:t>Сетевые вирусы</a:t>
            </a:r>
            <a:r>
              <a:rPr lang="ru-RU" dirty="0"/>
              <a:t> – </a:t>
            </a:r>
            <a:r>
              <a:rPr lang="ru-RU" sz="2600" dirty="0"/>
              <a:t>распространяются по компьютерной </a:t>
            </a:r>
            <a:r>
              <a:rPr lang="ru-RU" sz="2600" dirty="0" smtClean="0"/>
              <a:t>сети посредством </a:t>
            </a:r>
            <a:r>
              <a:rPr lang="ru-RU" sz="2600" dirty="0"/>
              <a:t>сетевых служб и протоколов. (</a:t>
            </a:r>
            <a:r>
              <a:rPr lang="ru-RU" sz="2600" dirty="0" smtClean="0"/>
              <a:t>рассылка </a:t>
            </a:r>
            <a:r>
              <a:rPr lang="ru-RU" sz="2600" dirty="0"/>
              <a:t>почты, доступ к файлам по FTP, доступ файлам через службы локальных </a:t>
            </a:r>
            <a:r>
              <a:rPr lang="ru-RU" sz="2600" dirty="0" smtClean="0"/>
              <a:t>сетей) </a:t>
            </a:r>
          </a:p>
          <a:p>
            <a:pPr marL="0" indent="0">
              <a:buNone/>
            </a:pPr>
            <a:r>
              <a:rPr lang="ru-RU" sz="2000" dirty="0" smtClean="0"/>
              <a:t>Основным </a:t>
            </a:r>
            <a:r>
              <a:rPr lang="ru-RU" sz="2000" dirty="0"/>
              <a:t>принципом работы сетевого вируса является возможность самостоятельно передать свой код на удаленный сервер или рабочую </a:t>
            </a:r>
            <a:r>
              <a:rPr lang="ru-RU" sz="2000" dirty="0" smtClean="0"/>
              <a:t>станцию. Полноценные </a:t>
            </a:r>
            <a:r>
              <a:rPr lang="ru-RU" sz="2000" dirty="0"/>
              <a:t>компьютерные вирусы при этом обладают возможностью запустить на удаленном компьютере свой код на выполнение</a:t>
            </a:r>
            <a:r>
              <a:rPr lang="ru-RU" sz="2000" dirty="0" smtClean="0"/>
              <a:t>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Троянские программы</a:t>
            </a:r>
            <a:r>
              <a:rPr lang="ru-RU" sz="2000" dirty="0" smtClean="0"/>
              <a:t>— имитируют какие-либо полезные программы, новые версии </a:t>
            </a:r>
            <a:r>
              <a:rPr lang="ru-RU" sz="2000" dirty="0"/>
              <a:t>популярных утилит или дополнений к ним. При их записи пользователем на свой компьютер троянские программы активизируются и выполняют нежелательные действия.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утилиты </a:t>
            </a:r>
            <a:r>
              <a:rPr lang="ru-RU" sz="2800" b="1" dirty="0">
                <a:solidFill>
                  <a:srgbClr val="7030A0"/>
                </a:solidFill>
              </a:rPr>
              <a:t>скрытого администрирования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000" dirty="0" smtClean="0"/>
              <a:t>Они самостоятельно </a:t>
            </a:r>
            <a:r>
              <a:rPr lang="ru-RU" sz="2000" dirty="0"/>
              <a:t>устанавливают на компьютере систему скрытого удаленного управления. В результате возникает возможность скрытого управления этим компьютером. Реализуя заложенные алгоритмы, утилиты без ведома пользователя принимают, запускают или отсылают файлы, уничтожают информацию, </a:t>
            </a:r>
            <a:r>
              <a:rPr lang="ru-RU" sz="2000" dirty="0" smtClean="0"/>
              <a:t>перезагружают </a:t>
            </a:r>
            <a:r>
              <a:rPr lang="ru-RU" sz="2000" dirty="0"/>
              <a:t>компьютер и т. д. Возможно использование этих утилит для обнаружения и передачи паролей и ной конфиденциальной информации, запуска вирусов, </a:t>
            </a:r>
            <a:r>
              <a:rPr lang="ru-RU" sz="2000" dirty="0" smtClean="0"/>
              <a:t>уничтожения </a:t>
            </a:r>
            <a:r>
              <a:rPr lang="ru-RU" sz="2000" dirty="0"/>
              <a:t>данных.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0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Троянские программы: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</a:rPr>
              <a:t>Логические бомбы (временные) </a:t>
            </a:r>
            <a:r>
              <a:rPr lang="ru-RU" sz="4000" dirty="0" smtClean="0"/>
              <a:t>- </a:t>
            </a:r>
            <a:r>
              <a:rPr lang="ru-RU" i="1" dirty="0" smtClean="0"/>
              <a:t>удаляющие/модифицирующие) информацию в определенное время либо по условию.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7030A0"/>
                </a:solidFill>
              </a:rPr>
              <a:t>Шпионы </a:t>
            </a:r>
            <a:r>
              <a:rPr lang="ru-RU" sz="4000" dirty="0" smtClean="0"/>
              <a:t>– </a:t>
            </a:r>
            <a:r>
              <a:rPr lang="ru-RU" i="1" dirty="0" smtClean="0"/>
              <a:t>собирающие информацию и складирующие ее или отправляющие данные по эл. почте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Back Door </a:t>
            </a:r>
            <a:r>
              <a:rPr lang="ru-RU" sz="4000" b="1" dirty="0" smtClean="0">
                <a:solidFill>
                  <a:srgbClr val="7030A0"/>
                </a:solidFill>
              </a:rPr>
              <a:t>программы </a:t>
            </a:r>
            <a:r>
              <a:rPr lang="ru-RU" sz="4000" dirty="0" smtClean="0"/>
              <a:t>– </a:t>
            </a:r>
            <a:r>
              <a:rPr lang="ru-RU" i="1" dirty="0" smtClean="0"/>
              <a:t>удаленное управление компьютером или получение команд от злоумышленников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971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3330"/>
            <a:ext cx="8784976" cy="59346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/>
              <a:t>В </a:t>
            </a:r>
            <a:r>
              <a:rPr lang="ru-RU" sz="4400" dirty="0"/>
              <a:t>настоящий момент существует множество антивирусных программ, используемых для предотвращения попадания вирусов в ПК. Однако нет гарантии, что они смогут справиться с новейшими разработками. Поэтому следует придерживаться некоторых мер предосторожности, в частности:</a:t>
            </a:r>
          </a:p>
          <a:p>
            <a:r>
              <a:rPr lang="ru-RU" sz="3600" dirty="0"/>
              <a:t>Не работать под привилегированными учётными записями без крайней необходимости.</a:t>
            </a:r>
          </a:p>
          <a:p>
            <a:r>
              <a:rPr lang="ru-RU" sz="3600" dirty="0"/>
              <a:t>Не запускать незнакомые программы из сомнительных источников.</a:t>
            </a:r>
          </a:p>
          <a:p>
            <a:r>
              <a:rPr lang="ru-RU" sz="3600" dirty="0"/>
              <a:t>Стараться блокировать возможность несанкционированного изменения системных файлов.</a:t>
            </a:r>
          </a:p>
          <a:p>
            <a:r>
              <a:rPr lang="ru-RU" sz="3600" dirty="0"/>
              <a:t>Отключать потенциально опасный функционал системы (например, </a:t>
            </a:r>
            <a:r>
              <a:rPr lang="ru-RU" sz="3600" dirty="0" err="1"/>
              <a:t>autorun</a:t>
            </a:r>
            <a:r>
              <a:rPr lang="ru-RU" sz="3600" dirty="0"/>
              <a:t>-носителей в MS Windows, сокрытие файлов, их расширений и пр.).</a:t>
            </a:r>
          </a:p>
          <a:p>
            <a:r>
              <a:rPr lang="ru-RU" sz="3600" dirty="0"/>
              <a:t>Не заходить на подозрительные сайты, обращать внимание на адрес в адресной строке обозревателя.</a:t>
            </a:r>
          </a:p>
          <a:p>
            <a:r>
              <a:rPr lang="ru-RU" sz="3600" dirty="0"/>
              <a:t>Пользоваться только доверенными дистрибутивами.</a:t>
            </a:r>
          </a:p>
          <a:p>
            <a:r>
              <a:rPr lang="ru-RU" sz="3600" dirty="0"/>
              <a:t>Постоянно делать резервные копии важных данных и иметь образ системы со всеми настройками для быстрого развёртывания.</a:t>
            </a:r>
          </a:p>
          <a:p>
            <a:r>
              <a:rPr lang="ru-RU" sz="3600" dirty="0"/>
              <a:t>Выполнять регулярные обновления часто используемых программ, особенно тех, которые обеспечивают безопасность системы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391" y="0"/>
            <a:ext cx="8748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Профилактика и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лечение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7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26651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0"/>
            <a:ext cx="2791619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573016"/>
            <a:ext cx="8172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Антивирусные </a:t>
            </a:r>
            <a:br>
              <a:rPr lang="ru-RU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7854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30" y="312738"/>
            <a:ext cx="8964488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7030A0"/>
                </a:solidFill>
              </a:rPr>
              <a:t>Антивирусная программа</a:t>
            </a:r>
            <a:r>
              <a:rPr lang="ru-RU" sz="3500" b="1" dirty="0"/>
              <a:t> - </a:t>
            </a:r>
            <a:r>
              <a:rPr lang="ru-RU" sz="3900" b="1" dirty="0"/>
              <a:t>программа, предназначенная для борьбы с компьютерными вирусами.</a:t>
            </a:r>
          </a:p>
          <a:p>
            <a:pPr marL="0" indent="531813">
              <a:buNone/>
            </a:pPr>
            <a:r>
              <a:rPr lang="ru-RU" dirty="0" smtClean="0"/>
              <a:t>В </a:t>
            </a:r>
            <a:r>
              <a:rPr lang="ru-RU" dirty="0"/>
              <a:t>своей работе эти программы используют различные принципы для поиска и лечения зараженных файлов.</a:t>
            </a:r>
          </a:p>
          <a:p>
            <a:pPr marL="0" indent="531813">
              <a:buNone/>
            </a:pPr>
            <a:r>
              <a:rPr lang="ru-RU" dirty="0"/>
              <a:t>Для нормальной работы на ПК каждый пользователь должен следить за обновлением антивирусов.</a:t>
            </a:r>
          </a:p>
          <a:p>
            <a:pPr marL="0" indent="531813">
              <a:buNone/>
            </a:pPr>
            <a:r>
              <a:rPr lang="ru-RU" dirty="0"/>
              <a:t>Если антивирусная программа обнаруживает вирус в файле, то она удаляет из него программный код вируса. Если лечение невозможно, то зараженный файл удаляется целиком.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AutoShape 2" descr="http://informatika.sch880.ru/images/03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nformatika.sch880.ru/images/039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276872"/>
            <a:ext cx="123688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6" y="423863"/>
            <a:ext cx="81915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8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62" y="980728"/>
            <a:ext cx="8943426" cy="587727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Антивирусные </a:t>
            </a:r>
            <a:r>
              <a:rPr lang="ru-RU" sz="4000" b="1" i="1" dirty="0">
                <a:solidFill>
                  <a:srgbClr val="7030A0"/>
                </a:solidFill>
              </a:rPr>
              <a:t>сканеры</a:t>
            </a:r>
            <a:r>
              <a:rPr lang="ru-RU" sz="4000" dirty="0"/>
              <a:t> 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Детекторы(Полифаги</a:t>
            </a:r>
            <a:r>
              <a:rPr lang="ru-RU" sz="4000" b="1" i="1" dirty="0">
                <a:solidFill>
                  <a:srgbClr val="7030A0"/>
                </a:solidFill>
              </a:rPr>
              <a:t>)</a:t>
            </a:r>
            <a:r>
              <a:rPr lang="ru-RU" sz="4000" b="1" i="1" dirty="0"/>
              <a:t> </a:t>
            </a:r>
            <a:endParaRPr lang="ru-RU" sz="4000" b="1" i="1" dirty="0" smtClean="0"/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Антивирусные </a:t>
            </a:r>
            <a:r>
              <a:rPr lang="ru-RU" sz="4000" b="1" i="1" dirty="0">
                <a:solidFill>
                  <a:srgbClr val="7030A0"/>
                </a:solidFill>
              </a:rPr>
              <a:t>сторожа (мониторы)</a:t>
            </a:r>
            <a:r>
              <a:rPr lang="ru-RU" sz="4000" b="1" i="1" dirty="0"/>
              <a:t> </a:t>
            </a:r>
            <a:endParaRPr lang="ru-RU" sz="4000" b="1" i="1" dirty="0" smtClean="0"/>
          </a:p>
          <a:p>
            <a:pPr lvl="0"/>
            <a:r>
              <a:rPr lang="en-US" sz="4000" b="1" i="1" dirty="0">
                <a:solidFill>
                  <a:srgbClr val="7030A0"/>
                </a:solidFill>
              </a:rPr>
              <a:t>CRC – </a:t>
            </a:r>
            <a:r>
              <a:rPr lang="ru-RU" sz="4000" b="1" i="1" dirty="0" smtClean="0">
                <a:solidFill>
                  <a:srgbClr val="7030A0"/>
                </a:solidFill>
              </a:rPr>
              <a:t>СКАНЕРЫ (Ревизоры)</a:t>
            </a:r>
            <a:r>
              <a:rPr lang="ru-RU" sz="4000" dirty="0"/>
              <a:t> </a:t>
            </a:r>
            <a:endParaRPr lang="ru-RU" sz="4000" dirty="0" smtClean="0"/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Блокировщики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860" y="0"/>
            <a:ext cx="8804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антивирусных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697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83978"/>
            <a:ext cx="8856983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запуска проверяют файлы и оперативную память и обеспечивают нейтрализацию найденного </a:t>
            </a:r>
            <a:r>
              <a:rPr lang="ru-RU" dirty="0" smtClean="0"/>
              <a:t>вируса.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86" y="3068960"/>
            <a:ext cx="38957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11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Антивирусные сканеры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4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38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Компьютерный вирус </a:t>
            </a:r>
            <a:r>
              <a:rPr lang="ru-RU" sz="4000" dirty="0" smtClean="0"/>
              <a:t>– </a:t>
            </a:r>
          </a:p>
          <a:p>
            <a:pPr marL="0" indent="0" algn="ctr">
              <a:buNone/>
            </a:pPr>
            <a:r>
              <a:rPr lang="ru-RU" sz="3600" dirty="0" smtClean="0"/>
              <a:t>это специально написанная, как правило, небольшая по размерам программа, которая может записывать (внедрять) свои копии (возможно измененные) в компьютерные программы, расположенные в исполнимых файлах, системных областях дисков, драйверах, документах и т.д., причем эти копии сохраняют возможность к «размножению».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59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4037"/>
            <a:ext cx="8964488" cy="3437051"/>
          </a:xfrm>
        </p:spPr>
        <p:txBody>
          <a:bodyPr>
            <a:normAutofit fontScale="77500" lnSpcReduction="20000"/>
          </a:bodyPr>
          <a:lstStyle/>
          <a:p>
            <a:pPr marL="0" indent="531813">
              <a:buNone/>
            </a:pPr>
            <a:r>
              <a:rPr lang="ru-RU" dirty="0" smtClean="0"/>
              <a:t>проверяют</a:t>
            </a:r>
            <a:r>
              <a:rPr lang="ru-RU" dirty="0"/>
              <a:t>, имеется ли в файлах и на дисках специфическая для данного вируса комбинация байтов. При ее обнаружении выводится соответствующее сообщение. </a:t>
            </a:r>
            <a:endParaRPr lang="ru-RU" dirty="0" smtClean="0"/>
          </a:p>
          <a:p>
            <a:pPr marL="0" indent="531813">
              <a:buNone/>
            </a:pPr>
            <a:r>
              <a:rPr lang="ru-RU" dirty="0" smtClean="0"/>
              <a:t>Самые </a:t>
            </a:r>
            <a:r>
              <a:rPr lang="ru-RU" dirty="0"/>
              <a:t>универсальные и эффективные антивирусные программы. Проверяют файлы, загрузочные сектора дисков и ОП на поиск новых и неизвестных вирусов. </a:t>
            </a:r>
            <a:endParaRPr lang="ru-RU" dirty="0" smtClean="0"/>
          </a:p>
          <a:p>
            <a:pPr marL="0" indent="531813">
              <a:buNone/>
            </a:pPr>
            <a:r>
              <a:rPr lang="ru-RU" dirty="0" smtClean="0"/>
              <a:t>Недостаток </a:t>
            </a:r>
            <a:r>
              <a:rPr lang="ru-RU" dirty="0"/>
              <a:t>— возможность защиты только от известных вирусов. Занимают много места, работают не </a:t>
            </a:r>
            <a:r>
              <a:rPr lang="ru-RU" dirty="0" smtClean="0"/>
              <a:t>быстро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7595" y="0"/>
            <a:ext cx="6599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Программы-детекторы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35909">
            <a:off x="55078" y="4039847"/>
            <a:ext cx="4974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Norton Antivirus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 rot="490426">
            <a:off x="5631464" y="3717032"/>
            <a:ext cx="252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Dr web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0224" y="5517232"/>
            <a:ext cx="2024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Avast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06205" y="5317177"/>
            <a:ext cx="3799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Kaspersky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AntiVirus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400" y="980728"/>
            <a:ext cx="9164400" cy="4536504"/>
          </a:xfrm>
        </p:spPr>
        <p:txBody>
          <a:bodyPr>
            <a:noAutofit/>
          </a:bodyPr>
          <a:lstStyle/>
          <a:p>
            <a:pPr marL="0" indent="450850">
              <a:buNone/>
            </a:pPr>
            <a:r>
              <a:rPr lang="ru-RU" sz="2400" dirty="0"/>
              <a:t>постоянно находятся в ОП и обеспечивают проверку файлов в процессе их загрузки в </a:t>
            </a:r>
            <a:r>
              <a:rPr lang="ru-RU" sz="2400" dirty="0" smtClean="0"/>
              <a:t>ОП, </a:t>
            </a:r>
            <a:r>
              <a:rPr lang="ru-RU" sz="2400" dirty="0"/>
              <a:t>перехватывают и сообщают пользователю об обращениях ОС, которые используются вирусами для размножения и нанесения ущерба. Пользователь имеет возможность разрешить или запретить выполнение этих обращений. </a:t>
            </a:r>
            <a:endParaRPr lang="ru-RU" sz="2400" dirty="0" smtClean="0"/>
          </a:p>
          <a:p>
            <a:pPr marL="0" indent="450850">
              <a:buNone/>
            </a:pPr>
            <a:r>
              <a:rPr lang="ru-RU" sz="2000" dirty="0" smtClean="0"/>
              <a:t>К </a:t>
            </a:r>
            <a:r>
              <a:rPr lang="ru-RU" sz="2000" dirty="0"/>
              <a:t>преимуществу таких программ относится возможность обнаружения неизвестных вирусов. Использование программ-фильтров позволяет обнаруживать вирусы на ранней стадии заражения компьютера. </a:t>
            </a:r>
            <a:endParaRPr lang="ru-RU" sz="2000" dirty="0" smtClean="0"/>
          </a:p>
          <a:p>
            <a:pPr marL="0" indent="450850">
              <a:buNone/>
            </a:pPr>
            <a:r>
              <a:rPr lang="ru-RU" sz="2000" dirty="0" smtClean="0"/>
              <a:t>Недостатками </a:t>
            </a:r>
            <a:r>
              <a:rPr lang="ru-RU" sz="2000" dirty="0"/>
              <a:t>программ являются невозможность отслеживания вирусов, обращающихся непосредственно к BIOS, а также загрузочных вирусов, активизирующихся до запуска антивируса при загрузке DOS, и частая выдача запросов на выполнение операций.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5003" y="-3983"/>
            <a:ext cx="5601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Программы-мониторы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(программы-фильтры)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20226">
            <a:off x="619543" y="5888301"/>
            <a:ext cx="3251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en-US" sz="28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Process Monitor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2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6" y="568566"/>
            <a:ext cx="9088354" cy="6289433"/>
          </a:xfrm>
        </p:spPr>
        <p:txBody>
          <a:bodyPr>
            <a:normAutofit fontScale="47500" lnSpcReduction="20000"/>
          </a:bodyPr>
          <a:lstStyle/>
          <a:p>
            <a:pPr marL="0" indent="273050">
              <a:buNone/>
            </a:pPr>
            <a:r>
              <a:rPr lang="ru-RU" sz="4400" dirty="0" smtClean="0"/>
              <a:t>Следят </a:t>
            </a:r>
            <a:r>
              <a:rPr lang="ru-RU" sz="4400" dirty="0"/>
              <a:t>за изменениями файловой </a:t>
            </a:r>
            <a:r>
              <a:rPr lang="ru-RU" sz="4400" dirty="0" smtClean="0"/>
              <a:t>системы, </a:t>
            </a:r>
            <a:r>
              <a:rPr lang="ru-RU" sz="4400" dirty="0"/>
              <a:t> </a:t>
            </a:r>
            <a:r>
              <a:rPr lang="ru-RU" sz="4400" dirty="0" smtClean="0"/>
              <a:t>для этого они запоминают </a:t>
            </a:r>
            <a:r>
              <a:rPr lang="ru-RU" sz="4400" dirty="0"/>
              <a:t>названия файлов и папок, размеры файлов и их контрольные </a:t>
            </a:r>
            <a:r>
              <a:rPr lang="ru-RU" sz="4400" dirty="0" smtClean="0"/>
              <a:t>суммы. Периодически </a:t>
            </a:r>
            <a:r>
              <a:rPr lang="ru-RU" sz="4400" dirty="0"/>
              <a:t>(по расписанию) или по приказу пользователя ревизор проверяет текущее состояние файловой системы и сравнивает с прежним. О подозрительных изменениях немедленно сообщается, об остальных пользователь может узнать при желании.</a:t>
            </a:r>
            <a:endParaRPr lang="ru-RU" sz="4400" dirty="0" smtClean="0"/>
          </a:p>
          <a:p>
            <a:pPr marL="0" indent="0">
              <a:buNone/>
            </a:pPr>
            <a:r>
              <a:rPr lang="ru-RU" sz="5100" b="1" dirty="0">
                <a:solidFill>
                  <a:srgbClr val="FF0000"/>
                </a:solidFill>
              </a:rPr>
              <a:t>Достоинствами ревизоров как антивирусов являются:</a:t>
            </a:r>
          </a:p>
          <a:p>
            <a:r>
              <a:rPr lang="ru-RU" sz="5100" b="1" dirty="0">
                <a:solidFill>
                  <a:srgbClr val="7030A0"/>
                </a:solidFill>
              </a:rPr>
              <a:t>Быстрота проверки. </a:t>
            </a:r>
            <a:r>
              <a:rPr lang="ru-RU" sz="3800" dirty="0"/>
              <a:t>В отличие от сканеров, которые должны содержимое файлов сверить с тысячами известных вирусных сигнатур</a:t>
            </a:r>
            <a:r>
              <a:rPr lang="ru-RU" sz="3800" dirty="0" smtClean="0"/>
              <a:t>, </a:t>
            </a:r>
            <a:r>
              <a:rPr lang="ru-RU" sz="3800" dirty="0"/>
              <a:t>ревизор подсчитывает лишь контрольную сумму. Это даёт экономию времени в десятки раз.</a:t>
            </a:r>
          </a:p>
          <a:p>
            <a:r>
              <a:rPr lang="ru-RU" sz="5100" b="1" dirty="0">
                <a:solidFill>
                  <a:srgbClr val="7030A0"/>
                </a:solidFill>
              </a:rPr>
              <a:t>Выявление любых новых вирусов. </a:t>
            </a:r>
            <a:r>
              <a:rPr lang="ru-RU" sz="3800" dirty="0"/>
              <a:t>Если вирус отсутствует в базе данных (еще не занесён в базу или у данного пользователя устаревшая база), то сканер обычно не замечает вирус. Но любой вирус изменяет систему данных на диске, следовательно, выявляется ревизором.</a:t>
            </a:r>
          </a:p>
          <a:p>
            <a:r>
              <a:rPr lang="ru-RU" sz="5100" b="1" dirty="0">
                <a:solidFill>
                  <a:srgbClr val="7030A0"/>
                </a:solidFill>
              </a:rPr>
              <a:t>Возможность восстановления некоторых испорченных и уничтоженных файлов</a:t>
            </a:r>
            <a:r>
              <a:rPr lang="ru-RU" sz="3800" dirty="0"/>
              <a:t>, а также лечения некоторых файлов, заражённых неизвестными вирусами. </a:t>
            </a:r>
            <a:r>
              <a:rPr lang="ru-RU" sz="3800" dirty="0" smtClean="0"/>
              <a:t>Ревизоры </a:t>
            </a:r>
            <a:r>
              <a:rPr lang="ru-RU" sz="3800" dirty="0"/>
              <a:t>сохраняют копии коротких файлов, наиболее важных файлов и файлов, чаще всего становящихся жертвами вирусов.</a:t>
            </a:r>
          </a:p>
          <a:p>
            <a:pPr marL="0" indent="0">
              <a:buNone/>
            </a:pPr>
            <a:r>
              <a:rPr lang="ru-RU" sz="4200" b="1" dirty="0"/>
              <a:t>Ревизоры не в состоянии защитить компьютер от всех </a:t>
            </a:r>
            <a:r>
              <a:rPr lang="ru-RU" sz="4200" b="1" dirty="0" smtClean="0"/>
              <a:t>угроз, </a:t>
            </a:r>
            <a:r>
              <a:rPr lang="ru-RU" sz="4200" b="1" dirty="0"/>
              <a:t>поэтому они обычно используются в комплексе с другими антивирусными средствами.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-126233"/>
            <a:ext cx="5579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Программы - Ревизоры</a:t>
            </a:r>
            <a:r>
              <a:rPr lang="ru-RU" sz="4000" b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729" y="6165304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ADinf32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6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Блокировщики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перехватывающие </a:t>
            </a:r>
            <a:r>
              <a:rPr lang="ru-RU" dirty="0" err="1" smtClean="0"/>
              <a:t>вирусо</a:t>
            </a:r>
            <a:r>
              <a:rPr lang="ru-RU" dirty="0" smtClean="0"/>
              <a:t> опасные </a:t>
            </a:r>
            <a:r>
              <a:rPr lang="ru-RU" dirty="0"/>
              <a:t>ситуации и сообщающие об этом пользователю. К </a:t>
            </a:r>
            <a:r>
              <a:rPr lang="ru-RU" dirty="0" err="1" smtClean="0"/>
              <a:t>вирусо</a:t>
            </a:r>
            <a:r>
              <a:rPr lang="ru-RU" dirty="0" smtClean="0"/>
              <a:t> опасным </a:t>
            </a:r>
            <a:r>
              <a:rPr lang="ru-RU" dirty="0"/>
              <a:t>относятся вызовы на открытие для записи в выполняемые файлы, запись в </a:t>
            </a:r>
            <a:r>
              <a:rPr lang="ru-RU" dirty="0" err="1"/>
              <a:t>boot</a:t>
            </a:r>
            <a:r>
              <a:rPr lang="ru-RU" dirty="0"/>
              <a:t>-сектора дисков или MBR винчестера, попытки программ остаться резидентно и т.д., то есть вызовы, которые характерны для вирусов в моменты из размножения.</a:t>
            </a:r>
          </a:p>
          <a:p>
            <a:r>
              <a:rPr lang="ru-RU" dirty="0"/>
              <a:t>К достоинствам </a:t>
            </a:r>
            <a:r>
              <a:rPr lang="ru-RU" dirty="0" err="1"/>
              <a:t>блокировщиков</a:t>
            </a:r>
            <a:r>
              <a:rPr lang="ru-RU" dirty="0"/>
              <a:t> относится их способность обнаруживать и останавливать вирус на самой ранней стадии его размножения. К недостаткам относятся существование путей обхода защиты </a:t>
            </a:r>
            <a:r>
              <a:rPr lang="ru-RU" dirty="0" err="1"/>
              <a:t>блокировщиков</a:t>
            </a:r>
            <a:r>
              <a:rPr lang="ru-RU" dirty="0"/>
              <a:t> и большое количество ложных срабатываний.</a:t>
            </a:r>
          </a:p>
          <a:p>
            <a:pPr marL="0" indent="0">
              <a:buNone/>
            </a:pPr>
            <a:r>
              <a:rPr lang="ru-RU" dirty="0" smtClean="0"/>
              <a:t>Антивирусные </a:t>
            </a:r>
            <a:r>
              <a:rPr lang="ru-RU" dirty="0"/>
              <a:t>блокировщики могут входить в BIOS </a:t>
            </a:r>
            <a:r>
              <a:rPr lang="ru-RU" dirty="0" err="1"/>
              <a:t>Setup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6" y="188640"/>
            <a:ext cx="9011790" cy="6669360"/>
          </a:xfrm>
        </p:spPr>
        <p:txBody>
          <a:bodyPr>
            <a:noAutofit/>
          </a:bodyPr>
          <a:lstStyle/>
          <a:p>
            <a:pPr marL="0" indent="804863">
              <a:buNone/>
            </a:pPr>
            <a:r>
              <a:rPr lang="ru-RU" dirty="0"/>
              <a:t>В России наибольшее распространение получили антивирусные программы Лаборатории Касперского (</a:t>
            </a:r>
            <a:r>
              <a:rPr lang="ru-RU" dirty="0" err="1"/>
              <a:t>Anti-IViral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) и </a:t>
            </a:r>
            <a:r>
              <a:rPr lang="ru-RU" dirty="0" err="1"/>
              <a:t>ДиалогНаука</a:t>
            </a:r>
            <a:r>
              <a:rPr lang="ru-RU" dirty="0"/>
              <a:t> (</a:t>
            </a:r>
            <a:r>
              <a:rPr lang="ru-RU" dirty="0" err="1"/>
              <a:t>Adinf,Dr.Web</a:t>
            </a:r>
            <a:r>
              <a:rPr lang="ru-RU" dirty="0"/>
              <a:t>). Антивирусный пакет </a:t>
            </a:r>
            <a:r>
              <a:rPr lang="ru-RU" dirty="0" err="1"/>
              <a:t>AntiViral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(AVP) включает AVP Сканер, резидентный сторож AVP Монитор, программу администрирования установленных </a:t>
            </a:r>
            <a:r>
              <a:rPr lang="ru-RU" dirty="0" smtClean="0"/>
              <a:t>компонентов, Центр </a:t>
            </a:r>
            <a:r>
              <a:rPr lang="ru-RU" dirty="0"/>
              <a:t>управления и ряд других</a:t>
            </a:r>
            <a:r>
              <a:rPr lang="ru-RU"/>
              <a:t>. </a:t>
            </a:r>
            <a:endParaRPr lang="ru-RU" smtClean="0"/>
          </a:p>
          <a:p>
            <a:pPr marL="0" indent="804863">
              <a:buNone/>
            </a:pPr>
            <a:r>
              <a:rPr lang="ru-RU" smtClean="0"/>
              <a:t>AVP </a:t>
            </a:r>
            <a:r>
              <a:rPr lang="ru-RU" dirty="0"/>
              <a:t>Сканер помимо традиционной проверки выполняемых файлов и файлов документов обрабатывает базы данных электронной почты.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67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800708"/>
            <a:ext cx="8892480" cy="4285145"/>
          </a:xfrm>
        </p:spPr>
        <p:txBody>
          <a:bodyPr>
            <a:normAutofit/>
          </a:bodyPr>
          <a:lstStyle/>
          <a:p>
            <a:pPr marL="0" indent="531813">
              <a:lnSpc>
                <a:spcPct val="90000"/>
              </a:lnSpc>
              <a:buFontTx/>
              <a:buNone/>
            </a:pPr>
            <a:r>
              <a:rPr lang="ru-RU" sz="2800" dirty="0"/>
              <a:t>Антивирусные программы семейства </a:t>
            </a:r>
            <a:r>
              <a:rPr lang="ru-RU" sz="2800" dirty="0" err="1"/>
              <a:t>Dr.Web</a:t>
            </a:r>
            <a:r>
              <a:rPr lang="ru-RU" sz="2800" dirty="0"/>
              <a:t> выполняют поиск и удаление известных программе вирусов из памяти и с дисков компьютера, а так же осуществляют эвристический анализ файлов и системных областей дисков компьютера. Эвристический анализ позволяет с высокой степенью вероятности обнаруживать новые, ранее неизвестные компьютерные вирусы. 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-17025"/>
            <a:ext cx="2516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DrWeb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503349" cy="273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187319" y="6093296"/>
            <a:ext cx="115212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19" y="764704"/>
            <a:ext cx="8928992" cy="4195897"/>
          </a:xfrm>
        </p:spPr>
        <p:txBody>
          <a:bodyPr/>
          <a:lstStyle/>
          <a:p>
            <a:pPr marL="0" indent="450850">
              <a:lnSpc>
                <a:spcPct val="80000"/>
              </a:lnSpc>
              <a:buNone/>
            </a:pPr>
            <a:r>
              <a:rPr lang="ru-RU" sz="2000" dirty="0"/>
              <a:t>Ревизор диска ADinf32 - </a:t>
            </a:r>
            <a:r>
              <a:rPr lang="ru-RU" sz="2000" dirty="0" smtClean="0"/>
              <a:t>Эта </a:t>
            </a:r>
            <a:r>
              <a:rPr lang="ru-RU" sz="2000" dirty="0"/>
              <a:t>антивирусная программа фиксирует любые изменения в файловой системе компьютера и обладает удобным пользовательским интерфейсом. </a:t>
            </a:r>
            <a:endParaRPr lang="en-US" sz="2000" dirty="0" smtClean="0"/>
          </a:p>
          <a:p>
            <a:pPr marL="0" indent="450850">
              <a:lnSpc>
                <a:spcPct val="80000"/>
              </a:lnSpc>
              <a:buNone/>
            </a:pPr>
            <a:r>
              <a:rPr lang="ru-RU" sz="2000" dirty="0" smtClean="0"/>
              <a:t>Оставаясь </a:t>
            </a:r>
            <a:r>
              <a:rPr lang="ru-RU" sz="2000" dirty="0"/>
              <a:t>одним из самых надежных средств обнаружения и удаления компьютерных вирусов, программа </a:t>
            </a:r>
            <a:r>
              <a:rPr lang="ru-RU" sz="2000" dirty="0" err="1"/>
              <a:t>ADinf</a:t>
            </a:r>
            <a:r>
              <a:rPr lang="ru-RU" sz="2000" dirty="0"/>
              <a:t> уже давно многими используется как повседневное средство контроля за состоянием информации на дисках компьютера. </a:t>
            </a:r>
            <a:endParaRPr lang="ru-RU" sz="2000" dirty="0" smtClean="0"/>
          </a:p>
          <a:p>
            <a:pPr marL="0" indent="450850">
              <a:lnSpc>
                <a:spcPct val="80000"/>
              </a:lnSpc>
              <a:buNone/>
            </a:pPr>
            <a:r>
              <a:rPr lang="ru-RU" sz="2000" dirty="0" smtClean="0"/>
              <a:t>Может найти </a:t>
            </a:r>
            <a:r>
              <a:rPr lang="ru-RU" sz="2000" dirty="0"/>
              <a:t>потерявшийся файл, проанализировать результаты сбоя компьютера, убедиться в сохранности баз данных и документов, найти, куда вдруг пропало все свободное место на диске, обнаружить и обезвредить компьютерный </a:t>
            </a:r>
            <a:r>
              <a:rPr lang="ru-RU" sz="2000" dirty="0" smtClean="0"/>
              <a:t>вирус.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67924" y="-18366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ADinf32</a:t>
            </a:r>
          </a:p>
        </p:txBody>
      </p:sp>
      <p:pic>
        <p:nvPicPr>
          <p:cNvPr id="6" name="Picture 4" descr="Ad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3" y="3702392"/>
            <a:ext cx="4021995" cy="24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0" y="6137920"/>
            <a:ext cx="108012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Скриншот программы ADif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02392"/>
            <a:ext cx="3785794" cy="24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3330"/>
            <a:ext cx="9468544" cy="199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популярная бесплатная  антивирусная программа</a:t>
            </a:r>
            <a:r>
              <a:rPr lang="ru-RU" sz="2400" dirty="0"/>
              <a:t> для операционных систем Windows, Linux, Mac OS, а также для КПК на платформе Palm, Android иWindows </a:t>
            </a:r>
            <a:r>
              <a:rPr lang="ru-RU" sz="2400" dirty="0" smtClean="0"/>
              <a:t>CE.</a:t>
            </a:r>
          </a:p>
          <a:p>
            <a:r>
              <a:rPr lang="ru-RU" sz="2400" dirty="0" smtClean="0"/>
              <a:t>Всего </a:t>
            </a:r>
            <a:r>
              <a:rPr lang="ru-RU" sz="2400" dirty="0"/>
              <a:t>же антивирусом </a:t>
            </a:r>
            <a:r>
              <a:rPr lang="ru-RU" sz="2400" dirty="0" err="1"/>
              <a:t>avast</a:t>
            </a:r>
            <a:r>
              <a:rPr lang="ru-RU" sz="2400" dirty="0"/>
              <a:t>! пользуются почти 200 миллионов пользователей во всём </a:t>
            </a:r>
            <a:r>
              <a:rPr lang="ru-RU" sz="2400" dirty="0" smtClean="0"/>
              <a:t>мире.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0"/>
            <a:ext cx="2024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Avast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s://encrypted-tbn0.gstatic.com/images?q=tbn:ANd9GcRWm4axyQTBxbrRYm2EajBNqwBZ4BkwfubCj5tBZAkh800kMGGnx3-DFb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074393" cy="2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179512" y="5949280"/>
            <a:ext cx="108012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496944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Norton Antivirus</a:t>
            </a:r>
            <a:r>
              <a:rPr lang="ru-RU" sz="2400" dirty="0"/>
              <a:t> является «самым-самым» сразу по целому ряду позиций</a:t>
            </a:r>
            <a:r>
              <a:rPr lang="ru-RU" sz="2400" dirty="0" smtClean="0"/>
              <a:t>. </a:t>
            </a:r>
            <a:r>
              <a:rPr lang="ru-RU" sz="2400" dirty="0"/>
              <a:t>Обладатель самой большой базы данных вирусов.</a:t>
            </a:r>
          </a:p>
          <a:p>
            <a:r>
              <a:rPr lang="en-US" sz="2400" dirty="0"/>
              <a:t>Norton </a:t>
            </a:r>
            <a:r>
              <a:rPr lang="en-US" sz="2400" dirty="0" err="1"/>
              <a:t>Antiviras</a:t>
            </a:r>
            <a:r>
              <a:rPr lang="ru-RU" sz="2400" dirty="0"/>
              <a:t> — программа на редкость «въедливая», из-под ее контроля не уйдет ни один запущенный на компьютере процесс. </a:t>
            </a:r>
            <a:r>
              <a:rPr lang="ru-RU" sz="2400" dirty="0" smtClean="0"/>
              <a:t>Включает: защиту </a:t>
            </a:r>
            <a:r>
              <a:rPr lang="ru-RU" sz="2400" dirty="0"/>
              <a:t>от </a:t>
            </a:r>
            <a:r>
              <a:rPr lang="ru-RU" sz="2400" dirty="0" smtClean="0"/>
              <a:t>вирусов, защиту </a:t>
            </a:r>
            <a:r>
              <a:rPr lang="ru-RU" sz="2400" dirty="0"/>
              <a:t>от </a:t>
            </a:r>
            <a:r>
              <a:rPr lang="ru-RU" sz="2400" dirty="0" smtClean="0"/>
              <a:t>программ-шпионов, защиту </a:t>
            </a:r>
            <a:r>
              <a:rPr lang="ru-RU" sz="2400" dirty="0"/>
              <a:t>от </a:t>
            </a:r>
            <a:r>
              <a:rPr lang="ru-RU" sz="2400" dirty="0" smtClean="0"/>
              <a:t>руткитов, импульсные</a:t>
            </a:r>
            <a:r>
              <a:rPr lang="ru-RU" sz="2400" dirty="0"/>
              <a:t> </a:t>
            </a:r>
            <a:r>
              <a:rPr lang="ru-RU" sz="2400" dirty="0" smtClean="0"/>
              <a:t>обновления и др.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0"/>
            <a:ext cx="6064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Norton Antivirus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img.brothersoft.com/screenshots/softimage/n/norton_antivirus-257387-12469558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32" y="4072854"/>
            <a:ext cx="3980208" cy="27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79512" y="5949280"/>
            <a:ext cx="108012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856984" cy="252028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В состав Kaspersky </a:t>
            </a:r>
            <a:r>
              <a:rPr lang="ru-RU" sz="1800" dirty="0" err="1"/>
              <a:t>AntiVirus</a:t>
            </a:r>
            <a:r>
              <a:rPr lang="ru-RU" sz="1800" dirty="0"/>
              <a:t> </a:t>
            </a:r>
            <a:r>
              <a:rPr lang="ru-RU" sz="1800" dirty="0" err="1"/>
              <a:t>Personal</a:t>
            </a:r>
            <a:r>
              <a:rPr lang="ru-RU" sz="1800" dirty="0"/>
              <a:t> </a:t>
            </a:r>
            <a:r>
              <a:rPr lang="ru-RU" sz="1800" dirty="0" err="1"/>
              <a:t>Pro</a:t>
            </a:r>
            <a:r>
              <a:rPr lang="ru-RU" sz="1800" dirty="0"/>
              <a:t> входят: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Kaspersky </a:t>
            </a:r>
            <a:r>
              <a:rPr lang="ru-RU" sz="1800" dirty="0" err="1"/>
              <a:t>AntiVirus</a:t>
            </a:r>
            <a:r>
              <a:rPr lang="ru-RU" sz="1800" dirty="0"/>
              <a:t> Сканер, 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Kaspersky </a:t>
            </a:r>
            <a:r>
              <a:rPr lang="ru-RU" sz="1800" dirty="0" err="1"/>
              <a:t>AntiVirus</a:t>
            </a:r>
            <a:r>
              <a:rPr lang="ru-RU" sz="1800" dirty="0"/>
              <a:t> Монитор,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Kaspersky </a:t>
            </a:r>
            <a:r>
              <a:rPr lang="ru-RU" sz="1800" dirty="0" err="1"/>
              <a:t>AntiVirus</a:t>
            </a:r>
            <a:r>
              <a:rPr lang="ru-RU" sz="1800" dirty="0"/>
              <a:t> Центр управления. 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AVP Сканер имеет удобный пользовательский интерфейс, большое количество настроек, выбираемых пользователем, а также одну из самых больших в мире антивирусных баз, что гарантирует надежную защиту от огромного числа самых разнообразных вирусов: полиморфных или </a:t>
            </a:r>
            <a:r>
              <a:rPr lang="ru-RU" sz="1800" dirty="0" err="1"/>
              <a:t>самошифрующихся</a:t>
            </a:r>
            <a:r>
              <a:rPr lang="ru-RU" sz="1800" dirty="0"/>
              <a:t> вирусов; стелс-вирусов или вирусов-невидимок; макро вирусов, заражающих документы </a:t>
            </a:r>
            <a:r>
              <a:rPr lang="ru-RU" sz="1800" dirty="0" err="1"/>
              <a:t>Word</a:t>
            </a:r>
            <a:r>
              <a:rPr lang="ru-RU" sz="1800" dirty="0"/>
              <a:t> и таблицы </a:t>
            </a:r>
            <a:r>
              <a:rPr lang="ru-RU" sz="1800" dirty="0" err="1"/>
              <a:t>Excel</a:t>
            </a:r>
            <a:r>
              <a:rPr lang="ru-RU" sz="1800" dirty="0"/>
              <a:t>. </a:t>
            </a:r>
          </a:p>
          <a:p>
            <a:pPr marL="0" indent="355600">
              <a:lnSpc>
                <a:spcPct val="80000"/>
              </a:lnSpc>
              <a:buFontTx/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419"/>
            <a:ext cx="818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Антивирус Касперского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14217" r="15321" b="19116"/>
          <a:stretch>
            <a:fillRect/>
          </a:stretch>
        </p:blipFill>
        <p:spPr bwMode="auto">
          <a:xfrm>
            <a:off x="2339752" y="3025924"/>
            <a:ext cx="4964270" cy="35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79512" y="5949280"/>
            <a:ext cx="1080120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8"/>
            <a:ext cx="9144000" cy="385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Процесс внедрения вирусом своей копии в другую программы называется </a:t>
            </a:r>
            <a:r>
              <a:rPr lang="ru-RU" sz="4400" b="1" dirty="0" smtClean="0">
                <a:solidFill>
                  <a:srgbClr val="7030A0"/>
                </a:solidFill>
              </a:rPr>
              <a:t>заражением</a:t>
            </a:r>
            <a:r>
              <a:rPr lang="ru-RU" sz="3600" dirty="0" smtClean="0"/>
              <a:t>, а программа или иной объект, содержащий вирус – </a:t>
            </a:r>
            <a:r>
              <a:rPr lang="ru-RU" sz="4400" b="1" dirty="0" smtClean="0">
                <a:solidFill>
                  <a:srgbClr val="7030A0"/>
                </a:solidFill>
              </a:rPr>
              <a:t>зараженным</a:t>
            </a:r>
            <a:r>
              <a:rPr lang="ru-RU" sz="4000" dirty="0" smtClean="0"/>
              <a:t>.</a:t>
            </a:r>
            <a:r>
              <a:rPr lang="ru-RU" sz="4000" i="1" dirty="0"/>
              <a:t>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sz="3600" i="1" dirty="0" smtClean="0"/>
              <a:t>Активизация </a:t>
            </a:r>
            <a:r>
              <a:rPr lang="ru-RU" sz="3600" i="1" dirty="0"/>
              <a:t>компьютерного вируса может вызывать уничтожение программ и данных.</a:t>
            </a:r>
            <a:endParaRPr lang="ru-RU" sz="3600" dirty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2050" name="Picture 2" descr="http://1.bp.blogspot.com/-k-kZrhHD-pQ/T4Ps2uAa9gI/AAAAAAAAAB0/n7wrlekNWh8/s1600/1265463273_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6394"/>
            <a:ext cx="258055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04656"/>
          </a:xfrm>
        </p:spPr>
        <p:txBody>
          <a:bodyPr>
            <a:normAutofit fontScale="77500" lnSpcReduction="20000"/>
          </a:bodyPr>
          <a:lstStyle/>
          <a:p>
            <a:pPr marL="0" indent="531813">
              <a:buNone/>
            </a:pPr>
            <a:r>
              <a:rPr lang="ru-RU" sz="4000" dirty="0" smtClean="0"/>
              <a:t>Большинство </a:t>
            </a:r>
            <a:r>
              <a:rPr lang="ru-RU" sz="4000" dirty="0"/>
              <a:t>специалистов сходятся на мысли, что компьютерные вирусы, как таковые, впервые появились в 1986 году, хотя исторически возникновение вирусов тесно связано с идеей создания самовоспроизводящихся программ</a:t>
            </a:r>
            <a:r>
              <a:rPr lang="ru-RU" sz="4000" dirty="0" smtClean="0"/>
              <a:t>.</a:t>
            </a:r>
          </a:p>
          <a:p>
            <a:pPr marL="0" indent="531813">
              <a:buNone/>
            </a:pPr>
            <a:r>
              <a:rPr lang="ru-RU" sz="4000" dirty="0" smtClean="0"/>
              <a:t> </a:t>
            </a:r>
            <a:r>
              <a:rPr lang="ru-RU" sz="4000" dirty="0"/>
              <a:t>Одним из "пионеров" среди компьютерных вирусов считается вирус "</a:t>
            </a:r>
            <a:r>
              <a:rPr lang="ru-RU" sz="4000" dirty="0" err="1"/>
              <a:t>Brain</a:t>
            </a:r>
            <a:r>
              <a:rPr lang="ru-RU" sz="4000" dirty="0"/>
              <a:t>", созданный пакистанским программистом по фамилии </a:t>
            </a:r>
            <a:r>
              <a:rPr lang="ru-RU" sz="4000" dirty="0" err="1"/>
              <a:t>Алви</a:t>
            </a:r>
            <a:r>
              <a:rPr lang="ru-RU" sz="4000" dirty="0"/>
              <a:t>. Только в США этот вирус поразил свыше 18 тыс. компьютеров. </a:t>
            </a:r>
            <a:endParaRPr lang="ru-RU" sz="4000" dirty="0" smtClean="0"/>
          </a:p>
          <a:p>
            <a:pPr marL="0" indent="531813">
              <a:buNone/>
            </a:pPr>
            <a:r>
              <a:rPr lang="ru-RU" sz="4000" dirty="0"/>
              <a:t>В на­стоящее время известно </a:t>
            </a:r>
            <a:r>
              <a:rPr lang="ru-RU" sz="4000" dirty="0" smtClean="0"/>
              <a:t>более пятидесяти </a:t>
            </a:r>
            <a:r>
              <a:rPr lang="ru-RU" sz="4000" dirty="0"/>
              <a:t>тысяч вирусов, заражающих компьютеры с различными операционными системами и распространяющихся по компьютерным сетям.</a:t>
            </a:r>
          </a:p>
          <a:p>
            <a:pPr marL="0" indent="531813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36" y="908720"/>
            <a:ext cx="9015864" cy="57606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Дискеты</a:t>
            </a:r>
            <a:r>
              <a:rPr lang="ru-RU" sz="2800" dirty="0"/>
              <a:t>. </a:t>
            </a:r>
            <a:r>
              <a:rPr lang="ru-RU" sz="2000" i="1" dirty="0"/>
              <a:t>Самый распространённый канал заражения в 1980—1990-е годы. Сейчас практически отсутствует из-за появления более распространённых и эффективных каналов и отсутствия флоппи-дисководов на многих современных компьютерах.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Флеш-накопители </a:t>
            </a:r>
            <a:r>
              <a:rPr lang="ru-RU" sz="2000" i="1" dirty="0" smtClean="0"/>
              <a:t>(</a:t>
            </a:r>
            <a:r>
              <a:rPr lang="ru-RU" sz="2000" i="1" dirty="0"/>
              <a:t> цифровые фотоаппараты, цифровые видеокамеры, портативные цифровые плееры,  мобильные </a:t>
            </a:r>
            <a:r>
              <a:rPr lang="ru-RU" sz="2000" i="1" dirty="0" smtClean="0"/>
              <a:t>телефоны</a:t>
            </a:r>
            <a:r>
              <a:rPr lang="ru-RU" sz="2000" i="1" dirty="0"/>
              <a:t>)</a:t>
            </a:r>
            <a:endParaRPr lang="ru-RU" sz="20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Электронная почта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Системы </a:t>
            </a:r>
            <a:r>
              <a:rPr lang="ru-RU" sz="2800" dirty="0"/>
              <a:t>обмена мгновенными </a:t>
            </a:r>
            <a:r>
              <a:rPr lang="ru-RU" sz="2800" dirty="0" smtClean="0"/>
              <a:t>сообщениями.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Веб-страницы</a:t>
            </a:r>
            <a:r>
              <a:rPr lang="ru-RU" sz="2800" dirty="0"/>
              <a:t>.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Жесткий </a:t>
            </a:r>
            <a:r>
              <a:rPr lang="ru-RU" sz="2800" dirty="0"/>
              <a:t>диск, на который попал вирус в результате работы с зараженными программами;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Вирус</a:t>
            </a:r>
            <a:r>
              <a:rPr lang="ru-RU" sz="2800" dirty="0"/>
              <a:t>, оставшийся в оперативной памяти после предшествующего пользователя.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вирусов:</a:t>
            </a:r>
          </a:p>
        </p:txBody>
      </p:sp>
    </p:spTree>
    <p:extLst>
      <p:ext uri="{BB962C8B-B14F-4D97-AF65-F5344CB8AC3E}">
        <p14:creationId xmlns:p14="http://schemas.microsoft.com/office/powerpoint/2010/main" val="34913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02" y="1172358"/>
            <a:ext cx="9112397" cy="5685641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уменьшение </a:t>
            </a:r>
            <a:r>
              <a:rPr lang="ru-RU" sz="2400" dirty="0"/>
              <a:t>объема свободной оперативной памяти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замедление загрузки и работы компьютера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непонятные (без причин) изменения в файлах, а также изменения размеров и даты последней модификации файлов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ошибки при загрузке операционной системы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невозможность сохранять файлы в нужных каталогах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непонятные системные сообщения, музыкальные и визуальные эффекты и т.д.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Признаки активной фазы вируса:</a:t>
            </a:r>
          </a:p>
          <a:p>
            <a:r>
              <a:rPr lang="ru-RU" sz="2400" dirty="0"/>
              <a:t>исчезновение файлов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форматирование жесткого диска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невозможность загрузки файлов или операционной системы.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7" y="0"/>
            <a:ext cx="9169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ранние признаки заражения 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компьютера 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вирусом:</a:t>
            </a:r>
          </a:p>
        </p:txBody>
      </p:sp>
    </p:spTree>
    <p:extLst>
      <p:ext uri="{BB962C8B-B14F-4D97-AF65-F5344CB8AC3E}">
        <p14:creationId xmlns:p14="http://schemas.microsoft.com/office/powerpoint/2010/main" val="22229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1014" cy="161481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 smtClean="0">
                <a:solidFill>
                  <a:srgbClr val="7030A0"/>
                </a:solidFill>
              </a:rPr>
              <a:t>о величине вредных воздействий вирусы можно разделить на: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7091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900" b="1" dirty="0" smtClean="0">
                <a:solidFill>
                  <a:srgbClr val="FF0000"/>
                </a:solidFill>
              </a:rPr>
              <a:t>неопасные</a:t>
            </a:r>
            <a:r>
              <a:rPr lang="ru-RU" sz="3900" b="1" dirty="0">
                <a:solidFill>
                  <a:srgbClr val="FF0000"/>
                </a:solidFill>
              </a:rPr>
              <a:t>, </a:t>
            </a:r>
            <a:r>
              <a:rPr lang="ru-RU" dirty="0"/>
              <a:t>влияние которых ограничивается уменьшением свободной памяти на диске, графическими, звуковыми и другими внешними эффектами;</a:t>
            </a:r>
          </a:p>
          <a:p>
            <a:pPr lvl="0"/>
            <a:r>
              <a:rPr lang="ru-RU" sz="3900" b="1" dirty="0">
                <a:solidFill>
                  <a:srgbClr val="FF0000"/>
                </a:solidFill>
              </a:rPr>
              <a:t>опасные, </a:t>
            </a:r>
            <a:r>
              <a:rPr lang="ru-RU" dirty="0"/>
              <a:t>которые могут привести к сбоям и зависаниям при работе компьютера;</a:t>
            </a:r>
          </a:p>
          <a:p>
            <a:pPr lvl="0"/>
            <a:r>
              <a:rPr lang="ru-RU" sz="4200" b="1" dirty="0">
                <a:solidFill>
                  <a:srgbClr val="FF0000"/>
                </a:solidFill>
              </a:rPr>
              <a:t>очень опасные</a:t>
            </a:r>
            <a:r>
              <a:rPr lang="ru-RU" dirty="0"/>
              <a:t>, активизация которых может привести к потере программ и данных (изменению или удалению файлов и каталогов), форматированию винчестера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1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2" y="808418"/>
            <a:ext cx="9073008" cy="57169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 </a:t>
            </a:r>
            <a:r>
              <a:rPr lang="ru-RU" sz="2800" b="1" dirty="0">
                <a:solidFill>
                  <a:srgbClr val="7030A0"/>
                </a:solidFill>
              </a:rPr>
              <a:t>поражаемым объектам </a:t>
            </a:r>
            <a:r>
              <a:rPr lang="ru-RU" sz="2800" b="1" dirty="0" smtClean="0">
                <a:solidFill>
                  <a:srgbClr val="7030A0"/>
                </a:solidFill>
              </a:rPr>
              <a:t>по </a:t>
            </a:r>
            <a:r>
              <a:rPr lang="ru-RU" sz="2800" b="1" dirty="0">
                <a:solidFill>
                  <a:srgbClr val="7030A0"/>
                </a:solidFill>
              </a:rPr>
              <a:t>поражаемым операционным системам и платформам </a:t>
            </a:r>
            <a:r>
              <a:rPr lang="ru-RU" sz="2400" dirty="0"/>
              <a:t>(DOS, </a:t>
            </a:r>
            <a:r>
              <a:rPr lang="ru-RU" sz="2400" dirty="0" err="1"/>
              <a:t>Microsoft</a:t>
            </a:r>
            <a:r>
              <a:rPr lang="ru-RU" sz="2400" dirty="0"/>
              <a:t> Windows, Unix, Linux);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по технологиям, используемым вирусом </a:t>
            </a:r>
            <a:r>
              <a:rPr lang="ru-RU" sz="2400" dirty="0"/>
              <a:t>(полиморфные вирусы, стелс-вирусы, руткиты);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по языку, на котором написан </a:t>
            </a:r>
            <a:r>
              <a:rPr lang="ru-RU" sz="2800" b="1" dirty="0" smtClean="0">
                <a:solidFill>
                  <a:srgbClr val="7030A0"/>
                </a:solidFill>
              </a:rPr>
              <a:t>вирус </a:t>
            </a:r>
            <a:r>
              <a:rPr lang="ru-RU" sz="2400" dirty="0" smtClean="0"/>
              <a:t>(ассемблер</a:t>
            </a:r>
            <a:r>
              <a:rPr lang="ru-RU" sz="2400" dirty="0"/>
              <a:t>, высокоуровневый </a:t>
            </a:r>
            <a:r>
              <a:rPr lang="ru-RU" sz="2400" dirty="0" smtClean="0"/>
              <a:t>язык программирования</a:t>
            </a:r>
            <a:r>
              <a:rPr lang="ru-RU" sz="2400" dirty="0"/>
              <a:t>, скриптовый язык </a:t>
            </a:r>
            <a:r>
              <a:rPr lang="ru-RU" sz="2400" dirty="0" smtClean="0"/>
              <a:t>и др.);</a:t>
            </a:r>
            <a:endParaRPr lang="ru-RU" sz="2400" dirty="0"/>
          </a:p>
          <a:p>
            <a:r>
              <a:rPr lang="ru-RU" sz="2800" b="1" dirty="0">
                <a:solidFill>
                  <a:srgbClr val="7030A0"/>
                </a:solidFill>
              </a:rPr>
              <a:t>по дополнительной вредоносной функциональности </a:t>
            </a:r>
            <a:r>
              <a:rPr lang="ru-RU" sz="2400" dirty="0"/>
              <a:t>(бэкдоры, кейлоггеры, шпионы, ботнеты и др.).</a:t>
            </a: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290" y="0"/>
            <a:ext cx="8461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Принято разделять вирусы:</a:t>
            </a:r>
          </a:p>
        </p:txBody>
      </p:sp>
    </p:spTree>
    <p:extLst>
      <p:ext uri="{BB962C8B-B14F-4D97-AF65-F5344CB8AC3E}">
        <p14:creationId xmlns:p14="http://schemas.microsoft.com/office/powerpoint/2010/main" val="1836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725508"/>
            <a:ext cx="8856984" cy="6015860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AutoNum type="arabicParenR"/>
            </a:pPr>
            <a:r>
              <a:rPr lang="ru-RU" sz="5100" b="1" i="1" dirty="0" smtClean="0">
                <a:solidFill>
                  <a:srgbClr val="7030A0"/>
                </a:solidFill>
              </a:rPr>
              <a:t>Загрузочные </a:t>
            </a:r>
            <a:r>
              <a:rPr lang="ru-RU" sz="5100" b="1" i="1" dirty="0">
                <a:solidFill>
                  <a:srgbClr val="7030A0"/>
                </a:solidFill>
              </a:rPr>
              <a:t>вирусы</a:t>
            </a:r>
            <a:r>
              <a:rPr lang="ru-RU" sz="5100" b="1" dirty="0">
                <a:solidFill>
                  <a:srgbClr val="7030A0"/>
                </a:solidFill>
              </a:rPr>
              <a:t> </a:t>
            </a:r>
            <a:r>
              <a:rPr lang="ru-RU" sz="3800" dirty="0"/>
              <a:t>передаются через зараженные загрузочные сектора при загрузке ОС и внедряется в </a:t>
            </a:r>
            <a:r>
              <a:rPr lang="ru-RU" sz="3800" dirty="0" smtClean="0"/>
              <a:t>оперативную память(ОП),</a:t>
            </a:r>
            <a:r>
              <a:rPr lang="ru-RU" sz="3800" dirty="0"/>
              <a:t>  заражая другие файлы.</a:t>
            </a:r>
            <a:r>
              <a:rPr lang="ru-RU" sz="4000" dirty="0"/>
              <a:t>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Очень </a:t>
            </a:r>
            <a:r>
              <a:rPr lang="ru-RU" sz="4200" b="1" dirty="0">
                <a:solidFill>
                  <a:srgbClr val="FF0000"/>
                </a:solidFill>
              </a:rPr>
              <a:t>опасные, могут привести к полной потере всей информации, хранящейся на </a:t>
            </a:r>
            <a:r>
              <a:rPr lang="ru-RU" sz="4200" b="1" dirty="0" smtClean="0">
                <a:solidFill>
                  <a:srgbClr val="FF0000"/>
                </a:solidFill>
              </a:rPr>
              <a:t>диске!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000" b="1" dirty="0" smtClean="0"/>
              <a:t>Правила </a:t>
            </a:r>
            <a:r>
              <a:rPr lang="ru-RU" sz="3000" b="1" dirty="0"/>
              <a:t>защиты</a:t>
            </a:r>
            <a:r>
              <a:rPr lang="ru-RU" sz="3000" b="1" dirty="0" smtClean="0"/>
              <a:t>:</a:t>
            </a:r>
          </a:p>
          <a:p>
            <a:pPr marL="0" indent="0">
              <a:buNone/>
            </a:pPr>
            <a:r>
              <a:rPr lang="ru-RU" sz="2600" dirty="0" smtClean="0"/>
              <a:t>1)Не </a:t>
            </a:r>
            <a:r>
              <a:rPr lang="ru-RU" sz="2600" dirty="0"/>
              <a:t>рекомендуется запускать файлы сомнительного источника (например, перед загрузкой с диска А – проверить антивирусными программами</a:t>
            </a:r>
            <a:r>
              <a:rPr lang="ru-RU" sz="2600" dirty="0" smtClean="0"/>
              <a:t>);</a:t>
            </a:r>
          </a:p>
          <a:p>
            <a:pPr marL="0" indent="0">
              <a:buNone/>
            </a:pPr>
            <a:r>
              <a:rPr lang="ru-RU" sz="2600" dirty="0"/>
              <a:t> 2) установить в BIOS ПК (</a:t>
            </a:r>
            <a:r>
              <a:rPr lang="ru-RU" sz="2600" dirty="0" err="1"/>
              <a:t>Setup</a:t>
            </a:r>
            <a:r>
              <a:rPr lang="ru-RU" sz="2600" dirty="0"/>
              <a:t>) защиту загрузочного сектора от </a:t>
            </a:r>
            <a:r>
              <a:rPr lang="ru-RU" sz="2600" dirty="0" smtClean="0"/>
              <a:t>изменений.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621"/>
            <a:ext cx="9230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среде обитания  вирусы бывают:</a:t>
            </a:r>
          </a:p>
        </p:txBody>
      </p:sp>
    </p:spTree>
    <p:extLst>
      <p:ext uri="{BB962C8B-B14F-4D97-AF65-F5344CB8AC3E}">
        <p14:creationId xmlns:p14="http://schemas.microsoft.com/office/powerpoint/2010/main" val="25878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959</Words>
  <Application>Microsoft Office PowerPoint</Application>
  <PresentationFormat>Экран (4:3)</PresentationFormat>
  <Paragraphs>135</Paragraphs>
  <Slides>29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величине вредных воздействий вирусы можно разделить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Блокировщики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Вера Александровна</dc:creator>
  <cp:lastModifiedBy>Литвинова Вера Александровна</cp:lastModifiedBy>
  <cp:revision>28</cp:revision>
  <dcterms:created xsi:type="dcterms:W3CDTF">2013-11-11T09:58:51Z</dcterms:created>
  <dcterms:modified xsi:type="dcterms:W3CDTF">2013-11-25T09:02:18Z</dcterms:modified>
</cp:coreProperties>
</file>