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 id="258" r:id="rId4"/>
    <p:sldId id="259" r:id="rId5"/>
    <p:sldId id="260" r:id="rId6"/>
    <p:sldId id="263" r:id="rId7"/>
    <p:sldId id="262" r:id="rId8"/>
    <p:sldId id="266" r:id="rId9"/>
    <p:sldId id="265" r:id="rId10"/>
    <p:sldId id="264" r:id="rId11"/>
    <p:sldId id="267" r:id="rId12"/>
    <p:sldId id="269" r:id="rId13"/>
    <p:sldId id="268" r:id="rId14"/>
    <p:sldId id="261"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3399"/>
    <a:srgbClr val="00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96" y="-45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3089" name="Rectangle 17"/>
          <p:cNvSpPr>
            <a:spLocks noChangeArrowheads="1"/>
          </p:cNvSpPr>
          <p:nvPr/>
        </p:nvSpPr>
        <p:spPr bwMode="white">
          <a:xfrm>
            <a:off x="0" y="6350"/>
            <a:ext cx="9144000" cy="2946400"/>
          </a:xfrm>
          <a:prstGeom prst="rect">
            <a:avLst/>
          </a:prstGeom>
          <a:solidFill>
            <a:srgbClr val="1F5281"/>
          </a:solidFill>
          <a:ln w="9525">
            <a:noFill/>
            <a:miter lim="800000"/>
            <a:headEnd/>
            <a:tailEnd/>
          </a:ln>
          <a:effectLst/>
        </p:spPr>
        <p:txBody>
          <a:bodyPr wrap="none" anchor="ctr"/>
          <a:lstStyle/>
          <a:p>
            <a:endParaRPr lang="ru-RU"/>
          </a:p>
        </p:txBody>
      </p:sp>
      <p:sp>
        <p:nvSpPr>
          <p:cNvPr id="3093" name="Freeform 21"/>
          <p:cNvSpPr>
            <a:spLocks/>
          </p:cNvSpPr>
          <p:nvPr/>
        </p:nvSpPr>
        <p:spPr bwMode="gray">
          <a:xfrm>
            <a:off x="-14288" y="1931988"/>
            <a:ext cx="9158288" cy="2506662"/>
          </a:xfrm>
          <a:custGeom>
            <a:avLst/>
            <a:gdLst/>
            <a:ahLst/>
            <a:cxnLst>
              <a:cxn ang="0">
                <a:pos x="0" y="465"/>
              </a:cxn>
              <a:cxn ang="0">
                <a:pos x="2916" y="18"/>
              </a:cxn>
              <a:cxn ang="0">
                <a:pos x="5769" y="475"/>
              </a:cxn>
              <a:cxn ang="0">
                <a:pos x="5766" y="1579"/>
              </a:cxn>
              <a:cxn ang="0">
                <a:pos x="6" y="1579"/>
              </a:cxn>
              <a:cxn ang="0">
                <a:pos x="0" y="465"/>
              </a:cxn>
            </a:cxnLst>
            <a:rect l="0" t="0" r="r" b="b"/>
            <a:pathLst>
              <a:path w="5769" h="1579">
                <a:moveTo>
                  <a:pt x="0" y="465"/>
                </a:moveTo>
                <a:cubicBezTo>
                  <a:pt x="722" y="228"/>
                  <a:pt x="1673" y="36"/>
                  <a:pt x="2916" y="18"/>
                </a:cubicBezTo>
                <a:cubicBezTo>
                  <a:pt x="4159" y="0"/>
                  <a:pt x="5348" y="247"/>
                  <a:pt x="5769" y="475"/>
                </a:cubicBezTo>
                <a:lnTo>
                  <a:pt x="5766" y="1579"/>
                </a:lnTo>
                <a:lnTo>
                  <a:pt x="6" y="1579"/>
                </a:lnTo>
                <a:lnTo>
                  <a:pt x="0" y="465"/>
                </a:lnTo>
                <a:close/>
              </a:path>
            </a:pathLst>
          </a:custGeom>
          <a:solidFill>
            <a:schemeClr val="tx1"/>
          </a:solidFill>
          <a:ln w="57150" cmpd="sng">
            <a:noFill/>
            <a:round/>
            <a:headEnd/>
            <a:tailEnd/>
          </a:ln>
          <a:effectLst/>
        </p:spPr>
        <p:txBody>
          <a:bodyPr/>
          <a:lstStyle/>
          <a:p>
            <a:endParaRPr lang="ru-RU"/>
          </a:p>
        </p:txBody>
      </p:sp>
      <p:sp>
        <p:nvSpPr>
          <p:cNvPr id="3090" name="Rectangle 18"/>
          <p:cNvSpPr>
            <a:spLocks noChangeArrowheads="1"/>
          </p:cNvSpPr>
          <p:nvPr/>
        </p:nvSpPr>
        <p:spPr bwMode="white">
          <a:xfrm>
            <a:off x="0" y="4933950"/>
            <a:ext cx="9163050" cy="1941513"/>
          </a:xfrm>
          <a:prstGeom prst="rect">
            <a:avLst/>
          </a:prstGeom>
          <a:solidFill>
            <a:srgbClr val="30A484"/>
          </a:solidFill>
          <a:ln w="9525">
            <a:noFill/>
            <a:miter lim="800000"/>
            <a:headEnd/>
            <a:tailEnd/>
          </a:ln>
          <a:effectLst/>
        </p:spPr>
        <p:txBody>
          <a:bodyPr wrap="none" anchor="ctr"/>
          <a:lstStyle/>
          <a:p>
            <a:endParaRPr lang="ru-RU"/>
          </a:p>
        </p:txBody>
      </p:sp>
      <p:sp>
        <p:nvSpPr>
          <p:cNvPr id="3091" name="Freeform 19" descr="108a"/>
          <p:cNvSpPr>
            <a:spLocks/>
          </p:cNvSpPr>
          <p:nvPr/>
        </p:nvSpPr>
        <p:spPr bwMode="gray">
          <a:xfrm>
            <a:off x="-4763" y="2046288"/>
            <a:ext cx="9148763" cy="2787650"/>
          </a:xfrm>
          <a:custGeom>
            <a:avLst/>
            <a:gdLst/>
            <a:ahLst/>
            <a:cxnLst>
              <a:cxn ang="0">
                <a:pos x="0" y="586"/>
              </a:cxn>
              <a:cxn ang="0">
                <a:pos x="2929" y="18"/>
              </a:cxn>
              <a:cxn ang="0">
                <a:pos x="5763" y="593"/>
              </a:cxn>
              <a:cxn ang="0">
                <a:pos x="5763" y="1756"/>
              </a:cxn>
              <a:cxn ang="0">
                <a:pos x="0" y="1752"/>
              </a:cxn>
              <a:cxn ang="0">
                <a:pos x="0" y="586"/>
              </a:cxn>
            </a:cxnLst>
            <a:rect l="0" t="0" r="r" b="b"/>
            <a:pathLst>
              <a:path w="5763" h="1756">
                <a:moveTo>
                  <a:pt x="0" y="586"/>
                </a:moveTo>
                <a:cubicBezTo>
                  <a:pt x="693" y="340"/>
                  <a:pt x="1521" y="0"/>
                  <a:pt x="2929" y="18"/>
                </a:cubicBezTo>
                <a:cubicBezTo>
                  <a:pt x="4337" y="36"/>
                  <a:pt x="5292" y="322"/>
                  <a:pt x="5763" y="593"/>
                </a:cubicBezTo>
                <a:lnTo>
                  <a:pt x="5763" y="1756"/>
                </a:lnTo>
                <a:lnTo>
                  <a:pt x="0" y="1752"/>
                </a:lnTo>
                <a:lnTo>
                  <a:pt x="0" y="586"/>
                </a:lnTo>
                <a:close/>
              </a:path>
            </a:pathLst>
          </a:custGeom>
          <a:blipFill dpi="0" rotWithShape="1">
            <a:blip r:embed="rId2" cstate="print"/>
            <a:srcRect/>
            <a:stretch>
              <a:fillRect/>
            </a:stretch>
          </a:blipFill>
          <a:ln w="57150" cmpd="sng">
            <a:noFill/>
            <a:round/>
            <a:headEnd/>
            <a:tailEnd/>
          </a:ln>
          <a:effectLst/>
        </p:spPr>
        <p:txBody>
          <a:bodyPr/>
          <a:lstStyle/>
          <a:p>
            <a:endParaRPr lang="ru-RU"/>
          </a:p>
        </p:txBody>
      </p:sp>
      <p:sp>
        <p:nvSpPr>
          <p:cNvPr id="3092" name="Rectangle 20"/>
          <p:cNvSpPr>
            <a:spLocks noChangeArrowheads="1"/>
          </p:cNvSpPr>
          <p:nvPr/>
        </p:nvSpPr>
        <p:spPr bwMode="gray">
          <a:xfrm>
            <a:off x="0" y="4826000"/>
            <a:ext cx="9156700" cy="168275"/>
          </a:xfrm>
          <a:prstGeom prst="rect">
            <a:avLst/>
          </a:prstGeom>
          <a:gradFill rotWithShape="1">
            <a:gsLst>
              <a:gs pos="0">
                <a:srgbClr val="30A484"/>
              </a:gs>
              <a:gs pos="100000">
                <a:srgbClr val="30A484">
                  <a:gamma/>
                  <a:shade val="46275"/>
                  <a:invGamma/>
                </a:srgbClr>
              </a:gs>
            </a:gsLst>
            <a:lin ang="5400000" scaled="1"/>
          </a:gradFill>
          <a:ln w="9525">
            <a:noFill/>
            <a:miter lim="800000"/>
            <a:headEnd/>
            <a:tailEnd/>
          </a:ln>
          <a:effectLst/>
        </p:spPr>
        <p:txBody>
          <a:bodyPr wrap="none" anchor="ctr"/>
          <a:lstStyle/>
          <a:p>
            <a:endParaRPr lang="ru-RU"/>
          </a:p>
        </p:txBody>
      </p:sp>
      <p:sp>
        <p:nvSpPr>
          <p:cNvPr id="3074" name="Rectangle 2"/>
          <p:cNvSpPr>
            <a:spLocks noGrp="1" noChangeArrowheads="1"/>
          </p:cNvSpPr>
          <p:nvPr>
            <p:ph type="ctrTitle"/>
          </p:nvPr>
        </p:nvSpPr>
        <p:spPr bwMode="black">
          <a:xfrm>
            <a:off x="914400" y="900113"/>
            <a:ext cx="7239000" cy="784225"/>
          </a:xfrm>
        </p:spPr>
        <p:txBody>
          <a:bodyPr/>
          <a:lstStyle>
            <a:lvl1pPr>
              <a:defRPr sz="2400" b="1"/>
            </a:lvl1pPr>
          </a:lstStyle>
          <a:p>
            <a:r>
              <a:rPr lang="ru-RU" smtClean="0"/>
              <a:t>Образец заголовка</a:t>
            </a:r>
            <a:endParaRPr lang="en-US"/>
          </a:p>
        </p:txBody>
      </p:sp>
      <p:sp>
        <p:nvSpPr>
          <p:cNvPr id="3075" name="Rectangle 3"/>
          <p:cNvSpPr>
            <a:spLocks noGrp="1" noChangeArrowheads="1"/>
          </p:cNvSpPr>
          <p:nvPr>
            <p:ph type="subTitle" idx="1"/>
          </p:nvPr>
        </p:nvSpPr>
        <p:spPr bwMode="black">
          <a:xfrm>
            <a:off x="1828800" y="5314950"/>
            <a:ext cx="6019800" cy="381000"/>
          </a:xfrm>
        </p:spPr>
        <p:txBody>
          <a:bodyPr/>
          <a:lstStyle>
            <a:lvl1pPr marL="0" indent="0" algn="ctr">
              <a:buFont typeface="Wingdings" pitchFamily="2" charset="2"/>
              <a:buNone/>
              <a:defRPr sz="1800">
                <a:solidFill>
                  <a:schemeClr val="bg1"/>
                </a:solidFill>
              </a:defRPr>
            </a:lvl1pPr>
          </a:lstStyle>
          <a:p>
            <a:r>
              <a:rPr lang="ru-RU" smtClean="0"/>
              <a:t>Образец подзаголовка</a:t>
            </a:r>
            <a:endParaRPr lang="en-US"/>
          </a:p>
        </p:txBody>
      </p:sp>
      <p:sp>
        <p:nvSpPr>
          <p:cNvPr id="3086" name="Text Box 14"/>
          <p:cNvSpPr txBox="1">
            <a:spLocks noChangeArrowheads="1"/>
          </p:cNvSpPr>
          <p:nvPr/>
        </p:nvSpPr>
        <p:spPr bwMode="auto">
          <a:xfrm>
            <a:off x="304800" y="228600"/>
            <a:ext cx="1079500" cy="396875"/>
          </a:xfrm>
          <a:prstGeom prst="rect">
            <a:avLst/>
          </a:prstGeom>
          <a:noFill/>
          <a:ln w="9525">
            <a:noFill/>
            <a:miter lim="800000"/>
            <a:headEnd/>
            <a:tailEnd/>
          </a:ln>
          <a:effectLst/>
        </p:spPr>
        <p:txBody>
          <a:bodyPr>
            <a:spAutoFit/>
          </a:bodyPr>
          <a:lstStyle/>
          <a:p>
            <a:r>
              <a:rPr lang="en-US" sz="2000" b="1">
                <a:solidFill>
                  <a:srgbClr val="D6E1E2"/>
                </a:solidFill>
              </a:rPr>
              <a:t>LOGO</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319088"/>
            <a:ext cx="2057400" cy="600551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319088"/>
            <a:ext cx="6019800" cy="600551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19088"/>
            <a:ext cx="8229600" cy="671512"/>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393825"/>
            <a:ext cx="8229600" cy="4930775"/>
          </a:xfrm>
        </p:spPr>
        <p:txBody>
          <a:bodyPr/>
          <a:lstStyle/>
          <a:p>
            <a:r>
              <a:rPr lang="ru-RU" smtClean="0"/>
              <a:t>Вставка таблицы</a:t>
            </a:r>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393825"/>
            <a:ext cx="4038600" cy="4930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393825"/>
            <a:ext cx="4038600" cy="4930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39" name="Object 15"/>
          <p:cNvGraphicFramePr>
            <a:graphicFrameLocks noChangeAspect="1"/>
          </p:cNvGraphicFramePr>
          <p:nvPr/>
        </p:nvGraphicFramePr>
        <p:xfrm>
          <a:off x="0" y="247650"/>
          <a:ext cx="9144000" cy="1155700"/>
        </p:xfrm>
        <a:graphic>
          <a:graphicData uri="http://schemas.openxmlformats.org/presentationml/2006/ole">
            <p:oleObj spid="_x0000_s1026" name="Image" r:id="rId15" imgW="6311111" imgH="1155148" progId="Photoshop.Image.6">
              <p:embed/>
            </p:oleObj>
          </a:graphicData>
        </a:graphic>
      </p:graphicFrame>
      <p:sp>
        <p:nvSpPr>
          <p:cNvPr id="1040" name="Rectangle 16"/>
          <p:cNvSpPr>
            <a:spLocks noChangeArrowheads="1"/>
          </p:cNvSpPr>
          <p:nvPr/>
        </p:nvSpPr>
        <p:spPr bwMode="ltGray">
          <a:xfrm>
            <a:off x="0" y="6524625"/>
            <a:ext cx="9144000" cy="333375"/>
          </a:xfrm>
          <a:prstGeom prst="rect">
            <a:avLst/>
          </a:prstGeom>
          <a:solidFill>
            <a:srgbClr val="30A383"/>
          </a:solidFill>
          <a:ln w="9525">
            <a:noFill/>
            <a:miter lim="800000"/>
            <a:headEnd/>
            <a:tailEnd/>
          </a:ln>
          <a:effectLst/>
        </p:spPr>
        <p:txBody>
          <a:bodyPr wrap="none" anchor="ctr"/>
          <a:lstStyle/>
          <a:p>
            <a:endParaRPr lang="ru-RU"/>
          </a:p>
        </p:txBody>
      </p:sp>
      <p:sp>
        <p:nvSpPr>
          <p:cNvPr id="1041" name="Rectangle 17"/>
          <p:cNvSpPr>
            <a:spLocks noChangeArrowheads="1"/>
          </p:cNvSpPr>
          <p:nvPr/>
        </p:nvSpPr>
        <p:spPr bwMode="white">
          <a:xfrm>
            <a:off x="0" y="0"/>
            <a:ext cx="9144000" cy="241300"/>
          </a:xfrm>
          <a:prstGeom prst="rect">
            <a:avLst/>
          </a:prstGeom>
          <a:solidFill>
            <a:srgbClr val="1F5281"/>
          </a:solidFill>
          <a:ln w="9525">
            <a:noFill/>
            <a:miter lim="800000"/>
            <a:headEnd/>
            <a:tailEnd/>
          </a:ln>
          <a:effectLst/>
        </p:spPr>
        <p:txBody>
          <a:bodyPr wrap="none" anchor="ctr"/>
          <a:lstStyle/>
          <a:p>
            <a:pPr algn="ctr"/>
            <a:endParaRPr lang="ru-RU"/>
          </a:p>
        </p:txBody>
      </p:sp>
      <p:sp>
        <p:nvSpPr>
          <p:cNvPr id="1026" name="Rectangle 2"/>
          <p:cNvSpPr>
            <a:spLocks noGrp="1" noChangeArrowheads="1"/>
          </p:cNvSpPr>
          <p:nvPr>
            <p:ph type="title"/>
          </p:nvPr>
        </p:nvSpPr>
        <p:spPr bwMode="white">
          <a:xfrm>
            <a:off x="457200" y="319088"/>
            <a:ext cx="8229600" cy="6715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37" name="Text Box 13"/>
          <p:cNvSpPr txBox="1">
            <a:spLocks noChangeArrowheads="1"/>
          </p:cNvSpPr>
          <p:nvPr/>
        </p:nvSpPr>
        <p:spPr bwMode="white">
          <a:xfrm>
            <a:off x="6096000" y="6567488"/>
            <a:ext cx="2667000" cy="274637"/>
          </a:xfrm>
          <a:prstGeom prst="rect">
            <a:avLst/>
          </a:prstGeom>
          <a:noFill/>
          <a:ln w="9525">
            <a:noFill/>
            <a:miter lim="800000"/>
            <a:headEnd/>
            <a:tailEnd/>
          </a:ln>
          <a:effectLst/>
        </p:spPr>
        <p:txBody>
          <a:bodyPr>
            <a:spAutoFit/>
          </a:bodyPr>
          <a:lstStyle/>
          <a:p>
            <a:pPr algn="r"/>
            <a:r>
              <a:rPr lang="en-US" sz="1200" b="1">
                <a:solidFill>
                  <a:schemeClr val="bg1"/>
                </a:solidFill>
              </a:rPr>
              <a:t>COMPANY LOGO</a:t>
            </a:r>
          </a:p>
        </p:txBody>
      </p:sp>
      <p:sp>
        <p:nvSpPr>
          <p:cNvPr id="1042" name="Freeform 18"/>
          <p:cNvSpPr>
            <a:spLocks/>
          </p:cNvSpPr>
          <p:nvPr/>
        </p:nvSpPr>
        <p:spPr bwMode="white">
          <a:xfrm>
            <a:off x="3175" y="963613"/>
            <a:ext cx="9140825" cy="461962"/>
          </a:xfrm>
          <a:custGeom>
            <a:avLst/>
            <a:gdLst/>
            <a:ahLst/>
            <a:cxnLst>
              <a:cxn ang="0">
                <a:pos x="0" y="290"/>
              </a:cxn>
              <a:cxn ang="0">
                <a:pos x="1" y="193"/>
              </a:cxn>
              <a:cxn ang="0">
                <a:pos x="1833" y="25"/>
              </a:cxn>
              <a:cxn ang="0">
                <a:pos x="3966" y="41"/>
              </a:cxn>
              <a:cxn ang="0">
                <a:pos x="5760" y="184"/>
              </a:cxn>
              <a:cxn ang="0">
                <a:pos x="5764" y="291"/>
              </a:cxn>
              <a:cxn ang="0">
                <a:pos x="0" y="290"/>
              </a:cxn>
            </a:cxnLst>
            <a:rect l="0" t="0" r="r" b="b"/>
            <a:pathLst>
              <a:path w="5764" h="291">
                <a:moveTo>
                  <a:pt x="0" y="290"/>
                </a:moveTo>
                <a:lnTo>
                  <a:pt x="1" y="193"/>
                </a:lnTo>
                <a:cubicBezTo>
                  <a:pt x="305" y="150"/>
                  <a:pt x="1172" y="50"/>
                  <a:pt x="1833" y="25"/>
                </a:cubicBezTo>
                <a:cubicBezTo>
                  <a:pt x="2494" y="0"/>
                  <a:pt x="3312" y="15"/>
                  <a:pt x="3966" y="41"/>
                </a:cubicBezTo>
                <a:cubicBezTo>
                  <a:pt x="4620" y="68"/>
                  <a:pt x="5460" y="142"/>
                  <a:pt x="5760" y="184"/>
                </a:cubicBezTo>
                <a:lnTo>
                  <a:pt x="5764" y="291"/>
                </a:lnTo>
                <a:lnTo>
                  <a:pt x="0" y="290"/>
                </a:lnTo>
                <a:close/>
              </a:path>
            </a:pathLst>
          </a:custGeom>
          <a:solidFill>
            <a:schemeClr val="bg1"/>
          </a:solidFill>
          <a:ln w="9525">
            <a:noFill/>
            <a:round/>
            <a:headEnd/>
            <a:tailEnd/>
          </a:ln>
          <a:effectLst/>
        </p:spPr>
        <p:txBody>
          <a:bodyPr/>
          <a:lstStyle/>
          <a:p>
            <a:endParaRPr lang="ru-RU"/>
          </a:p>
        </p:txBody>
      </p:sp>
      <p:sp>
        <p:nvSpPr>
          <p:cNvPr id="1027" name="Rectangle 3"/>
          <p:cNvSpPr>
            <a:spLocks noGrp="1" noChangeArrowheads="1"/>
          </p:cNvSpPr>
          <p:nvPr>
            <p:ph type="body" idx="1"/>
          </p:nvPr>
        </p:nvSpPr>
        <p:spPr bwMode="auto">
          <a:xfrm>
            <a:off x="457200" y="1393825"/>
            <a:ext cx="8229600" cy="4930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6" name="Text Box 22"/>
          <p:cNvSpPr txBox="1">
            <a:spLocks noChangeArrowheads="1"/>
          </p:cNvSpPr>
          <p:nvPr/>
        </p:nvSpPr>
        <p:spPr bwMode="auto">
          <a:xfrm>
            <a:off x="6829425" y="14288"/>
            <a:ext cx="1884363" cy="244475"/>
          </a:xfrm>
          <a:prstGeom prst="rect">
            <a:avLst/>
          </a:prstGeom>
          <a:noFill/>
          <a:ln w="9525">
            <a:noFill/>
            <a:miter lim="800000"/>
            <a:headEnd/>
            <a:tailEnd/>
          </a:ln>
          <a:effectLst/>
        </p:spPr>
        <p:txBody>
          <a:bodyPr wrap="none">
            <a:spAutoFit/>
          </a:bodyPr>
          <a:lstStyle/>
          <a:p>
            <a:r>
              <a:rPr lang="en-US" sz="1000" b="1">
                <a:solidFill>
                  <a:schemeClr val="bg1"/>
                </a:solidFill>
              </a:rPr>
              <a:t>www.themegallery.com</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fontAlgn="base" hangingPunct="1">
        <a:spcBef>
          <a:spcPct val="0"/>
        </a:spcBef>
        <a:spcAft>
          <a:spcPct val="0"/>
        </a:spcAft>
        <a:defRPr sz="2800">
          <a:solidFill>
            <a:schemeClr val="bg1"/>
          </a:solidFill>
          <a:latin typeface="+mj-lt"/>
          <a:ea typeface="+mj-ea"/>
          <a:cs typeface="+mj-cs"/>
        </a:defRPr>
      </a:lvl1pPr>
      <a:lvl2pPr algn="ctr" rtl="0" eaLnBrk="1" fontAlgn="base" hangingPunct="1">
        <a:spcBef>
          <a:spcPct val="0"/>
        </a:spcBef>
        <a:spcAft>
          <a:spcPct val="0"/>
        </a:spcAft>
        <a:defRPr sz="2800">
          <a:solidFill>
            <a:schemeClr val="bg1"/>
          </a:solidFill>
          <a:latin typeface="Verdana" pitchFamily="34" charset="0"/>
        </a:defRPr>
      </a:lvl2pPr>
      <a:lvl3pPr algn="ctr" rtl="0" eaLnBrk="1" fontAlgn="base" hangingPunct="1">
        <a:spcBef>
          <a:spcPct val="0"/>
        </a:spcBef>
        <a:spcAft>
          <a:spcPct val="0"/>
        </a:spcAft>
        <a:defRPr sz="2800">
          <a:solidFill>
            <a:schemeClr val="bg1"/>
          </a:solidFill>
          <a:latin typeface="Verdana" pitchFamily="34" charset="0"/>
        </a:defRPr>
      </a:lvl3pPr>
      <a:lvl4pPr algn="ctr" rtl="0" eaLnBrk="1" fontAlgn="base" hangingPunct="1">
        <a:spcBef>
          <a:spcPct val="0"/>
        </a:spcBef>
        <a:spcAft>
          <a:spcPct val="0"/>
        </a:spcAft>
        <a:defRPr sz="2800">
          <a:solidFill>
            <a:schemeClr val="bg1"/>
          </a:solidFill>
          <a:latin typeface="Verdana" pitchFamily="34" charset="0"/>
        </a:defRPr>
      </a:lvl4pPr>
      <a:lvl5pPr algn="ctr" rtl="0" eaLnBrk="1" fontAlgn="base" hangingPunct="1">
        <a:spcBef>
          <a:spcPct val="0"/>
        </a:spcBef>
        <a:spcAft>
          <a:spcPct val="0"/>
        </a:spcAft>
        <a:defRPr sz="2800">
          <a:solidFill>
            <a:schemeClr val="bg1"/>
          </a:solidFill>
          <a:latin typeface="Verdana" pitchFamily="34" charset="0"/>
        </a:defRPr>
      </a:lvl5pPr>
      <a:lvl6pPr marL="457200" algn="ctr" rtl="0" eaLnBrk="1" fontAlgn="base" hangingPunct="1">
        <a:spcBef>
          <a:spcPct val="0"/>
        </a:spcBef>
        <a:spcAft>
          <a:spcPct val="0"/>
        </a:spcAft>
        <a:defRPr sz="2800">
          <a:solidFill>
            <a:schemeClr val="bg1"/>
          </a:solidFill>
          <a:latin typeface="Verdana" pitchFamily="34" charset="0"/>
        </a:defRPr>
      </a:lvl6pPr>
      <a:lvl7pPr marL="914400" algn="ctr" rtl="0" eaLnBrk="1" fontAlgn="base" hangingPunct="1">
        <a:spcBef>
          <a:spcPct val="0"/>
        </a:spcBef>
        <a:spcAft>
          <a:spcPct val="0"/>
        </a:spcAft>
        <a:defRPr sz="2800">
          <a:solidFill>
            <a:schemeClr val="bg1"/>
          </a:solidFill>
          <a:latin typeface="Verdana" pitchFamily="34" charset="0"/>
        </a:defRPr>
      </a:lvl7pPr>
      <a:lvl8pPr marL="1371600" algn="ctr" rtl="0" eaLnBrk="1" fontAlgn="base" hangingPunct="1">
        <a:spcBef>
          <a:spcPct val="0"/>
        </a:spcBef>
        <a:spcAft>
          <a:spcPct val="0"/>
        </a:spcAft>
        <a:defRPr sz="2800">
          <a:solidFill>
            <a:schemeClr val="bg1"/>
          </a:solidFill>
          <a:latin typeface="Verdana" pitchFamily="34" charset="0"/>
        </a:defRPr>
      </a:lvl8pPr>
      <a:lvl9pPr marL="1828800" algn="ctr" rtl="0" eaLnBrk="1" fontAlgn="base" hangingPunct="1">
        <a:spcBef>
          <a:spcPct val="0"/>
        </a:spcBef>
        <a:spcAft>
          <a:spcPct val="0"/>
        </a:spcAft>
        <a:defRPr sz="2800">
          <a:solidFill>
            <a:schemeClr val="bg1"/>
          </a:solidFill>
          <a:latin typeface="Verdana" pitchFamily="34"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2800" b="1">
          <a:solidFill>
            <a:srgbClr val="1481B8"/>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332656"/>
            <a:ext cx="1368152" cy="360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148" name="Picture 4" descr="http://www.ilovepetersburg.ru/sites/default/Gallery/images/strelka_VO/strelka_VO_700x475.jpg"/>
          <p:cNvPicPr>
            <a:picLocks noChangeAspect="1" noChangeArrowheads="1"/>
          </p:cNvPicPr>
          <p:nvPr/>
        </p:nvPicPr>
        <p:blipFill>
          <a:blip r:embed="rId2" cstate="print"/>
          <a:srcRect t="11141" b="14056"/>
          <a:stretch>
            <a:fillRect/>
          </a:stretch>
        </p:blipFill>
        <p:spPr bwMode="auto">
          <a:xfrm>
            <a:off x="0" y="1484784"/>
            <a:ext cx="9144000" cy="3384376"/>
          </a:xfrm>
          <a:prstGeom prst="rect">
            <a:avLst/>
          </a:prstGeom>
          <a:noFill/>
        </p:spPr>
      </p:pic>
      <p:sp>
        <p:nvSpPr>
          <p:cNvPr id="7" name="TextBox 6"/>
          <p:cNvSpPr txBox="1"/>
          <p:nvPr/>
        </p:nvSpPr>
        <p:spPr>
          <a:xfrm>
            <a:off x="2411759" y="1124744"/>
            <a:ext cx="6732241" cy="338554"/>
          </a:xfrm>
          <a:prstGeom prst="rect">
            <a:avLst/>
          </a:prstGeom>
          <a:noFill/>
        </p:spPr>
        <p:txBody>
          <a:bodyPr wrap="square">
            <a:spAutoFit/>
          </a:bodyPr>
          <a:lstStyle/>
          <a:p>
            <a:pPr fontAlgn="auto">
              <a:spcBef>
                <a:spcPts val="0"/>
              </a:spcBef>
              <a:spcAft>
                <a:spcPts val="0"/>
              </a:spcAft>
              <a:defRPr/>
            </a:pPr>
            <a:r>
              <a:rPr lang="ru-RU" sz="1600" dirty="0">
                <a:solidFill>
                  <a:schemeClr val="bg1"/>
                </a:solidFill>
                <a:latin typeface="+mn-lt"/>
                <a:cs typeface="+mn-cs"/>
              </a:rPr>
              <a:t>Презентация к учебнику М.А. </a:t>
            </a:r>
            <a:r>
              <a:rPr lang="ru-RU" sz="1600" dirty="0" smtClean="0">
                <a:solidFill>
                  <a:schemeClr val="bg1"/>
                </a:solidFill>
                <a:latin typeface="+mn-lt"/>
                <a:cs typeface="+mn-cs"/>
              </a:rPr>
              <a:t>Гацкевич</a:t>
            </a:r>
            <a:r>
              <a:rPr lang="ru-RU" sz="1600" b="1" dirty="0" smtClean="0"/>
              <a:t> </a:t>
            </a:r>
            <a:r>
              <a:rPr lang="ru-RU" sz="1600" dirty="0" smtClean="0">
                <a:solidFill>
                  <a:schemeClr val="bg1"/>
                </a:solidFill>
              </a:rPr>
              <a:t>«Санкт-Петербург»</a:t>
            </a:r>
            <a:endParaRPr lang="ru-RU" sz="1600" dirty="0">
              <a:solidFill>
                <a:schemeClr val="bg1"/>
              </a:solidFill>
              <a:latin typeface="+mn-lt"/>
              <a:cs typeface="+mn-cs"/>
            </a:endParaRPr>
          </a:p>
        </p:txBody>
      </p:sp>
      <p:sp>
        <p:nvSpPr>
          <p:cNvPr id="8" name="TextBox 7"/>
          <p:cNvSpPr txBox="1"/>
          <p:nvPr/>
        </p:nvSpPr>
        <p:spPr>
          <a:xfrm>
            <a:off x="3995936" y="5445224"/>
            <a:ext cx="4968677" cy="1138773"/>
          </a:xfrm>
          <a:prstGeom prst="rect">
            <a:avLst/>
          </a:prstGeom>
          <a:noFill/>
        </p:spPr>
        <p:txBody>
          <a:bodyPr wrap="square">
            <a:spAutoFit/>
          </a:bodyPr>
          <a:lstStyle/>
          <a:p>
            <a:pPr algn="r" fontAlgn="auto">
              <a:spcBef>
                <a:spcPts val="0"/>
              </a:spcBef>
              <a:spcAft>
                <a:spcPts val="0"/>
              </a:spcAft>
              <a:defRPr/>
            </a:pPr>
            <a:r>
              <a:rPr lang="ru-RU" sz="1600" dirty="0">
                <a:solidFill>
                  <a:schemeClr val="tx2">
                    <a:lumMod val="10000"/>
                  </a:schemeClr>
                </a:solidFill>
                <a:latin typeface="+mn-lt"/>
                <a:cs typeface="+mn-cs"/>
              </a:rPr>
              <a:t>          Учитель английского языка</a:t>
            </a:r>
          </a:p>
          <a:p>
            <a:pPr algn="r" fontAlgn="auto">
              <a:spcBef>
                <a:spcPts val="0"/>
              </a:spcBef>
              <a:spcAft>
                <a:spcPts val="0"/>
              </a:spcAft>
              <a:defRPr/>
            </a:pPr>
            <a:r>
              <a:rPr lang="ru-RU" sz="1600" dirty="0">
                <a:solidFill>
                  <a:schemeClr val="tx2">
                    <a:lumMod val="10000"/>
                  </a:schemeClr>
                </a:solidFill>
                <a:latin typeface="+mn-lt"/>
                <a:cs typeface="+mn-cs"/>
              </a:rPr>
              <a:t>ГБОУ СОШ № 180 </a:t>
            </a:r>
            <a:endParaRPr lang="ru-RU" sz="1600" dirty="0" smtClean="0">
              <a:solidFill>
                <a:schemeClr val="tx2">
                  <a:lumMod val="10000"/>
                </a:schemeClr>
              </a:solidFill>
              <a:latin typeface="+mn-lt"/>
              <a:cs typeface="+mn-cs"/>
            </a:endParaRPr>
          </a:p>
          <a:p>
            <a:pPr algn="r" fontAlgn="auto">
              <a:spcBef>
                <a:spcPts val="0"/>
              </a:spcBef>
              <a:spcAft>
                <a:spcPts val="0"/>
              </a:spcAft>
              <a:defRPr/>
            </a:pPr>
            <a:r>
              <a:rPr lang="ru-RU" sz="1600" dirty="0" smtClean="0">
                <a:solidFill>
                  <a:schemeClr val="tx2">
                    <a:lumMod val="10000"/>
                  </a:schemeClr>
                </a:solidFill>
                <a:latin typeface="+mn-lt"/>
                <a:cs typeface="+mn-cs"/>
              </a:rPr>
              <a:t>Санкт-Петербург</a:t>
            </a:r>
            <a:endParaRPr lang="ru-RU" sz="1600" dirty="0">
              <a:solidFill>
                <a:schemeClr val="tx2">
                  <a:lumMod val="10000"/>
                </a:schemeClr>
              </a:solidFill>
              <a:latin typeface="+mn-lt"/>
              <a:cs typeface="+mn-cs"/>
            </a:endParaRPr>
          </a:p>
          <a:p>
            <a:pPr algn="r" fontAlgn="auto">
              <a:spcBef>
                <a:spcPts val="0"/>
              </a:spcBef>
              <a:spcAft>
                <a:spcPts val="0"/>
              </a:spcAft>
              <a:defRPr/>
            </a:pPr>
            <a:r>
              <a:rPr lang="ru-RU" dirty="0">
                <a:solidFill>
                  <a:schemeClr val="tx2">
                    <a:lumMod val="10000"/>
                  </a:schemeClr>
                </a:solidFill>
                <a:latin typeface="+mn-lt"/>
                <a:cs typeface="+mn-cs"/>
              </a:rPr>
              <a:t>                 </a:t>
            </a:r>
            <a:r>
              <a:rPr lang="ru-RU" b="1" dirty="0">
                <a:solidFill>
                  <a:schemeClr val="tx2">
                    <a:lumMod val="10000"/>
                  </a:schemeClr>
                </a:solidFill>
                <a:latin typeface="+mn-lt"/>
                <a:cs typeface="+mn-cs"/>
              </a:rPr>
              <a:t>Дмитрук Л.Е.</a:t>
            </a:r>
          </a:p>
        </p:txBody>
      </p:sp>
      <p:sp>
        <p:nvSpPr>
          <p:cNvPr id="9" name="TextBox 7"/>
          <p:cNvSpPr txBox="1">
            <a:spLocks noChangeArrowheads="1"/>
          </p:cNvSpPr>
          <p:nvPr/>
        </p:nvSpPr>
        <p:spPr bwMode="auto">
          <a:xfrm>
            <a:off x="539552" y="188640"/>
            <a:ext cx="7776864" cy="707886"/>
          </a:xfrm>
          <a:prstGeom prst="rect">
            <a:avLst/>
          </a:prstGeom>
          <a:noFill/>
          <a:ln w="9525">
            <a:noFill/>
            <a:miter lim="800000"/>
            <a:headEnd/>
            <a:tailEnd/>
          </a:ln>
        </p:spPr>
        <p:txBody>
          <a:bodyPr wrap="square">
            <a:spAutoFit/>
          </a:bodyPr>
          <a:lstStyle/>
          <a:p>
            <a:pPr algn="ctr"/>
            <a:r>
              <a:rPr lang="en-US" sz="4000" dirty="0" smtClean="0">
                <a:solidFill>
                  <a:schemeClr val="bg1"/>
                </a:solidFill>
                <a:effectLst>
                  <a:outerShdw blurRad="38100" dist="38100" dir="2700000" algn="tl">
                    <a:srgbClr val="000000">
                      <a:alpha val="43137"/>
                    </a:srgbClr>
                  </a:outerShdw>
                </a:effectLst>
                <a:latin typeface="Bernard MT Condensed" pitchFamily="18" charset="0"/>
              </a:rPr>
              <a:t>The Spit (Strelka) of Vasilievsky Island </a:t>
            </a:r>
            <a:endParaRPr lang="ru-RU" sz="4000" dirty="0">
              <a:solidFill>
                <a:schemeClr val="bg1"/>
              </a:solidFill>
              <a:effectLst>
                <a:outerShdw blurRad="38100" dist="38100" dir="2700000" algn="tl">
                  <a:srgbClr val="000000">
                    <a:alpha val="43137"/>
                  </a:srgbClr>
                </a:outerShdw>
              </a:effectLst>
              <a:latin typeface="Times New Roman" pitchFamily="18" charset="0"/>
            </a:endParaRPr>
          </a:p>
        </p:txBody>
      </p:sp>
      <p:sp>
        <p:nvSpPr>
          <p:cNvPr id="10" name="TextBox 9"/>
          <p:cNvSpPr txBox="1">
            <a:spLocks noChangeArrowheads="1"/>
          </p:cNvSpPr>
          <p:nvPr/>
        </p:nvSpPr>
        <p:spPr bwMode="auto">
          <a:xfrm>
            <a:off x="0" y="5013176"/>
            <a:ext cx="3168352" cy="338554"/>
          </a:xfrm>
          <a:prstGeom prst="rect">
            <a:avLst/>
          </a:prstGeom>
          <a:noFill/>
          <a:ln w="9525">
            <a:noFill/>
            <a:miter lim="800000"/>
            <a:headEnd/>
            <a:tailEnd/>
          </a:ln>
        </p:spPr>
        <p:txBody>
          <a:bodyPr wrap="square">
            <a:spAutoFit/>
          </a:bodyPr>
          <a:lstStyle/>
          <a:p>
            <a:r>
              <a:rPr lang="en-US" sz="1600" dirty="0" smtClean="0">
                <a:solidFill>
                  <a:schemeClr val="bg1"/>
                </a:solidFill>
              </a:rPr>
              <a:t>School180@inbox.ru</a:t>
            </a:r>
            <a:endParaRPr lang="ru-RU" sz="1600" dirty="0"/>
          </a:p>
        </p:txBody>
      </p:sp>
      <p:pic>
        <p:nvPicPr>
          <p:cNvPr id="6150" name="Picture 6" descr="http://img1.imensagens.com/es/flores/103.gif"/>
          <p:cNvPicPr>
            <a:picLocks noChangeAspect="1" noChangeArrowheads="1" noCrop="1"/>
          </p:cNvPicPr>
          <p:nvPr/>
        </p:nvPicPr>
        <p:blipFill>
          <a:blip r:embed="rId3" cstate="print"/>
          <a:srcRect/>
          <a:stretch>
            <a:fillRect/>
          </a:stretch>
        </p:blipFill>
        <p:spPr bwMode="auto">
          <a:xfrm>
            <a:off x="3923928" y="5157192"/>
            <a:ext cx="1905000" cy="1333501"/>
          </a:xfrm>
          <a:prstGeom prst="rect">
            <a:avLst/>
          </a:prstGeom>
          <a:noFill/>
        </p:spPr>
      </p:pic>
    </p:spTree>
  </p:cSld>
  <p:clrMapOvr>
    <a:masterClrMapping/>
  </p:clrMapOvr>
  <p:transition spd="med">
    <p:comb/>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020272" y="6525344"/>
            <a:ext cx="1728192" cy="3326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6876256" y="0"/>
            <a:ext cx="1872208" cy="2606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2532" name="Picture 4" descr="http://togeo.ru/.imaging/fullsize/dms/main/gid-peterburg/intro/vasilyevskiy-ostrov/DSC04240.jpg"/>
          <p:cNvPicPr>
            <a:picLocks noChangeAspect="1" noChangeArrowheads="1"/>
          </p:cNvPicPr>
          <p:nvPr/>
        </p:nvPicPr>
        <p:blipFill>
          <a:blip r:embed="rId2" cstate="print">
            <a:lum bright="10000"/>
          </a:blip>
          <a:srcRect t="9777" b="5485"/>
          <a:stretch>
            <a:fillRect/>
          </a:stretch>
        </p:blipFill>
        <p:spPr bwMode="auto">
          <a:xfrm>
            <a:off x="1187624" y="692696"/>
            <a:ext cx="6408712" cy="3960440"/>
          </a:xfrm>
          <a:prstGeom prst="rect">
            <a:avLst/>
          </a:prstGeom>
          <a:ln>
            <a:noFill/>
          </a:ln>
          <a:effectLst>
            <a:outerShdw blurRad="292100" dist="139700" dir="2700000" algn="tl" rotWithShape="0">
              <a:srgbClr val="333333">
                <a:alpha val="65000"/>
              </a:srgbClr>
            </a:outerShdw>
          </a:effectLst>
        </p:spPr>
      </p:pic>
      <p:sp>
        <p:nvSpPr>
          <p:cNvPr id="22533" name="Rectangle 5"/>
          <p:cNvSpPr>
            <a:spLocks noChangeArrowheads="1"/>
          </p:cNvSpPr>
          <p:nvPr/>
        </p:nvSpPr>
        <p:spPr bwMode="auto">
          <a:xfrm>
            <a:off x="395536" y="4725144"/>
            <a:ext cx="8352928"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7800" algn="just" defTabSz="914400" rtl="0" eaLnBrk="1" fontAlgn="base" latinLnBrk="0" hangingPunct="1">
              <a:lnSpc>
                <a:spcPct val="100000"/>
              </a:lnSpc>
              <a:spcBef>
                <a:spcPct val="0"/>
              </a:spcBef>
              <a:spcAft>
                <a:spcPct val="0"/>
              </a:spcAft>
              <a:buClrTx/>
              <a:buSzTx/>
              <a:buFontTx/>
              <a:buNone/>
              <a:tabLst>
                <a:tab pos="180975" algn="l"/>
              </a:tabLst>
            </a:pP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In front of the Stock Exchange the two Rostral Columns were installed between 1805 and 1810 after a project of Thomas de Thomon. The tradition of installing Rostral columns as memorials symbolizing naval victories goes back to Ancient Rome. In Rome the monuments of triumph were decorated with the bows of defeated ships.</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2533"/>
                                        </p:tgtEl>
                                        <p:attrNameLst>
                                          <p:attrName>style.visibility</p:attrName>
                                        </p:attrNameLst>
                                      </p:cBhvr>
                                      <p:to>
                                        <p:strVal val="visible"/>
                                      </p:to>
                                    </p:set>
                                    <p:animEffect transition="in" filter="fade">
                                      <p:cBhvr>
                                        <p:cTn id="7" dur="1000"/>
                                        <p:tgtEl>
                                          <p:spTgt spid="22533"/>
                                        </p:tgtEl>
                                      </p:cBhvr>
                                    </p:animEffect>
                                    <p:anim calcmode="lin" valueType="num">
                                      <p:cBhvr>
                                        <p:cTn id="8" dur="1000" fill="hold"/>
                                        <p:tgtEl>
                                          <p:spTgt spid="22533"/>
                                        </p:tgtEl>
                                        <p:attrNameLst>
                                          <p:attrName>ppt_x</p:attrName>
                                        </p:attrNameLst>
                                      </p:cBhvr>
                                      <p:tavLst>
                                        <p:tav tm="0">
                                          <p:val>
                                            <p:strVal val="#ppt_x"/>
                                          </p:val>
                                        </p:tav>
                                        <p:tav tm="100000">
                                          <p:val>
                                            <p:strVal val="#ppt_x"/>
                                          </p:val>
                                        </p:tav>
                                      </p:tavLst>
                                    </p:anim>
                                    <p:anim calcmode="lin" valueType="num">
                                      <p:cBhvr>
                                        <p:cTn id="9" dur="1000" fill="hold"/>
                                        <p:tgtEl>
                                          <p:spTgt spid="225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020272" y="6525344"/>
            <a:ext cx="1728192" cy="3326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0" y="0"/>
            <a:ext cx="9144000" cy="2606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7650" name="Picture 2" descr="http://flatagent.spb.ru/wp-content/gallery/piter/img_8254.jpg"/>
          <p:cNvPicPr>
            <a:picLocks noChangeAspect="1" noChangeArrowheads="1"/>
          </p:cNvPicPr>
          <p:nvPr/>
        </p:nvPicPr>
        <p:blipFill>
          <a:blip r:embed="rId2" cstate="print"/>
          <a:srcRect/>
          <a:stretch>
            <a:fillRect/>
          </a:stretch>
        </p:blipFill>
        <p:spPr bwMode="auto">
          <a:xfrm>
            <a:off x="899592" y="1340768"/>
            <a:ext cx="3438382" cy="4824536"/>
          </a:xfrm>
          <a:prstGeom prst="rect">
            <a:avLst/>
          </a:prstGeom>
          <a:ln>
            <a:noFill/>
          </a:ln>
          <a:effectLst>
            <a:outerShdw blurRad="292100" dist="139700" dir="2700000" algn="tl" rotWithShape="0">
              <a:srgbClr val="333333">
                <a:alpha val="65000"/>
              </a:srgbClr>
            </a:outerShdw>
          </a:effectLst>
        </p:spPr>
      </p:pic>
      <p:pic>
        <p:nvPicPr>
          <p:cNvPr id="27652" name="Picture 4" descr="http://mw2.google.com/mw-panoramio/photos/medium/7036375.jpg"/>
          <p:cNvPicPr>
            <a:picLocks noChangeAspect="1" noChangeArrowheads="1"/>
          </p:cNvPicPr>
          <p:nvPr/>
        </p:nvPicPr>
        <p:blipFill>
          <a:blip r:embed="rId3" cstate="print"/>
          <a:srcRect/>
          <a:stretch>
            <a:fillRect/>
          </a:stretch>
        </p:blipFill>
        <p:spPr bwMode="auto">
          <a:xfrm>
            <a:off x="4932040" y="1340768"/>
            <a:ext cx="3384376" cy="4824536"/>
          </a:xfrm>
          <a:prstGeom prst="rect">
            <a:avLst/>
          </a:prstGeom>
          <a:ln>
            <a:noFill/>
          </a:ln>
          <a:effectLst>
            <a:outerShdw blurRad="292100" dist="139700" dir="2700000" algn="tl" rotWithShape="0">
              <a:srgbClr val="333333">
                <a:alpha val="65000"/>
              </a:srgbClr>
            </a:outerShdw>
          </a:effectLst>
        </p:spPr>
      </p:pic>
      <p:sp>
        <p:nvSpPr>
          <p:cNvPr id="6" name="Прямоугольник 5"/>
          <p:cNvSpPr/>
          <p:nvPr/>
        </p:nvSpPr>
        <p:spPr>
          <a:xfrm>
            <a:off x="359024" y="0"/>
            <a:ext cx="8784976" cy="1015663"/>
          </a:xfrm>
          <a:prstGeom prst="rect">
            <a:avLst/>
          </a:prstGeom>
        </p:spPr>
        <p:txBody>
          <a:bodyPr wrap="square">
            <a:spAutoFit/>
          </a:bodyPr>
          <a:lstStyle/>
          <a:p>
            <a:r>
              <a:rPr lang="en-US" sz="2000" dirty="0" smtClean="0">
                <a:solidFill>
                  <a:schemeClr val="bg1"/>
                </a:solidFill>
                <a:latin typeface="Times New Roman" pitchFamily="18" charset="0"/>
                <a:cs typeface="Times New Roman" pitchFamily="18" charset="0"/>
              </a:rPr>
              <a:t>The height of each column is 32 </a:t>
            </a:r>
            <a:r>
              <a:rPr lang="en-US" sz="2000" dirty="0" err="1" smtClean="0">
                <a:solidFill>
                  <a:schemeClr val="bg1"/>
                </a:solidFill>
                <a:latin typeface="Times New Roman" pitchFamily="18" charset="0"/>
                <a:cs typeface="Times New Roman" pitchFamily="18" charset="0"/>
              </a:rPr>
              <a:t>metres</a:t>
            </a:r>
            <a:r>
              <a:rPr lang="en-US" sz="2000" dirty="0" smtClean="0">
                <a:solidFill>
                  <a:schemeClr val="bg1"/>
                </a:solidFill>
                <a:latin typeface="Times New Roman" pitchFamily="18" charset="0"/>
                <a:cs typeface="Times New Roman" pitchFamily="18" charset="0"/>
              </a:rPr>
              <a:t>. At the base of each column there are two allegorical figures of the Russian trade waterways: the Neva and the </a:t>
            </a:r>
            <a:r>
              <a:rPr lang="en-US" sz="2000" dirty="0" err="1" smtClean="0">
                <a:solidFill>
                  <a:schemeClr val="bg1"/>
                </a:solidFill>
                <a:latin typeface="Times New Roman" pitchFamily="18" charset="0"/>
                <a:cs typeface="Times New Roman" pitchFamily="18" charset="0"/>
              </a:rPr>
              <a:t>Volkhov</a:t>
            </a:r>
            <a:r>
              <a:rPr lang="en-US" sz="2000" dirty="0" smtClean="0">
                <a:solidFill>
                  <a:schemeClr val="bg1"/>
                </a:solidFill>
                <a:latin typeface="Times New Roman" pitchFamily="18" charset="0"/>
                <a:cs typeface="Times New Roman" pitchFamily="18" charset="0"/>
              </a:rPr>
              <a:t>, the Volga and the Dnieper. </a:t>
            </a:r>
            <a:endParaRPr lang="ru-RU" sz="2000" dirty="0">
              <a:solidFill>
                <a:schemeClr val="bg1"/>
              </a:solidFill>
              <a:latin typeface="Times New Roman" pitchFamily="18" charset="0"/>
              <a:cs typeface="Times New Roman" pitchFamily="18" charset="0"/>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7650"/>
                                        </p:tgtEl>
                                        <p:attrNameLst>
                                          <p:attrName>style.visibility</p:attrName>
                                        </p:attrNameLst>
                                      </p:cBhvr>
                                      <p:to>
                                        <p:strVal val="visible"/>
                                      </p:to>
                                    </p:set>
                                    <p:anim calcmode="lin" valueType="num">
                                      <p:cBhvr>
                                        <p:cTn id="14" dur="1000" fill="hold"/>
                                        <p:tgtEl>
                                          <p:spTgt spid="27650"/>
                                        </p:tgtEl>
                                        <p:attrNameLst>
                                          <p:attrName>ppt_w</p:attrName>
                                        </p:attrNameLst>
                                      </p:cBhvr>
                                      <p:tavLst>
                                        <p:tav tm="0">
                                          <p:val>
                                            <p:strVal val="#ppt_w*0.70"/>
                                          </p:val>
                                        </p:tav>
                                        <p:tav tm="100000">
                                          <p:val>
                                            <p:strVal val="#ppt_w"/>
                                          </p:val>
                                        </p:tav>
                                      </p:tavLst>
                                    </p:anim>
                                    <p:anim calcmode="lin" valueType="num">
                                      <p:cBhvr>
                                        <p:cTn id="15" dur="1000" fill="hold"/>
                                        <p:tgtEl>
                                          <p:spTgt spid="27650"/>
                                        </p:tgtEl>
                                        <p:attrNameLst>
                                          <p:attrName>ppt_h</p:attrName>
                                        </p:attrNameLst>
                                      </p:cBhvr>
                                      <p:tavLst>
                                        <p:tav tm="0">
                                          <p:val>
                                            <p:strVal val="#ppt_h"/>
                                          </p:val>
                                        </p:tav>
                                        <p:tav tm="100000">
                                          <p:val>
                                            <p:strVal val="#ppt_h"/>
                                          </p:val>
                                        </p:tav>
                                      </p:tavLst>
                                    </p:anim>
                                    <p:animEffect transition="in" filter="fade">
                                      <p:cBhvr>
                                        <p:cTn id="16" dur="10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020272" y="6525344"/>
            <a:ext cx="1728192" cy="3326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0" y="0"/>
            <a:ext cx="9144000" cy="2606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5602" name="Picture 2" descr="http://panevin.ru/uploads/photo/strelka_vasilevskogo_ostrova_3_1024.jpg"/>
          <p:cNvPicPr>
            <a:picLocks noChangeAspect="1" noChangeArrowheads="1"/>
          </p:cNvPicPr>
          <p:nvPr/>
        </p:nvPicPr>
        <p:blipFill>
          <a:blip r:embed="rId2" cstate="print">
            <a:lum bright="10000"/>
          </a:blip>
          <a:srcRect/>
          <a:stretch>
            <a:fillRect/>
          </a:stretch>
        </p:blipFill>
        <p:spPr bwMode="auto">
          <a:xfrm>
            <a:off x="539552" y="1412776"/>
            <a:ext cx="7955435" cy="4824536"/>
          </a:xfrm>
          <a:prstGeom prst="rect">
            <a:avLst/>
          </a:prstGeom>
          <a:ln>
            <a:noFill/>
          </a:ln>
          <a:effectLst>
            <a:outerShdw blurRad="292100" dist="139700" dir="2700000" algn="tl" rotWithShape="0">
              <a:srgbClr val="333333">
                <a:alpha val="65000"/>
              </a:srgbClr>
            </a:outerShdw>
          </a:effectLst>
        </p:spPr>
      </p:pic>
      <p:sp>
        <p:nvSpPr>
          <p:cNvPr id="5" name="Прямоугольник 4"/>
          <p:cNvSpPr/>
          <p:nvPr/>
        </p:nvSpPr>
        <p:spPr>
          <a:xfrm>
            <a:off x="611560" y="188640"/>
            <a:ext cx="8136904" cy="769441"/>
          </a:xfrm>
          <a:prstGeom prst="rect">
            <a:avLst/>
          </a:prstGeom>
        </p:spPr>
        <p:txBody>
          <a:bodyPr wrap="square">
            <a:spAutoFit/>
          </a:bodyPr>
          <a:lstStyle/>
          <a:p>
            <a:r>
              <a:rPr lang="en-US" sz="2200" dirty="0" smtClean="0">
                <a:solidFill>
                  <a:schemeClr val="bg1"/>
                </a:solidFill>
                <a:latin typeface="Times New Roman" pitchFamily="18" charset="0"/>
                <a:cs typeface="Times New Roman" pitchFamily="18" charset="0"/>
              </a:rPr>
              <a:t>The </a:t>
            </a:r>
            <a:r>
              <a:rPr lang="en-US" sz="2200" dirty="0" smtClean="0">
                <a:solidFill>
                  <a:schemeClr val="bg1"/>
                </a:solidFill>
                <a:latin typeface="Times New Roman" pitchFamily="18" charset="0"/>
                <a:cs typeface="Times New Roman" pitchFamily="18" charset="0"/>
              </a:rPr>
              <a:t>columns </a:t>
            </a:r>
            <a:r>
              <a:rPr lang="en-US" sz="2200" dirty="0" smtClean="0">
                <a:solidFill>
                  <a:schemeClr val="bg1"/>
                </a:solidFill>
                <a:latin typeface="Times New Roman" pitchFamily="18" charset="0"/>
                <a:cs typeface="Times New Roman" pitchFamily="18" charset="0"/>
              </a:rPr>
              <a:t>served as light-houses. The light pointing out the way for ships was switched on here. </a:t>
            </a:r>
            <a:endParaRPr lang="ru-RU" sz="2200" dirty="0">
              <a:solidFill>
                <a:schemeClr val="bg1"/>
              </a:solidFill>
              <a:latin typeface="Times New Roman" pitchFamily="18" charset="0"/>
              <a:cs typeface="Times New Roman" pitchFamily="18" charset="0"/>
            </a:endParaRP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020272" y="6525344"/>
            <a:ext cx="1728192" cy="3326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0" y="0"/>
            <a:ext cx="9144000" cy="2606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6626" name="Picture 2" descr="http://www.spbtur.ru/uploads/posts/2012-10/1351173186_rostralnye-kolonny-nochju.jpg"/>
          <p:cNvPicPr>
            <a:picLocks noChangeAspect="1" noChangeArrowheads="1"/>
          </p:cNvPicPr>
          <p:nvPr/>
        </p:nvPicPr>
        <p:blipFill>
          <a:blip r:embed="rId2" cstate="print"/>
          <a:srcRect b="7806"/>
          <a:stretch>
            <a:fillRect/>
          </a:stretch>
        </p:blipFill>
        <p:spPr bwMode="auto">
          <a:xfrm>
            <a:off x="755576" y="1268760"/>
            <a:ext cx="7620000" cy="4680520"/>
          </a:xfrm>
          <a:prstGeom prst="rect">
            <a:avLst/>
          </a:prstGeom>
          <a:ln>
            <a:noFill/>
          </a:ln>
          <a:effectLst>
            <a:outerShdw blurRad="292100" dist="139700" dir="2700000" algn="tl" rotWithShape="0">
              <a:srgbClr val="333333">
                <a:alpha val="65000"/>
              </a:srgbClr>
            </a:outerShdw>
          </a:effectLst>
        </p:spPr>
      </p:pic>
      <p:sp>
        <p:nvSpPr>
          <p:cNvPr id="26627" name="Rectangle 3"/>
          <p:cNvSpPr>
            <a:spLocks noChangeArrowheads="1"/>
          </p:cNvSpPr>
          <p:nvPr/>
        </p:nvSpPr>
        <p:spPr bwMode="auto">
          <a:xfrm>
            <a:off x="683568" y="116632"/>
            <a:ext cx="8064896"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bg1"/>
                </a:solidFill>
                <a:effectLst/>
                <a:latin typeface="Times New Roman" pitchFamily="18" charset="0"/>
                <a:ea typeface="Courier New" pitchFamily="49" charset="0"/>
                <a:cs typeface="Times New Roman" pitchFamily="18" charset="0"/>
              </a:rPr>
              <a:t>Tripod bowls were mounted at the top of each column. The bowls were filled with oil which was lit up in twilight. </a:t>
            </a:r>
            <a:endParaRPr kumimoji="0" lang="en-US" sz="2200" b="0" i="0" u="none" strike="noStrike" cap="none" normalizeH="0" baseline="0" dirty="0" smtClean="0">
              <a:ln>
                <a:noFill/>
              </a:ln>
              <a:solidFill>
                <a:schemeClr val="bg1"/>
              </a:solidFill>
              <a:effectLst/>
              <a:latin typeface="Arial" pitchFamily="34" charset="0"/>
              <a:cs typeface="Arial" pitchFamily="34" charset="0"/>
            </a:endParaRPr>
          </a:p>
        </p:txBody>
      </p:sp>
      <p:sp>
        <p:nvSpPr>
          <p:cNvPr id="6" name="Прямоугольник 5"/>
          <p:cNvSpPr/>
          <p:nvPr/>
        </p:nvSpPr>
        <p:spPr>
          <a:xfrm>
            <a:off x="1115616" y="6093296"/>
            <a:ext cx="7128792" cy="400110"/>
          </a:xfrm>
          <a:prstGeom prst="rect">
            <a:avLst/>
          </a:prstGeom>
        </p:spPr>
        <p:txBody>
          <a:bodyPr wrap="square">
            <a:spAutoFit/>
          </a:bodyPr>
          <a:lstStyle/>
          <a:p>
            <a:r>
              <a:rPr lang="en-US" sz="2000" dirty="0" smtClean="0">
                <a:solidFill>
                  <a:srgbClr val="000000"/>
                </a:solidFill>
                <a:latin typeface="Times New Roman" pitchFamily="18" charset="0"/>
                <a:ea typeface="Courier New" pitchFamily="49" charset="0"/>
                <a:cs typeface="Times New Roman" pitchFamily="18" charset="0"/>
              </a:rPr>
              <a:t>Nowadays, gas torches are lit above these columns during festivals.</a:t>
            </a:r>
            <a:endParaRPr lang="ru-RU" sz="2000" dirty="0">
              <a:solidFill>
                <a:srgbClr val="000000"/>
              </a:solidFill>
            </a:endParaRP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6627"/>
                                        </p:tgtEl>
                                        <p:attrNameLst>
                                          <p:attrName>style.visibility</p:attrName>
                                        </p:attrNameLst>
                                      </p:cBhvr>
                                      <p:to>
                                        <p:strVal val="visible"/>
                                      </p:to>
                                    </p:set>
                                    <p:animEffect transition="in" filter="fade">
                                      <p:cBhvr>
                                        <p:cTn id="7" dur="1000"/>
                                        <p:tgtEl>
                                          <p:spTgt spid="26627"/>
                                        </p:tgtEl>
                                      </p:cBhvr>
                                    </p:animEffect>
                                    <p:anim calcmode="lin" valueType="num">
                                      <p:cBhvr>
                                        <p:cTn id="8" dur="1000" fill="hold"/>
                                        <p:tgtEl>
                                          <p:spTgt spid="26627"/>
                                        </p:tgtEl>
                                        <p:attrNameLst>
                                          <p:attrName>ppt_x</p:attrName>
                                        </p:attrNameLst>
                                      </p:cBhvr>
                                      <p:tavLst>
                                        <p:tav tm="0">
                                          <p:val>
                                            <p:strVal val="#ppt_x"/>
                                          </p:val>
                                        </p:tav>
                                        <p:tav tm="100000">
                                          <p:val>
                                            <p:strVal val="#ppt_x"/>
                                          </p:val>
                                        </p:tav>
                                      </p:tavLst>
                                    </p:anim>
                                    <p:anim calcmode="lin" valueType="num">
                                      <p:cBhvr>
                                        <p:cTn id="9" dur="1000" fill="hold"/>
                                        <p:tgtEl>
                                          <p:spTgt spid="266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020272" y="6525344"/>
            <a:ext cx="1728192" cy="3326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6876256" y="0"/>
            <a:ext cx="1872208" cy="2606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467544" y="1268760"/>
            <a:ext cx="7128792" cy="261610"/>
          </a:xfrm>
          <a:prstGeom prst="rect">
            <a:avLst/>
          </a:prstGeom>
        </p:spPr>
        <p:txBody>
          <a:bodyPr wrap="square">
            <a:spAutoFit/>
          </a:bodyPr>
          <a:lstStyle/>
          <a:p>
            <a:r>
              <a:rPr lang="en-US" sz="1100" dirty="0" smtClean="0"/>
              <a:t>http://www.ilovepetersburg.ru/index.php?q=content/strelka-vasilevskogo-ostrova-1</a:t>
            </a:r>
            <a:endParaRPr lang="ru-RU" sz="1100" dirty="0"/>
          </a:p>
        </p:txBody>
      </p:sp>
      <p:sp>
        <p:nvSpPr>
          <p:cNvPr id="5" name="Прямоугольник 4"/>
          <p:cNvSpPr/>
          <p:nvPr/>
        </p:nvSpPr>
        <p:spPr>
          <a:xfrm>
            <a:off x="467544" y="1484784"/>
            <a:ext cx="4572000" cy="261610"/>
          </a:xfrm>
          <a:prstGeom prst="rect">
            <a:avLst/>
          </a:prstGeom>
        </p:spPr>
        <p:txBody>
          <a:bodyPr>
            <a:spAutoFit/>
          </a:bodyPr>
          <a:lstStyle/>
          <a:p>
            <a:r>
              <a:rPr lang="en-US" sz="1100" dirty="0" smtClean="0"/>
              <a:t>http://blogs.privet.ru/community/gernov51/92623546</a:t>
            </a:r>
            <a:endParaRPr lang="ru-RU" sz="1100" dirty="0"/>
          </a:p>
        </p:txBody>
      </p:sp>
      <p:sp>
        <p:nvSpPr>
          <p:cNvPr id="6" name="Прямоугольник 5"/>
          <p:cNvSpPr/>
          <p:nvPr/>
        </p:nvSpPr>
        <p:spPr>
          <a:xfrm>
            <a:off x="467544" y="1700808"/>
            <a:ext cx="5166320" cy="261610"/>
          </a:xfrm>
          <a:prstGeom prst="rect">
            <a:avLst/>
          </a:prstGeom>
        </p:spPr>
        <p:txBody>
          <a:bodyPr wrap="square">
            <a:spAutoFit/>
          </a:bodyPr>
          <a:lstStyle/>
          <a:p>
            <a:r>
              <a:rPr lang="en-US" sz="1100" dirty="0" smtClean="0"/>
              <a:t>http://commons.wikimedia.org/wiki/File:Vasilievsky.jpg?uselang=ru</a:t>
            </a:r>
            <a:endParaRPr lang="ru-RU" sz="1100" dirty="0"/>
          </a:p>
        </p:txBody>
      </p:sp>
      <p:sp>
        <p:nvSpPr>
          <p:cNvPr id="7" name="Прямоугольник 6"/>
          <p:cNvSpPr/>
          <p:nvPr/>
        </p:nvSpPr>
        <p:spPr>
          <a:xfrm>
            <a:off x="467544" y="1916832"/>
            <a:ext cx="5184576" cy="261610"/>
          </a:xfrm>
          <a:prstGeom prst="rect">
            <a:avLst/>
          </a:prstGeom>
        </p:spPr>
        <p:txBody>
          <a:bodyPr wrap="square">
            <a:spAutoFit/>
          </a:bodyPr>
          <a:lstStyle/>
          <a:p>
            <a:r>
              <a:rPr lang="en-US" sz="1100" dirty="0" smtClean="0">
                <a:cs typeface="Times New Roman" pitchFamily="18" charset="0"/>
              </a:rPr>
              <a:t>http://piter.titla.info/photo/foto_max.php?uk=sig448av_1309021151</a:t>
            </a:r>
            <a:endParaRPr lang="ru-RU" sz="1100" dirty="0">
              <a:cs typeface="Times New Roman" pitchFamily="18" charset="0"/>
            </a:endParaRPr>
          </a:p>
        </p:txBody>
      </p:sp>
      <p:sp>
        <p:nvSpPr>
          <p:cNvPr id="8" name="Прямоугольник 7"/>
          <p:cNvSpPr/>
          <p:nvPr/>
        </p:nvSpPr>
        <p:spPr>
          <a:xfrm>
            <a:off x="467544" y="2132856"/>
            <a:ext cx="4572000" cy="261610"/>
          </a:xfrm>
          <a:prstGeom prst="rect">
            <a:avLst/>
          </a:prstGeom>
        </p:spPr>
        <p:txBody>
          <a:bodyPr>
            <a:spAutoFit/>
          </a:bodyPr>
          <a:lstStyle/>
          <a:p>
            <a:r>
              <a:rPr lang="en-US" sz="1100" dirty="0" smtClean="0"/>
              <a:t>http://welcomespb.com/strelkavasilevskogoostrova.html</a:t>
            </a:r>
            <a:endParaRPr lang="ru-RU" sz="1100" dirty="0"/>
          </a:p>
        </p:txBody>
      </p:sp>
      <p:sp>
        <p:nvSpPr>
          <p:cNvPr id="10" name="Прямоугольник 9"/>
          <p:cNvSpPr/>
          <p:nvPr/>
        </p:nvSpPr>
        <p:spPr>
          <a:xfrm>
            <a:off x="467544" y="2348880"/>
            <a:ext cx="6534472" cy="261610"/>
          </a:xfrm>
          <a:prstGeom prst="rect">
            <a:avLst/>
          </a:prstGeom>
        </p:spPr>
        <p:txBody>
          <a:bodyPr wrap="square">
            <a:spAutoFit/>
          </a:bodyPr>
          <a:lstStyle/>
          <a:p>
            <a:r>
              <a:rPr lang="en-US" sz="1100" dirty="0" smtClean="0"/>
              <a:t>http://zemnaya-krasota.ru/Sankt-Peterburg/Strelka_Vasilevskogo_ostrova.html</a:t>
            </a:r>
            <a:endParaRPr lang="ru-RU" sz="1100" dirty="0"/>
          </a:p>
        </p:txBody>
      </p:sp>
      <p:sp>
        <p:nvSpPr>
          <p:cNvPr id="11" name="Прямоугольник 10"/>
          <p:cNvSpPr/>
          <p:nvPr/>
        </p:nvSpPr>
        <p:spPr>
          <a:xfrm>
            <a:off x="467544" y="2564904"/>
            <a:ext cx="4572000" cy="261610"/>
          </a:xfrm>
          <a:prstGeom prst="rect">
            <a:avLst/>
          </a:prstGeom>
        </p:spPr>
        <p:txBody>
          <a:bodyPr>
            <a:spAutoFit/>
          </a:bodyPr>
          <a:lstStyle/>
          <a:p>
            <a:r>
              <a:rPr lang="en-US" sz="1100" dirty="0" smtClean="0"/>
              <a:t>http://www.saletur.ru/galery/tfoto_sights/big/5968.jpg</a:t>
            </a:r>
            <a:endParaRPr lang="ru-RU" sz="1100" dirty="0"/>
          </a:p>
        </p:txBody>
      </p:sp>
      <p:sp>
        <p:nvSpPr>
          <p:cNvPr id="12" name="Прямоугольник 11"/>
          <p:cNvSpPr/>
          <p:nvPr/>
        </p:nvSpPr>
        <p:spPr>
          <a:xfrm>
            <a:off x="467544" y="2780928"/>
            <a:ext cx="5958408" cy="261610"/>
          </a:xfrm>
          <a:prstGeom prst="rect">
            <a:avLst/>
          </a:prstGeom>
        </p:spPr>
        <p:txBody>
          <a:bodyPr wrap="square">
            <a:spAutoFit/>
          </a:bodyPr>
          <a:lstStyle/>
          <a:p>
            <a:r>
              <a:rPr lang="en-US" sz="1100" dirty="0" smtClean="0"/>
              <a:t>http://www.citywalls.ru/photo26679.html?s=kn6ffsetocj0lamsdi02uag8m5</a:t>
            </a:r>
            <a:endParaRPr lang="ru-RU" sz="1100" dirty="0"/>
          </a:p>
        </p:txBody>
      </p:sp>
      <p:sp>
        <p:nvSpPr>
          <p:cNvPr id="14" name="Прямоугольник 13"/>
          <p:cNvSpPr/>
          <p:nvPr/>
        </p:nvSpPr>
        <p:spPr>
          <a:xfrm>
            <a:off x="467544" y="2996952"/>
            <a:ext cx="4572000" cy="261610"/>
          </a:xfrm>
          <a:prstGeom prst="rect">
            <a:avLst/>
          </a:prstGeom>
        </p:spPr>
        <p:txBody>
          <a:bodyPr>
            <a:spAutoFit/>
          </a:bodyPr>
          <a:lstStyle/>
          <a:p>
            <a:r>
              <a:rPr lang="en-US" sz="1100" dirty="0" smtClean="0"/>
              <a:t>http://www.spb-guide.ru/foto_2808_.htm</a:t>
            </a:r>
            <a:endParaRPr lang="ru-RU" sz="1100" dirty="0"/>
          </a:p>
        </p:txBody>
      </p:sp>
      <p:sp>
        <p:nvSpPr>
          <p:cNvPr id="15" name="Прямоугольник 14"/>
          <p:cNvSpPr/>
          <p:nvPr/>
        </p:nvSpPr>
        <p:spPr>
          <a:xfrm>
            <a:off x="467544" y="3212976"/>
            <a:ext cx="4572000" cy="261610"/>
          </a:xfrm>
          <a:prstGeom prst="rect">
            <a:avLst/>
          </a:prstGeom>
        </p:spPr>
        <p:txBody>
          <a:bodyPr>
            <a:spAutoFit/>
          </a:bodyPr>
          <a:lstStyle/>
          <a:p>
            <a:r>
              <a:rPr lang="en-US" sz="1100" dirty="0" smtClean="0"/>
              <a:t>http://togeo.ru/main/S-Peterburg/intro/vasil-ostrov.html</a:t>
            </a:r>
            <a:endParaRPr lang="ru-RU" sz="1100" dirty="0"/>
          </a:p>
        </p:txBody>
      </p:sp>
      <p:sp>
        <p:nvSpPr>
          <p:cNvPr id="16" name="Прямоугольник 15"/>
          <p:cNvSpPr/>
          <p:nvPr/>
        </p:nvSpPr>
        <p:spPr>
          <a:xfrm>
            <a:off x="467544" y="3429000"/>
            <a:ext cx="2779928" cy="261610"/>
          </a:xfrm>
          <a:prstGeom prst="rect">
            <a:avLst/>
          </a:prstGeom>
        </p:spPr>
        <p:txBody>
          <a:bodyPr wrap="none">
            <a:spAutoFit/>
          </a:bodyPr>
          <a:lstStyle/>
          <a:p>
            <a:r>
              <a:rPr lang="en-US" sz="1100" dirty="0" smtClean="0"/>
              <a:t>http://flatagent.spb.ru/places/arrow</a:t>
            </a:r>
            <a:endParaRPr lang="ru-RU" sz="1100" dirty="0"/>
          </a:p>
        </p:txBody>
      </p:sp>
      <p:sp>
        <p:nvSpPr>
          <p:cNvPr id="17" name="Прямоугольник 16"/>
          <p:cNvSpPr/>
          <p:nvPr/>
        </p:nvSpPr>
        <p:spPr>
          <a:xfrm>
            <a:off x="467544" y="3645024"/>
            <a:ext cx="6912768" cy="430887"/>
          </a:xfrm>
          <a:prstGeom prst="rect">
            <a:avLst/>
          </a:prstGeom>
        </p:spPr>
        <p:txBody>
          <a:bodyPr wrap="square">
            <a:spAutoFit/>
          </a:bodyPr>
          <a:lstStyle/>
          <a:p>
            <a:r>
              <a:rPr lang="en-US" sz="1100" dirty="0" smtClean="0"/>
              <a:t>http://images.esosedi.ru/mayak_strelki_vasilevskogo_ostro/7036375/index.html#lat=59943658&amp;lng=30307181&amp;z=15&amp;mt=1&amp;v=1</a:t>
            </a:r>
            <a:endParaRPr lang="ru-RU" sz="1100" dirty="0"/>
          </a:p>
        </p:txBody>
      </p:sp>
      <p:sp>
        <p:nvSpPr>
          <p:cNvPr id="18" name="Прямоугольник 17"/>
          <p:cNvSpPr/>
          <p:nvPr/>
        </p:nvSpPr>
        <p:spPr>
          <a:xfrm>
            <a:off x="467544" y="4005064"/>
            <a:ext cx="5400600" cy="261610"/>
          </a:xfrm>
          <a:prstGeom prst="rect">
            <a:avLst/>
          </a:prstGeom>
        </p:spPr>
        <p:txBody>
          <a:bodyPr wrap="square">
            <a:spAutoFit/>
          </a:bodyPr>
          <a:lstStyle/>
          <a:p>
            <a:r>
              <a:rPr lang="en-US" sz="1100" dirty="0" smtClean="0"/>
              <a:t>http://panevin.ru/photo/big/strelka_vasilevskogo_ostrova_3.html</a:t>
            </a:r>
            <a:endParaRPr lang="ru-RU" sz="1100" dirty="0"/>
          </a:p>
        </p:txBody>
      </p:sp>
      <p:sp>
        <p:nvSpPr>
          <p:cNvPr id="19" name="Прямоугольник 18"/>
          <p:cNvSpPr/>
          <p:nvPr/>
        </p:nvSpPr>
        <p:spPr>
          <a:xfrm>
            <a:off x="467544" y="4221088"/>
            <a:ext cx="7920880" cy="261610"/>
          </a:xfrm>
          <a:prstGeom prst="rect">
            <a:avLst/>
          </a:prstGeom>
        </p:spPr>
        <p:txBody>
          <a:bodyPr wrap="square">
            <a:spAutoFit/>
          </a:bodyPr>
          <a:lstStyle/>
          <a:p>
            <a:r>
              <a:rPr lang="en-US" sz="1100" dirty="0" smtClean="0"/>
              <a:t>http://www.spbtur.ru/book_spbtur/869-rostralnye-kolonny-na-strelke-vasilevskogo-ostrova.html</a:t>
            </a:r>
            <a:endParaRPr lang="ru-RU" sz="1100" dirty="0"/>
          </a:p>
        </p:txBody>
      </p:sp>
      <p:sp>
        <p:nvSpPr>
          <p:cNvPr id="20" name="Прямоугольник 19"/>
          <p:cNvSpPr/>
          <p:nvPr/>
        </p:nvSpPr>
        <p:spPr>
          <a:xfrm>
            <a:off x="2123728" y="260648"/>
            <a:ext cx="6227987"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Интернет-ресурсы</a:t>
            </a:r>
            <a:endParaRPr lang="ru-RU"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spd="med">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020272" y="6525344"/>
            <a:ext cx="1728192" cy="3326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6876256" y="0"/>
            <a:ext cx="1872208" cy="2606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9458" name="Picture 2" descr="File:Vasilievsky.jpg"/>
          <p:cNvPicPr>
            <a:picLocks noChangeAspect="1" noChangeArrowheads="1"/>
          </p:cNvPicPr>
          <p:nvPr/>
        </p:nvPicPr>
        <p:blipFill>
          <a:blip r:embed="rId2" cstate="print"/>
          <a:srcRect/>
          <a:stretch>
            <a:fillRect/>
          </a:stretch>
        </p:blipFill>
        <p:spPr bwMode="auto">
          <a:xfrm>
            <a:off x="5364088" y="1556792"/>
            <a:ext cx="3433111" cy="4018013"/>
          </a:xfrm>
          <a:prstGeom prst="rect">
            <a:avLst/>
          </a:prstGeom>
          <a:ln>
            <a:noFill/>
          </a:ln>
          <a:effectLst>
            <a:outerShdw blurRad="292100" dist="139700" dir="2700000" algn="tl" rotWithShape="0">
              <a:srgbClr val="333333">
                <a:alpha val="65000"/>
              </a:srgbClr>
            </a:outerShdw>
          </a:effectLst>
        </p:spPr>
      </p:pic>
      <p:sp>
        <p:nvSpPr>
          <p:cNvPr id="19459" name="Rectangle 3"/>
          <p:cNvSpPr>
            <a:spLocks noChangeArrowheads="1"/>
          </p:cNvSpPr>
          <p:nvPr/>
        </p:nvSpPr>
        <p:spPr bwMode="auto">
          <a:xfrm>
            <a:off x="395536" y="1556792"/>
            <a:ext cx="468052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Times New Roman" pitchFamily="18" charset="0"/>
                <a:ea typeface="Courier New" pitchFamily="49" charset="0"/>
                <a:cs typeface="Times New Roman" pitchFamily="18" charset="0"/>
              </a:rPr>
              <a:t>Vasilievsky Island is the largest of the islands in the Neva delta. The Neva breaks into two arms here: the Bolshaya (Big) Neva and the Malaya (Little) Neva.</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7" name="Прямая со стрелкой 6"/>
          <p:cNvCxnSpPr/>
          <p:nvPr/>
        </p:nvCxnSpPr>
        <p:spPr>
          <a:xfrm>
            <a:off x="4283968" y="2492896"/>
            <a:ext cx="1944216" cy="15121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Прямая со стрелкой 11"/>
          <p:cNvCxnSpPr/>
          <p:nvPr/>
        </p:nvCxnSpPr>
        <p:spPr>
          <a:xfrm flipV="1">
            <a:off x="4139952" y="2060848"/>
            <a:ext cx="1944216" cy="6480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Прямоугольник 15"/>
          <p:cNvSpPr/>
          <p:nvPr/>
        </p:nvSpPr>
        <p:spPr>
          <a:xfrm>
            <a:off x="395536" y="4941168"/>
            <a:ext cx="4716016" cy="707886"/>
          </a:xfrm>
          <a:prstGeom prst="rect">
            <a:avLst/>
          </a:prstGeom>
        </p:spPr>
        <p:txBody>
          <a:bodyPr wrap="square">
            <a:spAutoFit/>
          </a:bodyPr>
          <a:lstStyle/>
          <a:p>
            <a:pPr algn="just"/>
            <a:r>
              <a:rPr lang="en-US" dirty="0" smtClean="0"/>
              <a:t> </a:t>
            </a:r>
            <a:r>
              <a:rPr lang="en-US" sz="2000" dirty="0" smtClean="0">
                <a:solidFill>
                  <a:srgbClr val="000000"/>
                </a:solidFill>
                <a:latin typeface="Times New Roman" pitchFamily="18" charset="0"/>
                <a:cs typeface="Times New Roman" pitchFamily="18" charset="0"/>
              </a:rPr>
              <a:t>“Strelka” is the name given to the eastern tip of </a:t>
            </a:r>
            <a:r>
              <a:rPr lang="en-US" sz="2000" dirty="0" smtClean="0">
                <a:solidFill>
                  <a:srgbClr val="000000"/>
                </a:solidFill>
                <a:latin typeface="Times New Roman" pitchFamily="18" charset="0"/>
                <a:cs typeface="Times New Roman" pitchFamily="18" charset="0"/>
              </a:rPr>
              <a:t>Vasilievsky </a:t>
            </a:r>
            <a:r>
              <a:rPr lang="en-US" sz="2000" dirty="0" smtClean="0">
                <a:solidFill>
                  <a:srgbClr val="000000"/>
                </a:solidFill>
                <a:latin typeface="Times New Roman" pitchFamily="18" charset="0"/>
                <a:cs typeface="Times New Roman" pitchFamily="18" charset="0"/>
              </a:rPr>
              <a:t>Island. </a:t>
            </a:r>
            <a:endParaRPr lang="ru-RU" dirty="0">
              <a:solidFill>
                <a:srgbClr val="000000"/>
              </a:solidFill>
              <a:latin typeface="Times New Roman" pitchFamily="18" charset="0"/>
              <a:cs typeface="Times New Roman" pitchFamily="18" charset="0"/>
            </a:endParaRPr>
          </a:p>
        </p:txBody>
      </p:sp>
      <p:cxnSp>
        <p:nvCxnSpPr>
          <p:cNvPr id="17" name="Прямая со стрелкой 16"/>
          <p:cNvCxnSpPr/>
          <p:nvPr/>
        </p:nvCxnSpPr>
        <p:spPr>
          <a:xfrm flipV="1">
            <a:off x="1475656" y="2924944"/>
            <a:ext cx="6408712" cy="2088232"/>
          </a:xfrm>
          <a:prstGeom prst="straightConnector1">
            <a:avLst/>
          </a:prstGeom>
          <a:ln>
            <a:solidFill>
              <a:srgbClr val="0070C0"/>
            </a:solidFill>
            <a:tailEnd type="arrow"/>
          </a:ln>
        </p:spPr>
        <p:style>
          <a:lnRef idx="2">
            <a:schemeClr val="accent4"/>
          </a:lnRef>
          <a:fillRef idx="0">
            <a:schemeClr val="accent4"/>
          </a:fillRef>
          <a:effectRef idx="1">
            <a:schemeClr val="accent4"/>
          </a:effectRef>
          <a:fontRef idx="minor">
            <a:schemeClr val="tx1"/>
          </a:fontRef>
        </p:style>
      </p:cxn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fade">
                                      <p:cBhvr>
                                        <p:cTn id="7" dur="1000"/>
                                        <p:tgtEl>
                                          <p:spTgt spid="19459"/>
                                        </p:tgtEl>
                                      </p:cBhvr>
                                    </p:animEffect>
                                    <p:anim calcmode="lin" valueType="num">
                                      <p:cBhvr>
                                        <p:cTn id="8" dur="1000" fill="hold"/>
                                        <p:tgtEl>
                                          <p:spTgt spid="19459"/>
                                        </p:tgtEl>
                                        <p:attrNameLst>
                                          <p:attrName>ppt_x</p:attrName>
                                        </p:attrNameLst>
                                      </p:cBhvr>
                                      <p:tavLst>
                                        <p:tav tm="0">
                                          <p:val>
                                            <p:strVal val="#ppt_x"/>
                                          </p:val>
                                        </p:tav>
                                        <p:tav tm="100000">
                                          <p:val>
                                            <p:strVal val="#ppt_x"/>
                                          </p:val>
                                        </p:tav>
                                      </p:tavLst>
                                    </p:anim>
                                    <p:anim calcmode="lin" valueType="num">
                                      <p:cBhvr>
                                        <p:cTn id="9" dur="1000" fill="hold"/>
                                        <p:tgtEl>
                                          <p:spTgt spid="1945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strVal val="#ppt_w*0.70"/>
                                          </p:val>
                                        </p:tav>
                                        <p:tav tm="100000">
                                          <p:val>
                                            <p:strVal val="#ppt_w"/>
                                          </p:val>
                                        </p:tav>
                                      </p:tavLst>
                                    </p:anim>
                                    <p:anim calcmode="lin" valueType="num">
                                      <p:cBhvr>
                                        <p:cTn id="15" dur="1000" fill="hold"/>
                                        <p:tgtEl>
                                          <p:spTgt spid="7"/>
                                        </p:tgtEl>
                                        <p:attrNameLst>
                                          <p:attrName>ppt_h</p:attrName>
                                        </p:attrNameLst>
                                      </p:cBhvr>
                                      <p:tavLst>
                                        <p:tav tm="0">
                                          <p:val>
                                            <p:strVal val="#ppt_h"/>
                                          </p:val>
                                        </p:tav>
                                        <p:tav tm="100000">
                                          <p:val>
                                            <p:strVal val="#ppt_h"/>
                                          </p:val>
                                        </p:tav>
                                      </p:tavLst>
                                    </p:anim>
                                    <p:animEffect transition="in" filter="fade">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strVal val="#ppt_w*0.70"/>
                                          </p:val>
                                        </p:tav>
                                        <p:tav tm="100000">
                                          <p:val>
                                            <p:strVal val="#ppt_w"/>
                                          </p:val>
                                        </p:tav>
                                      </p:tavLst>
                                    </p:anim>
                                    <p:anim calcmode="lin" valueType="num">
                                      <p:cBhvr>
                                        <p:cTn id="22" dur="1000" fill="hold"/>
                                        <p:tgtEl>
                                          <p:spTgt spid="12"/>
                                        </p:tgtEl>
                                        <p:attrNameLst>
                                          <p:attrName>ppt_h</p:attrName>
                                        </p:attrNameLst>
                                      </p:cBhvr>
                                      <p:tavLst>
                                        <p:tav tm="0">
                                          <p:val>
                                            <p:strVal val="#ppt_h"/>
                                          </p:val>
                                        </p:tav>
                                        <p:tav tm="100000">
                                          <p:val>
                                            <p:strVal val="#ppt_h"/>
                                          </p:val>
                                        </p:tav>
                                      </p:tavLst>
                                    </p:anim>
                                    <p:animEffect transition="in" filter="fade">
                                      <p:cBhvr>
                                        <p:cTn id="23" dur="10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1000" fill="hold"/>
                                        <p:tgtEl>
                                          <p:spTgt spid="17"/>
                                        </p:tgtEl>
                                        <p:attrNameLst>
                                          <p:attrName>ppt_w</p:attrName>
                                        </p:attrNameLst>
                                      </p:cBhvr>
                                      <p:tavLst>
                                        <p:tav tm="0">
                                          <p:val>
                                            <p:strVal val="#ppt_w*0.70"/>
                                          </p:val>
                                        </p:tav>
                                        <p:tav tm="100000">
                                          <p:val>
                                            <p:strVal val="#ppt_w"/>
                                          </p:val>
                                        </p:tav>
                                      </p:tavLst>
                                    </p:anim>
                                    <p:anim calcmode="lin" valueType="num">
                                      <p:cBhvr>
                                        <p:cTn id="36" dur="1000" fill="hold"/>
                                        <p:tgtEl>
                                          <p:spTgt spid="17"/>
                                        </p:tgtEl>
                                        <p:attrNameLst>
                                          <p:attrName>ppt_h</p:attrName>
                                        </p:attrNameLst>
                                      </p:cBhvr>
                                      <p:tavLst>
                                        <p:tav tm="0">
                                          <p:val>
                                            <p:strVal val="#ppt_h"/>
                                          </p:val>
                                        </p:tav>
                                        <p:tav tm="100000">
                                          <p:val>
                                            <p:strVal val="#ppt_h"/>
                                          </p:val>
                                        </p:tav>
                                      </p:tavLst>
                                    </p:anim>
                                    <p:animEffect transition="in" filter="fade">
                                      <p:cBhvr>
                                        <p:cTn id="3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020272" y="6525344"/>
            <a:ext cx="1728192" cy="3326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6876256" y="0"/>
            <a:ext cx="1872208" cy="2606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122" name="Picture 2" descr="http://stat18.privet.ru/lr/0a26380c9c72191776cdfbe359ae5892"/>
          <p:cNvPicPr>
            <a:picLocks noChangeAspect="1" noChangeArrowheads="1"/>
          </p:cNvPicPr>
          <p:nvPr/>
        </p:nvPicPr>
        <p:blipFill>
          <a:blip r:embed="rId2" cstate="print"/>
          <a:srcRect/>
          <a:stretch>
            <a:fillRect/>
          </a:stretch>
        </p:blipFill>
        <p:spPr bwMode="auto">
          <a:xfrm>
            <a:off x="1403648" y="1268760"/>
            <a:ext cx="6191250" cy="3790950"/>
          </a:xfrm>
          <a:prstGeom prst="rect">
            <a:avLst/>
          </a:prstGeom>
          <a:ln>
            <a:noFill/>
          </a:ln>
          <a:effectLst>
            <a:outerShdw blurRad="292100" dist="139700" dir="2700000" algn="tl" rotWithShape="0">
              <a:srgbClr val="333333">
                <a:alpha val="65000"/>
              </a:srgbClr>
            </a:outerShdw>
          </a:effectLst>
        </p:spPr>
      </p:pic>
      <p:sp>
        <p:nvSpPr>
          <p:cNvPr id="5123" name="Rectangle 3"/>
          <p:cNvSpPr>
            <a:spLocks noChangeArrowheads="1"/>
          </p:cNvSpPr>
          <p:nvPr/>
        </p:nvSpPr>
        <p:spPr bwMode="auto">
          <a:xfrm>
            <a:off x="467544" y="5301208"/>
            <a:ext cx="8136904"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Times New Roman" pitchFamily="18" charset="0"/>
                <a:ea typeface="Courier New" pitchFamily="49" charset="0"/>
                <a:cs typeface="Times New Roman" pitchFamily="18" charset="0"/>
              </a:rPr>
              <a:t>     </a:t>
            </a:r>
            <a:r>
              <a:rPr kumimoji="0" lang="en-US" sz="2000" b="0" i="0" u="none" strike="noStrike" cap="none" normalizeH="0" baseline="0" dirty="0" smtClean="0">
                <a:ln>
                  <a:noFill/>
                </a:ln>
                <a:solidFill>
                  <a:srgbClr val="000000"/>
                </a:solidFill>
                <a:effectLst/>
                <a:latin typeface="Times New Roman" pitchFamily="18" charset="0"/>
                <a:ea typeface="Courier New" pitchFamily="49" charset="0"/>
                <a:cs typeface="Times New Roman" pitchFamily="18" charset="0"/>
              </a:rPr>
              <a:t>There was a port here until 1837 and for a long time this was one of the busiest parts of the city. The commercial port was situation here till the middle of the 19th century.</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125" name="Picture 5" descr="Стрелка Васильевского острова. Гравюра 1820-х годов."/>
          <p:cNvPicPr>
            <a:picLocks noChangeAspect="1" noChangeArrowheads="1"/>
          </p:cNvPicPr>
          <p:nvPr/>
        </p:nvPicPr>
        <p:blipFill>
          <a:blip r:embed="rId3" cstate="print"/>
          <a:srcRect/>
          <a:stretch>
            <a:fillRect/>
          </a:stretch>
        </p:blipFill>
        <p:spPr bwMode="auto">
          <a:xfrm>
            <a:off x="683568" y="332656"/>
            <a:ext cx="7881761" cy="4896544"/>
          </a:xfrm>
          <a:prstGeom prst="rect">
            <a:avLst/>
          </a:prstGeom>
          <a:noFill/>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1000"/>
                                        <p:tgtEl>
                                          <p:spTgt spid="5123"/>
                                        </p:tgtEl>
                                      </p:cBhvr>
                                    </p:animEffect>
                                    <p:anim calcmode="lin" valueType="num">
                                      <p:cBhvr>
                                        <p:cTn id="8" dur="1000" fill="hold"/>
                                        <p:tgtEl>
                                          <p:spTgt spid="5123"/>
                                        </p:tgtEl>
                                        <p:attrNameLst>
                                          <p:attrName>ppt_x</p:attrName>
                                        </p:attrNameLst>
                                      </p:cBhvr>
                                      <p:tavLst>
                                        <p:tav tm="0">
                                          <p:val>
                                            <p:strVal val="#ppt_x"/>
                                          </p:val>
                                        </p:tav>
                                        <p:tav tm="100000">
                                          <p:val>
                                            <p:strVal val="#ppt_x"/>
                                          </p:val>
                                        </p:tav>
                                      </p:tavLst>
                                    </p:anim>
                                    <p:anim calcmode="lin" valueType="num">
                                      <p:cBhvr>
                                        <p:cTn id="9" dur="1000" fill="hold"/>
                                        <p:tgtEl>
                                          <p:spTgt spid="51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5125"/>
                                        </p:tgtEl>
                                        <p:attrNameLst>
                                          <p:attrName>style.visibility</p:attrName>
                                        </p:attrNameLst>
                                      </p:cBhvr>
                                      <p:to>
                                        <p:strVal val="visible"/>
                                      </p:to>
                                    </p:set>
                                    <p:anim calcmode="lin" valueType="num">
                                      <p:cBhvr>
                                        <p:cTn id="14" dur="1000" fill="hold"/>
                                        <p:tgtEl>
                                          <p:spTgt spid="5125"/>
                                        </p:tgtEl>
                                        <p:attrNameLst>
                                          <p:attrName>ppt_w</p:attrName>
                                        </p:attrNameLst>
                                      </p:cBhvr>
                                      <p:tavLst>
                                        <p:tav tm="0">
                                          <p:val>
                                            <p:strVal val="#ppt_w*0.70"/>
                                          </p:val>
                                        </p:tav>
                                        <p:tav tm="100000">
                                          <p:val>
                                            <p:strVal val="#ppt_w"/>
                                          </p:val>
                                        </p:tav>
                                      </p:tavLst>
                                    </p:anim>
                                    <p:anim calcmode="lin" valueType="num">
                                      <p:cBhvr>
                                        <p:cTn id="15" dur="1000" fill="hold"/>
                                        <p:tgtEl>
                                          <p:spTgt spid="5125"/>
                                        </p:tgtEl>
                                        <p:attrNameLst>
                                          <p:attrName>ppt_h</p:attrName>
                                        </p:attrNameLst>
                                      </p:cBhvr>
                                      <p:tavLst>
                                        <p:tav tm="0">
                                          <p:val>
                                            <p:strVal val="#ppt_h"/>
                                          </p:val>
                                        </p:tav>
                                        <p:tav tm="100000">
                                          <p:val>
                                            <p:strVal val="#ppt_h"/>
                                          </p:val>
                                        </p:tav>
                                      </p:tavLst>
                                    </p:anim>
                                    <p:animEffect transition="in" filter="fade">
                                      <p:cBhvr>
                                        <p:cTn id="16" dur="10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020272" y="6525344"/>
            <a:ext cx="1728192" cy="3326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6876256" y="0"/>
            <a:ext cx="1872208" cy="2606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098" name="Picture 2" descr="http://welcomespb.com/images/foto-strelkabig9.jpg"/>
          <p:cNvPicPr>
            <a:picLocks noChangeAspect="1" noChangeArrowheads="1"/>
          </p:cNvPicPr>
          <p:nvPr/>
        </p:nvPicPr>
        <p:blipFill>
          <a:blip r:embed="rId2" cstate="print"/>
          <a:srcRect l="1728" t="4661" r="2146" b="9281"/>
          <a:stretch>
            <a:fillRect/>
          </a:stretch>
        </p:blipFill>
        <p:spPr bwMode="auto">
          <a:xfrm>
            <a:off x="755576" y="1268760"/>
            <a:ext cx="7704856" cy="3785912"/>
          </a:xfrm>
          <a:prstGeom prst="rect">
            <a:avLst/>
          </a:prstGeom>
          <a:ln>
            <a:noFill/>
          </a:ln>
          <a:effectLst>
            <a:outerShdw blurRad="292100" dist="139700" dir="2700000" algn="tl" rotWithShape="0">
              <a:srgbClr val="333333">
                <a:alpha val="65000"/>
              </a:srgbClr>
            </a:outerShdw>
          </a:effectLst>
        </p:spPr>
      </p:pic>
      <p:sp>
        <p:nvSpPr>
          <p:cNvPr id="4099" name="Rectangle 3"/>
          <p:cNvSpPr>
            <a:spLocks noChangeArrowheads="1"/>
          </p:cNvSpPr>
          <p:nvPr/>
        </p:nvSpPr>
        <p:spPr bwMode="auto">
          <a:xfrm>
            <a:off x="251520" y="5229200"/>
            <a:ext cx="8496944"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Times New Roman" pitchFamily="18" charset="0"/>
                <a:ea typeface="Courier New" pitchFamily="49" charset="0"/>
                <a:cs typeface="Times New Roman" pitchFamily="18" charset="0"/>
              </a:rPr>
              <a:t>     </a:t>
            </a:r>
            <a:r>
              <a:rPr kumimoji="0" lang="en-US" sz="2000" b="0" i="0" u="none" strike="noStrike" cap="none" normalizeH="0" baseline="0" dirty="0" smtClean="0">
                <a:ln>
                  <a:noFill/>
                </a:ln>
                <a:solidFill>
                  <a:srgbClr val="000000"/>
                </a:solidFill>
                <a:effectLst/>
                <a:latin typeface="Times New Roman" pitchFamily="18" charset="0"/>
                <a:ea typeface="Courier New" pitchFamily="49" charset="0"/>
                <a:cs typeface="Times New Roman" pitchFamily="18" charset="0"/>
              </a:rPr>
              <a:t>In 1710's Peter the Great decided to make Vasilievsky Island the centre of his newly built capital. He ordered a network of canals to be dug across the island in the fashion of Amsterdam. However, Peter’s plan was destined to fail.</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1000"/>
                                        <p:tgtEl>
                                          <p:spTgt spid="4099"/>
                                        </p:tgtEl>
                                      </p:cBhvr>
                                    </p:animEffect>
                                    <p:anim calcmode="lin" valueType="num">
                                      <p:cBhvr>
                                        <p:cTn id="8" dur="1000" fill="hold"/>
                                        <p:tgtEl>
                                          <p:spTgt spid="4099"/>
                                        </p:tgtEl>
                                        <p:attrNameLst>
                                          <p:attrName>ppt_x</p:attrName>
                                        </p:attrNameLst>
                                      </p:cBhvr>
                                      <p:tavLst>
                                        <p:tav tm="0">
                                          <p:val>
                                            <p:strVal val="#ppt_x"/>
                                          </p:val>
                                        </p:tav>
                                        <p:tav tm="100000">
                                          <p:val>
                                            <p:strVal val="#ppt_x"/>
                                          </p:val>
                                        </p:tav>
                                      </p:tavLst>
                                    </p:anim>
                                    <p:anim calcmode="lin" valueType="num">
                                      <p:cBhvr>
                                        <p:cTn id="9" dur="1000" fill="hold"/>
                                        <p:tgtEl>
                                          <p:spTgt spid="40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020272" y="6525344"/>
            <a:ext cx="1728192" cy="3326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0" y="0"/>
            <a:ext cx="9144000" cy="3326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074" name="Picture 2" descr="http://welcomespb.com/images/foto-strelkabig7.jpg"/>
          <p:cNvPicPr>
            <a:picLocks noChangeAspect="1" noChangeArrowheads="1"/>
          </p:cNvPicPr>
          <p:nvPr/>
        </p:nvPicPr>
        <p:blipFill>
          <a:blip r:embed="rId2" cstate="print"/>
          <a:srcRect t="10648"/>
          <a:stretch>
            <a:fillRect/>
          </a:stretch>
        </p:blipFill>
        <p:spPr bwMode="auto">
          <a:xfrm>
            <a:off x="1691680" y="1124744"/>
            <a:ext cx="5802263" cy="3625479"/>
          </a:xfrm>
          <a:prstGeom prst="rect">
            <a:avLst/>
          </a:prstGeom>
          <a:ln>
            <a:noFill/>
          </a:ln>
          <a:effectLst>
            <a:outerShdw blurRad="292100" dist="139700" dir="2700000" algn="tl" rotWithShape="0">
              <a:srgbClr val="333333">
                <a:alpha val="65000"/>
              </a:srgbClr>
            </a:outerShdw>
          </a:effectLst>
        </p:spPr>
      </p:pic>
      <p:sp>
        <p:nvSpPr>
          <p:cNvPr id="3075" name="Rectangle 3"/>
          <p:cNvSpPr>
            <a:spLocks noChangeArrowheads="1"/>
          </p:cNvSpPr>
          <p:nvPr/>
        </p:nvSpPr>
        <p:spPr bwMode="auto">
          <a:xfrm>
            <a:off x="395536" y="0"/>
            <a:ext cx="8352928"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bg1"/>
                </a:solidFill>
                <a:effectLst/>
                <a:latin typeface="Times New Roman" pitchFamily="18" charset="0"/>
                <a:ea typeface="Courier New" pitchFamily="49" charset="0"/>
                <a:cs typeface="Times New Roman" pitchFamily="18" charset="0"/>
              </a:rPr>
              <a:t>     </a:t>
            </a:r>
            <a:r>
              <a:rPr kumimoji="0" lang="en-US" sz="2000" b="0" i="0" u="none" strike="noStrike" cap="none" normalizeH="0" baseline="0" dirty="0" smtClean="0">
                <a:ln>
                  <a:noFill/>
                </a:ln>
                <a:solidFill>
                  <a:schemeClr val="bg1"/>
                </a:solidFill>
                <a:effectLst/>
                <a:latin typeface="Times New Roman" pitchFamily="18" charset="0"/>
                <a:ea typeface="Courier New" pitchFamily="49" charset="0"/>
                <a:cs typeface="Times New Roman" pitchFamily="18" charset="0"/>
              </a:rPr>
              <a:t>The building of the architectural ensemble of the Spit began in the first third of the 19th century. Outstanding architects took part in the creating of this beautiful ensemble.</a:t>
            </a:r>
            <a:endParaRPr kumimoji="0" lang="en-US" sz="2000" b="0" i="0" u="none" strike="noStrike" cap="none" normalizeH="0" baseline="0" dirty="0" smtClean="0">
              <a:ln>
                <a:noFill/>
              </a:ln>
              <a:solidFill>
                <a:schemeClr val="bg1"/>
              </a:solidFill>
              <a:effectLst/>
              <a:latin typeface="Arial" pitchFamily="34" charset="0"/>
              <a:cs typeface="Arial" pitchFamily="34" charset="0"/>
            </a:endParaRPr>
          </a:p>
        </p:txBody>
      </p:sp>
      <p:sp>
        <p:nvSpPr>
          <p:cNvPr id="3076" name="Rectangle 4"/>
          <p:cNvSpPr>
            <a:spLocks noChangeArrowheads="1"/>
          </p:cNvSpPr>
          <p:nvPr/>
        </p:nvSpPr>
        <p:spPr bwMode="auto">
          <a:xfrm>
            <a:off x="323528" y="4797152"/>
            <a:ext cx="8424936"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kumimoji="0" lang="en-US" sz="2000" b="0" i="0" u="none" strike="noStrike" cap="none" normalizeH="0" baseline="0" dirty="0" smtClean="0">
                <a:ln>
                  <a:noFill/>
                </a:ln>
                <a:solidFill>
                  <a:srgbClr val="000000"/>
                </a:solidFill>
                <a:effectLst/>
                <a:latin typeface="Times New Roman" pitchFamily="18" charset="0"/>
                <a:ea typeface="Courier New" pitchFamily="49" charset="0"/>
                <a:cs typeface="Times New Roman" pitchFamily="18" charset="0"/>
              </a:rPr>
              <a:t>The Stock-Exchange was the first building erected here. It was designed by the architect Thomas de Thomon with the assistance of </a:t>
            </a:r>
            <a:r>
              <a:rPr kumimoji="0" lang="en-US" sz="2000" b="0" i="0" u="none" strike="noStrike" cap="none" normalizeH="0" baseline="0" dirty="0" err="1" smtClean="0">
                <a:ln>
                  <a:noFill/>
                </a:ln>
                <a:solidFill>
                  <a:srgbClr val="000000"/>
                </a:solidFill>
                <a:effectLst/>
                <a:latin typeface="Times New Roman" pitchFamily="18" charset="0"/>
                <a:ea typeface="Courier New" pitchFamily="49" charset="0"/>
                <a:cs typeface="Times New Roman" pitchFamily="18" charset="0"/>
              </a:rPr>
              <a:t>Andreyan</a:t>
            </a:r>
            <a:r>
              <a:rPr kumimoji="0" lang="en-US" sz="2000" b="0" i="0" u="none" strike="noStrike" cap="none" normalizeH="0" baseline="0" dirty="0" smtClean="0">
                <a:ln>
                  <a:noFill/>
                </a:ln>
                <a:solidFill>
                  <a:srgbClr val="000000"/>
                </a:solidFill>
                <a:effectLst/>
                <a:latin typeface="Times New Roman" pitchFamily="18" charset="0"/>
                <a:ea typeface="Courier New" pitchFamily="49"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ea typeface="Courier New" pitchFamily="49" charset="0"/>
                <a:cs typeface="Times New Roman" pitchFamily="18" charset="0"/>
              </a:rPr>
              <a:t>Zakharov</a:t>
            </a:r>
            <a:r>
              <a:rPr kumimoji="0" lang="en-US" sz="2000" b="0" i="0" u="none" strike="noStrike" cap="none" normalizeH="0" baseline="0" dirty="0" smtClean="0">
                <a:ln>
                  <a:noFill/>
                </a:ln>
                <a:solidFill>
                  <a:srgbClr val="000000"/>
                </a:solidFill>
                <a:effectLst/>
                <a:latin typeface="Times New Roman" pitchFamily="18" charset="0"/>
                <a:ea typeface="Courier New" pitchFamily="49" charset="0"/>
                <a:cs typeface="Times New Roman" pitchFamily="18" charset="0"/>
              </a:rPr>
              <a:t>. It was placed strictly along the axis of the spit on a high open terrace. Forty-four powerful columns encircle the building almost concealing its walls.</a:t>
            </a:r>
            <a:r>
              <a:rPr lang="en-US" sz="2000" dirty="0" smtClean="0"/>
              <a:t> </a:t>
            </a:r>
            <a:r>
              <a:rPr lang="en-US" sz="2000" dirty="0" smtClean="0">
                <a:solidFill>
                  <a:srgbClr val="000000"/>
                </a:solidFill>
                <a:latin typeface="Times New Roman" pitchFamily="18" charset="0"/>
                <a:cs typeface="Times New Roman" pitchFamily="18" charset="0"/>
              </a:rPr>
              <a:t>The building is reminiscent of an Ancient Greek </a:t>
            </a:r>
            <a:r>
              <a:rPr lang="en-US" sz="2000" dirty="0" smtClean="0">
                <a:solidFill>
                  <a:srgbClr val="000000"/>
                </a:solidFill>
                <a:latin typeface="Times New Roman" pitchFamily="18" charset="0"/>
                <a:cs typeface="Times New Roman" pitchFamily="18" charset="0"/>
              </a:rPr>
              <a:t>temple.</a:t>
            </a:r>
            <a:endParaRPr lang="ru-RU" sz="2000" dirty="0" smtClean="0">
              <a:solidFill>
                <a:srgbClr val="000000"/>
              </a:solidFill>
              <a:latin typeface="Times New Roman" pitchFamily="18" charset="0"/>
              <a:cs typeface="Times New Roman" pitchFamily="18" charset="0"/>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1000"/>
                                        <p:tgtEl>
                                          <p:spTgt spid="3075"/>
                                        </p:tgtEl>
                                      </p:cBhvr>
                                    </p:animEffect>
                                    <p:anim calcmode="lin" valueType="num">
                                      <p:cBhvr>
                                        <p:cTn id="8" dur="1000" fill="hold"/>
                                        <p:tgtEl>
                                          <p:spTgt spid="3075"/>
                                        </p:tgtEl>
                                        <p:attrNameLst>
                                          <p:attrName>ppt_x</p:attrName>
                                        </p:attrNameLst>
                                      </p:cBhvr>
                                      <p:tavLst>
                                        <p:tav tm="0">
                                          <p:val>
                                            <p:strVal val="#ppt_x"/>
                                          </p:val>
                                        </p:tav>
                                        <p:tav tm="100000">
                                          <p:val>
                                            <p:strVal val="#ppt_x"/>
                                          </p:val>
                                        </p:tav>
                                      </p:tavLst>
                                    </p:anim>
                                    <p:anim calcmode="lin" valueType="num">
                                      <p:cBhvr>
                                        <p:cTn id="9"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076"/>
                                        </p:tgtEl>
                                        <p:attrNameLst>
                                          <p:attrName>style.visibility</p:attrName>
                                        </p:attrNameLst>
                                      </p:cBhvr>
                                      <p:to>
                                        <p:strVal val="visible"/>
                                      </p:to>
                                    </p:set>
                                    <p:animEffect transition="in" filter="fade">
                                      <p:cBhvr>
                                        <p:cTn id="14" dur="1000"/>
                                        <p:tgtEl>
                                          <p:spTgt spid="3076"/>
                                        </p:tgtEl>
                                      </p:cBhvr>
                                    </p:animEffect>
                                    <p:anim calcmode="lin" valueType="num">
                                      <p:cBhvr>
                                        <p:cTn id="15" dur="1000" fill="hold"/>
                                        <p:tgtEl>
                                          <p:spTgt spid="3076"/>
                                        </p:tgtEl>
                                        <p:attrNameLst>
                                          <p:attrName>ppt_x</p:attrName>
                                        </p:attrNameLst>
                                      </p:cBhvr>
                                      <p:tavLst>
                                        <p:tav tm="0">
                                          <p:val>
                                            <p:strVal val="#ppt_x"/>
                                          </p:val>
                                        </p:tav>
                                        <p:tav tm="100000">
                                          <p:val>
                                            <p:strVal val="#ppt_x"/>
                                          </p:val>
                                        </p:tav>
                                      </p:tavLst>
                                    </p:anim>
                                    <p:anim calcmode="lin" valueType="num">
                                      <p:cBhvr>
                                        <p:cTn id="16"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P spid="307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020272" y="6525344"/>
            <a:ext cx="1728192" cy="3326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6876256" y="0"/>
            <a:ext cx="1872208" cy="2606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3554" name="Picture 2" descr="http://www.saletur.ru/galery/tfoto_sights/big/5968.jpg"/>
          <p:cNvPicPr>
            <a:picLocks noChangeAspect="1" noChangeArrowheads="1"/>
          </p:cNvPicPr>
          <p:nvPr/>
        </p:nvPicPr>
        <p:blipFill>
          <a:blip r:embed="rId2" cstate="print"/>
          <a:srcRect l="15499" t="3859" r="8911" b="49835"/>
          <a:stretch>
            <a:fillRect/>
          </a:stretch>
        </p:blipFill>
        <p:spPr bwMode="auto">
          <a:xfrm>
            <a:off x="755576" y="764704"/>
            <a:ext cx="7836397" cy="3600400"/>
          </a:xfrm>
          <a:prstGeom prst="rect">
            <a:avLst/>
          </a:prstGeom>
          <a:ln>
            <a:noFill/>
          </a:ln>
          <a:effectLst>
            <a:outerShdw blurRad="292100" dist="139700" dir="2700000" algn="tl" rotWithShape="0">
              <a:srgbClr val="333333">
                <a:alpha val="65000"/>
              </a:srgbClr>
            </a:outerShdw>
          </a:effectLst>
        </p:spPr>
      </p:pic>
      <p:sp>
        <p:nvSpPr>
          <p:cNvPr id="5" name="Прямоугольник 4"/>
          <p:cNvSpPr/>
          <p:nvPr/>
        </p:nvSpPr>
        <p:spPr>
          <a:xfrm>
            <a:off x="395536" y="4581128"/>
            <a:ext cx="8280920" cy="1631216"/>
          </a:xfrm>
          <a:prstGeom prst="rect">
            <a:avLst/>
          </a:prstGeom>
        </p:spPr>
        <p:txBody>
          <a:bodyPr wrap="square">
            <a:spAutoFit/>
          </a:bodyPr>
          <a:lstStyle/>
          <a:p>
            <a:pPr algn="just"/>
            <a:r>
              <a:rPr lang="en-US" sz="2000" dirty="0" smtClean="0">
                <a:solidFill>
                  <a:srgbClr val="000000"/>
                </a:solidFill>
                <a:latin typeface="Times New Roman" pitchFamily="18" charset="0"/>
                <a:cs typeface="Times New Roman" pitchFamily="18" charset="0"/>
              </a:rPr>
              <a:t>Over the main entrance facing the Spit there is the sculpture “Neptune Emerging from the Waves”. On the both sides of it you can see a sculpture of a young woman with a crown on her head representing the Neva River, and a sculpture of a man representing the River </a:t>
            </a:r>
            <a:r>
              <a:rPr lang="en-US" sz="2000" dirty="0" err="1" smtClean="0">
                <a:solidFill>
                  <a:srgbClr val="000000"/>
                </a:solidFill>
                <a:latin typeface="Times New Roman" pitchFamily="18" charset="0"/>
                <a:cs typeface="Times New Roman" pitchFamily="18" charset="0"/>
              </a:rPr>
              <a:t>Volkhov</a:t>
            </a:r>
            <a:r>
              <a:rPr lang="en-US" sz="2000" dirty="0" smtClean="0">
                <a:solidFill>
                  <a:srgbClr val="000000"/>
                </a:solidFill>
                <a:latin typeface="Times New Roman" pitchFamily="18" charset="0"/>
                <a:cs typeface="Times New Roman" pitchFamily="18" charset="0"/>
              </a:rPr>
              <a:t>. On the opposite side there is Mercury, the god of trade. </a:t>
            </a:r>
            <a:endParaRPr lang="ru-RU" sz="2000" dirty="0">
              <a:solidFill>
                <a:srgbClr val="000000"/>
              </a:solidFill>
              <a:latin typeface="Times New Roman" pitchFamily="18" charset="0"/>
              <a:cs typeface="Times New Roman" pitchFamily="18"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020272" y="6525344"/>
            <a:ext cx="1728192" cy="3326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6876256" y="0"/>
            <a:ext cx="1872208" cy="2606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4580" name="Picture 4" descr="Знак на стрелке Васильевского острова и здание Биржи\nЩелкните на изображение, чтобы посмотреть его в оригинальном размере."/>
          <p:cNvPicPr>
            <a:picLocks noChangeAspect="1" noChangeArrowheads="1"/>
          </p:cNvPicPr>
          <p:nvPr/>
        </p:nvPicPr>
        <p:blipFill>
          <a:blip r:embed="rId2" cstate="print"/>
          <a:srcRect/>
          <a:stretch>
            <a:fillRect/>
          </a:stretch>
        </p:blipFill>
        <p:spPr bwMode="auto">
          <a:xfrm>
            <a:off x="1043608" y="620688"/>
            <a:ext cx="6840760" cy="4094820"/>
          </a:xfrm>
          <a:prstGeom prst="rect">
            <a:avLst/>
          </a:prstGeom>
          <a:ln>
            <a:noFill/>
          </a:ln>
          <a:effectLst>
            <a:outerShdw blurRad="292100" dist="139700" dir="2700000" algn="tl" rotWithShape="0">
              <a:srgbClr val="333333">
                <a:alpha val="65000"/>
              </a:srgbClr>
            </a:outerShdw>
          </a:effectLst>
        </p:spPr>
      </p:pic>
      <p:sp>
        <p:nvSpPr>
          <p:cNvPr id="24581" name="Rectangle 5"/>
          <p:cNvSpPr>
            <a:spLocks noChangeArrowheads="1"/>
          </p:cNvSpPr>
          <p:nvPr/>
        </p:nvSpPr>
        <p:spPr bwMode="auto">
          <a:xfrm>
            <a:off x="611560" y="5085184"/>
            <a:ext cx="8064896"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7800" algn="just" defTabSz="914400" rtl="0" eaLnBrk="1" fontAlgn="base" latinLnBrk="0" hangingPunct="1">
              <a:lnSpc>
                <a:spcPct val="100000"/>
              </a:lnSpc>
              <a:spcBef>
                <a:spcPct val="0"/>
              </a:spcBef>
              <a:spcAft>
                <a:spcPct val="0"/>
              </a:spcAft>
              <a:buClrTx/>
              <a:buSzTx/>
              <a:buFontTx/>
              <a:buNone/>
              <a:tabLst>
                <a:tab pos="180975" algn="l"/>
              </a:tabLst>
            </a:pP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The Stock Exchange now houses the Central Naval Museum. It was founded in 1709 by order of Peter the Great. The collection of the Central Naval Museum moved here from the Admiralty building in 1939.</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24583" name="Picture 7" descr="http://p2.citywalls.ru/photo_26-26682.jpg?mt=1273625807"/>
          <p:cNvPicPr>
            <a:picLocks noChangeAspect="1" noChangeArrowheads="1"/>
          </p:cNvPicPr>
          <p:nvPr/>
        </p:nvPicPr>
        <p:blipFill>
          <a:blip r:embed="rId3" cstate="print">
            <a:lum bright="20000"/>
          </a:blip>
          <a:srcRect/>
          <a:stretch>
            <a:fillRect/>
          </a:stretch>
        </p:blipFill>
        <p:spPr bwMode="auto">
          <a:xfrm>
            <a:off x="1043608" y="620688"/>
            <a:ext cx="6840760" cy="4176464"/>
          </a:xfrm>
          <a:prstGeom prst="rect">
            <a:avLst/>
          </a:prstGeom>
          <a:ln>
            <a:noFill/>
          </a:ln>
          <a:effectLst>
            <a:outerShdw blurRad="292100" dist="139700" dir="2700000" algn="tl" rotWithShape="0">
              <a:srgbClr val="333333">
                <a:alpha val="65000"/>
              </a:srgbClr>
            </a:outerShdw>
          </a:effectLst>
        </p:spPr>
      </p:pic>
      <p:pic>
        <p:nvPicPr>
          <p:cNvPr id="24585" name="Picture 9" descr="http://p1.citywalls.ru/photo_26-26681.jpg?mt=1273625807"/>
          <p:cNvPicPr>
            <a:picLocks noChangeAspect="1" noChangeArrowheads="1"/>
          </p:cNvPicPr>
          <p:nvPr/>
        </p:nvPicPr>
        <p:blipFill>
          <a:blip r:embed="rId4" cstate="print">
            <a:lum bright="10000"/>
          </a:blip>
          <a:srcRect/>
          <a:stretch>
            <a:fillRect/>
          </a:stretch>
        </p:blipFill>
        <p:spPr bwMode="auto">
          <a:xfrm>
            <a:off x="1043608" y="620688"/>
            <a:ext cx="6912768" cy="4176464"/>
          </a:xfrm>
          <a:prstGeom prst="rect">
            <a:avLst/>
          </a:prstGeom>
          <a:ln>
            <a:noFill/>
          </a:ln>
          <a:effectLst>
            <a:outerShdw blurRad="292100" dist="139700" dir="2700000" algn="tl" rotWithShape="0">
              <a:srgbClr val="333333">
                <a:alpha val="65000"/>
              </a:srgbClr>
            </a:outerShdw>
          </a:effectLst>
        </p:spPr>
      </p:pic>
      <p:pic>
        <p:nvPicPr>
          <p:cNvPr id="24587" name="Picture 11" descr="http://p3.citywalls.ru/photo_26-26679.jpg?mt=1273625807"/>
          <p:cNvPicPr>
            <a:picLocks noChangeAspect="1" noChangeArrowheads="1"/>
          </p:cNvPicPr>
          <p:nvPr/>
        </p:nvPicPr>
        <p:blipFill>
          <a:blip r:embed="rId5" cstate="print">
            <a:lum bright="20000"/>
          </a:blip>
          <a:srcRect/>
          <a:stretch>
            <a:fillRect/>
          </a:stretch>
        </p:blipFill>
        <p:spPr bwMode="auto">
          <a:xfrm>
            <a:off x="1043608" y="620688"/>
            <a:ext cx="6912768" cy="4176464"/>
          </a:xfrm>
          <a:prstGeom prst="rect">
            <a:avLst/>
          </a:prstGeom>
          <a:ln>
            <a:noFill/>
          </a:ln>
          <a:effectLst>
            <a:outerShdw blurRad="292100" dist="139700" dir="2700000" algn="tl" rotWithShape="0">
              <a:srgbClr val="333333">
                <a:alpha val="65000"/>
              </a:srgbClr>
            </a:outerShdw>
          </a:effectLst>
        </p:spPr>
      </p:pic>
      <p:pic>
        <p:nvPicPr>
          <p:cNvPr id="24589" name="Picture 13" descr="http://p1.citywalls.ru/photo_26-26677.jpg?mt=1273625807"/>
          <p:cNvPicPr>
            <a:picLocks noChangeAspect="1" noChangeArrowheads="1"/>
          </p:cNvPicPr>
          <p:nvPr/>
        </p:nvPicPr>
        <p:blipFill>
          <a:blip r:embed="rId6" cstate="print">
            <a:lum bright="20000"/>
          </a:blip>
          <a:srcRect/>
          <a:stretch>
            <a:fillRect/>
          </a:stretch>
        </p:blipFill>
        <p:spPr bwMode="auto">
          <a:xfrm>
            <a:off x="1043608" y="620688"/>
            <a:ext cx="6912768" cy="4176464"/>
          </a:xfrm>
          <a:prstGeom prst="rect">
            <a:avLst/>
          </a:prstGeom>
          <a:ln>
            <a:noFill/>
          </a:ln>
          <a:effectLst>
            <a:outerShdw blurRad="292100" dist="139700" dir="2700000" algn="tl" rotWithShape="0">
              <a:srgbClr val="333333">
                <a:alpha val="65000"/>
              </a:srgbClr>
            </a:outerShdw>
          </a:effectLst>
        </p:spPr>
      </p:pic>
      <p:pic>
        <p:nvPicPr>
          <p:cNvPr id="24591" name="Picture 15" descr="http://p3.citywalls.ru/photo_26-26675.jpg?mt=1273625807"/>
          <p:cNvPicPr>
            <a:picLocks noChangeAspect="1" noChangeArrowheads="1"/>
          </p:cNvPicPr>
          <p:nvPr/>
        </p:nvPicPr>
        <p:blipFill>
          <a:blip r:embed="rId7" cstate="print">
            <a:lum bright="20000"/>
          </a:blip>
          <a:srcRect/>
          <a:stretch>
            <a:fillRect/>
          </a:stretch>
        </p:blipFill>
        <p:spPr bwMode="auto">
          <a:xfrm>
            <a:off x="1043608" y="620688"/>
            <a:ext cx="6912768" cy="4231382"/>
          </a:xfrm>
          <a:prstGeom prst="rect">
            <a:avLst/>
          </a:prstGeom>
          <a:ln>
            <a:noFill/>
          </a:ln>
          <a:effectLst>
            <a:outerShdw blurRad="292100" dist="139700" dir="2700000" algn="tl" rotWithShape="0">
              <a:srgbClr val="333333">
                <a:alpha val="65000"/>
              </a:srgbClr>
            </a:outerShdw>
          </a:effectLst>
        </p:spPr>
      </p:pic>
      <p:pic>
        <p:nvPicPr>
          <p:cNvPr id="24593" name="Picture 17" descr="http://p1.citywalls.ru/photo_26-26673.jpg?mt=1273625807"/>
          <p:cNvPicPr>
            <a:picLocks noChangeAspect="1" noChangeArrowheads="1"/>
          </p:cNvPicPr>
          <p:nvPr/>
        </p:nvPicPr>
        <p:blipFill>
          <a:blip r:embed="rId8" cstate="print">
            <a:lum bright="10000"/>
          </a:blip>
          <a:srcRect/>
          <a:stretch>
            <a:fillRect/>
          </a:stretch>
        </p:blipFill>
        <p:spPr bwMode="auto">
          <a:xfrm>
            <a:off x="1043608" y="620688"/>
            <a:ext cx="6912768" cy="430339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581"/>
                                        </p:tgtEl>
                                        <p:attrNameLst>
                                          <p:attrName>style.visibility</p:attrName>
                                        </p:attrNameLst>
                                      </p:cBhvr>
                                      <p:to>
                                        <p:strVal val="visible"/>
                                      </p:to>
                                    </p:set>
                                    <p:animEffect transition="in" filter="fade">
                                      <p:cBhvr>
                                        <p:cTn id="7" dur="1000"/>
                                        <p:tgtEl>
                                          <p:spTgt spid="24581"/>
                                        </p:tgtEl>
                                      </p:cBhvr>
                                    </p:animEffect>
                                    <p:anim calcmode="lin" valueType="num">
                                      <p:cBhvr>
                                        <p:cTn id="8" dur="1000" fill="hold"/>
                                        <p:tgtEl>
                                          <p:spTgt spid="24581"/>
                                        </p:tgtEl>
                                        <p:attrNameLst>
                                          <p:attrName>ppt_x</p:attrName>
                                        </p:attrNameLst>
                                      </p:cBhvr>
                                      <p:tavLst>
                                        <p:tav tm="0">
                                          <p:val>
                                            <p:strVal val="#ppt_x"/>
                                          </p:val>
                                        </p:tav>
                                        <p:tav tm="100000">
                                          <p:val>
                                            <p:strVal val="#ppt_x"/>
                                          </p:val>
                                        </p:tav>
                                      </p:tavLst>
                                    </p:anim>
                                    <p:anim calcmode="lin" valueType="num">
                                      <p:cBhvr>
                                        <p:cTn id="9" dur="1000" fill="hold"/>
                                        <p:tgtEl>
                                          <p:spTgt spid="2458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4583"/>
                                        </p:tgtEl>
                                        <p:attrNameLst>
                                          <p:attrName>style.visibility</p:attrName>
                                        </p:attrNameLst>
                                      </p:cBhvr>
                                      <p:to>
                                        <p:strVal val="visible"/>
                                      </p:to>
                                    </p:set>
                                    <p:anim calcmode="lin" valueType="num">
                                      <p:cBhvr>
                                        <p:cTn id="14" dur="1000" fill="hold"/>
                                        <p:tgtEl>
                                          <p:spTgt spid="24583"/>
                                        </p:tgtEl>
                                        <p:attrNameLst>
                                          <p:attrName>ppt_w</p:attrName>
                                        </p:attrNameLst>
                                      </p:cBhvr>
                                      <p:tavLst>
                                        <p:tav tm="0">
                                          <p:val>
                                            <p:strVal val="#ppt_w*0.70"/>
                                          </p:val>
                                        </p:tav>
                                        <p:tav tm="100000">
                                          <p:val>
                                            <p:strVal val="#ppt_w"/>
                                          </p:val>
                                        </p:tav>
                                      </p:tavLst>
                                    </p:anim>
                                    <p:anim calcmode="lin" valueType="num">
                                      <p:cBhvr>
                                        <p:cTn id="15" dur="1000" fill="hold"/>
                                        <p:tgtEl>
                                          <p:spTgt spid="24583"/>
                                        </p:tgtEl>
                                        <p:attrNameLst>
                                          <p:attrName>ppt_h</p:attrName>
                                        </p:attrNameLst>
                                      </p:cBhvr>
                                      <p:tavLst>
                                        <p:tav tm="0">
                                          <p:val>
                                            <p:strVal val="#ppt_h"/>
                                          </p:val>
                                        </p:tav>
                                        <p:tav tm="100000">
                                          <p:val>
                                            <p:strVal val="#ppt_h"/>
                                          </p:val>
                                        </p:tav>
                                      </p:tavLst>
                                    </p:anim>
                                    <p:animEffect transition="in" filter="fade">
                                      <p:cBhvr>
                                        <p:cTn id="16" dur="1000"/>
                                        <p:tgtEl>
                                          <p:spTgt spid="24583"/>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24585"/>
                                        </p:tgtEl>
                                        <p:attrNameLst>
                                          <p:attrName>style.visibility</p:attrName>
                                        </p:attrNameLst>
                                      </p:cBhvr>
                                      <p:to>
                                        <p:strVal val="visible"/>
                                      </p:to>
                                    </p:set>
                                    <p:anim calcmode="lin" valueType="num">
                                      <p:cBhvr>
                                        <p:cTn id="21" dur="1000" fill="hold"/>
                                        <p:tgtEl>
                                          <p:spTgt spid="24585"/>
                                        </p:tgtEl>
                                        <p:attrNameLst>
                                          <p:attrName>ppt_w</p:attrName>
                                        </p:attrNameLst>
                                      </p:cBhvr>
                                      <p:tavLst>
                                        <p:tav tm="0">
                                          <p:val>
                                            <p:strVal val="#ppt_w*0.70"/>
                                          </p:val>
                                        </p:tav>
                                        <p:tav tm="100000">
                                          <p:val>
                                            <p:strVal val="#ppt_w"/>
                                          </p:val>
                                        </p:tav>
                                      </p:tavLst>
                                    </p:anim>
                                    <p:anim calcmode="lin" valueType="num">
                                      <p:cBhvr>
                                        <p:cTn id="22" dur="1000" fill="hold"/>
                                        <p:tgtEl>
                                          <p:spTgt spid="24585"/>
                                        </p:tgtEl>
                                        <p:attrNameLst>
                                          <p:attrName>ppt_h</p:attrName>
                                        </p:attrNameLst>
                                      </p:cBhvr>
                                      <p:tavLst>
                                        <p:tav tm="0">
                                          <p:val>
                                            <p:strVal val="#ppt_h"/>
                                          </p:val>
                                        </p:tav>
                                        <p:tav tm="100000">
                                          <p:val>
                                            <p:strVal val="#ppt_h"/>
                                          </p:val>
                                        </p:tav>
                                      </p:tavLst>
                                    </p:anim>
                                    <p:animEffect transition="in" filter="fade">
                                      <p:cBhvr>
                                        <p:cTn id="23" dur="1000"/>
                                        <p:tgtEl>
                                          <p:spTgt spid="24585"/>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24587"/>
                                        </p:tgtEl>
                                        <p:attrNameLst>
                                          <p:attrName>style.visibility</p:attrName>
                                        </p:attrNameLst>
                                      </p:cBhvr>
                                      <p:to>
                                        <p:strVal val="visible"/>
                                      </p:to>
                                    </p:set>
                                    <p:anim calcmode="lin" valueType="num">
                                      <p:cBhvr>
                                        <p:cTn id="28" dur="1000" fill="hold"/>
                                        <p:tgtEl>
                                          <p:spTgt spid="24587"/>
                                        </p:tgtEl>
                                        <p:attrNameLst>
                                          <p:attrName>ppt_w</p:attrName>
                                        </p:attrNameLst>
                                      </p:cBhvr>
                                      <p:tavLst>
                                        <p:tav tm="0">
                                          <p:val>
                                            <p:strVal val="#ppt_w*0.70"/>
                                          </p:val>
                                        </p:tav>
                                        <p:tav tm="100000">
                                          <p:val>
                                            <p:strVal val="#ppt_w"/>
                                          </p:val>
                                        </p:tav>
                                      </p:tavLst>
                                    </p:anim>
                                    <p:anim calcmode="lin" valueType="num">
                                      <p:cBhvr>
                                        <p:cTn id="29" dur="1000" fill="hold"/>
                                        <p:tgtEl>
                                          <p:spTgt spid="24587"/>
                                        </p:tgtEl>
                                        <p:attrNameLst>
                                          <p:attrName>ppt_h</p:attrName>
                                        </p:attrNameLst>
                                      </p:cBhvr>
                                      <p:tavLst>
                                        <p:tav tm="0">
                                          <p:val>
                                            <p:strVal val="#ppt_h"/>
                                          </p:val>
                                        </p:tav>
                                        <p:tav tm="100000">
                                          <p:val>
                                            <p:strVal val="#ppt_h"/>
                                          </p:val>
                                        </p:tav>
                                      </p:tavLst>
                                    </p:anim>
                                    <p:animEffect transition="in" filter="fade">
                                      <p:cBhvr>
                                        <p:cTn id="30" dur="1000"/>
                                        <p:tgtEl>
                                          <p:spTgt spid="24587"/>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24589"/>
                                        </p:tgtEl>
                                        <p:attrNameLst>
                                          <p:attrName>style.visibility</p:attrName>
                                        </p:attrNameLst>
                                      </p:cBhvr>
                                      <p:to>
                                        <p:strVal val="visible"/>
                                      </p:to>
                                    </p:set>
                                    <p:anim calcmode="lin" valueType="num">
                                      <p:cBhvr>
                                        <p:cTn id="35" dur="1000" fill="hold"/>
                                        <p:tgtEl>
                                          <p:spTgt spid="24589"/>
                                        </p:tgtEl>
                                        <p:attrNameLst>
                                          <p:attrName>ppt_w</p:attrName>
                                        </p:attrNameLst>
                                      </p:cBhvr>
                                      <p:tavLst>
                                        <p:tav tm="0">
                                          <p:val>
                                            <p:strVal val="#ppt_w*0.70"/>
                                          </p:val>
                                        </p:tav>
                                        <p:tav tm="100000">
                                          <p:val>
                                            <p:strVal val="#ppt_w"/>
                                          </p:val>
                                        </p:tav>
                                      </p:tavLst>
                                    </p:anim>
                                    <p:anim calcmode="lin" valueType="num">
                                      <p:cBhvr>
                                        <p:cTn id="36" dur="1000" fill="hold"/>
                                        <p:tgtEl>
                                          <p:spTgt spid="24589"/>
                                        </p:tgtEl>
                                        <p:attrNameLst>
                                          <p:attrName>ppt_h</p:attrName>
                                        </p:attrNameLst>
                                      </p:cBhvr>
                                      <p:tavLst>
                                        <p:tav tm="0">
                                          <p:val>
                                            <p:strVal val="#ppt_h"/>
                                          </p:val>
                                        </p:tav>
                                        <p:tav tm="100000">
                                          <p:val>
                                            <p:strVal val="#ppt_h"/>
                                          </p:val>
                                        </p:tav>
                                      </p:tavLst>
                                    </p:anim>
                                    <p:animEffect transition="in" filter="fade">
                                      <p:cBhvr>
                                        <p:cTn id="37" dur="1000"/>
                                        <p:tgtEl>
                                          <p:spTgt spid="24589"/>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24591"/>
                                        </p:tgtEl>
                                        <p:attrNameLst>
                                          <p:attrName>style.visibility</p:attrName>
                                        </p:attrNameLst>
                                      </p:cBhvr>
                                      <p:to>
                                        <p:strVal val="visible"/>
                                      </p:to>
                                    </p:set>
                                    <p:anim calcmode="lin" valueType="num">
                                      <p:cBhvr>
                                        <p:cTn id="42" dur="1000" fill="hold"/>
                                        <p:tgtEl>
                                          <p:spTgt spid="24591"/>
                                        </p:tgtEl>
                                        <p:attrNameLst>
                                          <p:attrName>ppt_w</p:attrName>
                                        </p:attrNameLst>
                                      </p:cBhvr>
                                      <p:tavLst>
                                        <p:tav tm="0">
                                          <p:val>
                                            <p:strVal val="#ppt_w*0.70"/>
                                          </p:val>
                                        </p:tav>
                                        <p:tav tm="100000">
                                          <p:val>
                                            <p:strVal val="#ppt_w"/>
                                          </p:val>
                                        </p:tav>
                                      </p:tavLst>
                                    </p:anim>
                                    <p:anim calcmode="lin" valueType="num">
                                      <p:cBhvr>
                                        <p:cTn id="43" dur="1000" fill="hold"/>
                                        <p:tgtEl>
                                          <p:spTgt spid="24591"/>
                                        </p:tgtEl>
                                        <p:attrNameLst>
                                          <p:attrName>ppt_h</p:attrName>
                                        </p:attrNameLst>
                                      </p:cBhvr>
                                      <p:tavLst>
                                        <p:tav tm="0">
                                          <p:val>
                                            <p:strVal val="#ppt_h"/>
                                          </p:val>
                                        </p:tav>
                                        <p:tav tm="100000">
                                          <p:val>
                                            <p:strVal val="#ppt_h"/>
                                          </p:val>
                                        </p:tav>
                                      </p:tavLst>
                                    </p:anim>
                                    <p:animEffect transition="in" filter="fade">
                                      <p:cBhvr>
                                        <p:cTn id="44" dur="1000"/>
                                        <p:tgtEl>
                                          <p:spTgt spid="24591"/>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nodeType="clickEffect">
                                  <p:stCondLst>
                                    <p:cond delay="0"/>
                                  </p:stCondLst>
                                  <p:childTnLst>
                                    <p:set>
                                      <p:cBhvr>
                                        <p:cTn id="48" dur="1" fill="hold">
                                          <p:stCondLst>
                                            <p:cond delay="0"/>
                                          </p:stCondLst>
                                        </p:cTn>
                                        <p:tgtEl>
                                          <p:spTgt spid="24593"/>
                                        </p:tgtEl>
                                        <p:attrNameLst>
                                          <p:attrName>style.visibility</p:attrName>
                                        </p:attrNameLst>
                                      </p:cBhvr>
                                      <p:to>
                                        <p:strVal val="visible"/>
                                      </p:to>
                                    </p:set>
                                    <p:anim calcmode="lin" valueType="num">
                                      <p:cBhvr>
                                        <p:cTn id="49" dur="1000" fill="hold"/>
                                        <p:tgtEl>
                                          <p:spTgt spid="24593"/>
                                        </p:tgtEl>
                                        <p:attrNameLst>
                                          <p:attrName>ppt_w</p:attrName>
                                        </p:attrNameLst>
                                      </p:cBhvr>
                                      <p:tavLst>
                                        <p:tav tm="0">
                                          <p:val>
                                            <p:strVal val="#ppt_w*0.70"/>
                                          </p:val>
                                        </p:tav>
                                        <p:tav tm="100000">
                                          <p:val>
                                            <p:strVal val="#ppt_w"/>
                                          </p:val>
                                        </p:tav>
                                      </p:tavLst>
                                    </p:anim>
                                    <p:anim calcmode="lin" valueType="num">
                                      <p:cBhvr>
                                        <p:cTn id="50" dur="1000" fill="hold"/>
                                        <p:tgtEl>
                                          <p:spTgt spid="24593"/>
                                        </p:tgtEl>
                                        <p:attrNameLst>
                                          <p:attrName>ppt_h</p:attrName>
                                        </p:attrNameLst>
                                      </p:cBhvr>
                                      <p:tavLst>
                                        <p:tav tm="0">
                                          <p:val>
                                            <p:strVal val="#ppt_h"/>
                                          </p:val>
                                        </p:tav>
                                        <p:tav tm="100000">
                                          <p:val>
                                            <p:strVal val="#ppt_h"/>
                                          </p:val>
                                        </p:tav>
                                      </p:tavLst>
                                    </p:anim>
                                    <p:animEffect transition="in" filter="fade">
                                      <p:cBhvr>
                                        <p:cTn id="51" dur="1000"/>
                                        <p:tgtEl>
                                          <p:spTgt spid="245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020272" y="6525344"/>
            <a:ext cx="1728192" cy="3326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0" y="0"/>
            <a:ext cx="9144000" cy="2606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0482" name="Picture 2" descr="http://p3.citywalls.ru/photo_26-26671.jpg?mt=1273625807"/>
          <p:cNvPicPr>
            <a:picLocks noChangeAspect="1" noChangeArrowheads="1"/>
          </p:cNvPicPr>
          <p:nvPr/>
        </p:nvPicPr>
        <p:blipFill>
          <a:blip r:embed="rId2" cstate="print">
            <a:lum bright="10000"/>
          </a:blip>
          <a:srcRect b="12208"/>
          <a:stretch>
            <a:fillRect/>
          </a:stretch>
        </p:blipFill>
        <p:spPr bwMode="auto">
          <a:xfrm>
            <a:off x="1547664" y="1196752"/>
            <a:ext cx="5905500" cy="3816424"/>
          </a:xfrm>
          <a:prstGeom prst="rect">
            <a:avLst/>
          </a:prstGeom>
          <a:ln>
            <a:noFill/>
          </a:ln>
          <a:effectLst>
            <a:outerShdw blurRad="292100" dist="139700" dir="2700000" algn="tl" rotWithShape="0">
              <a:srgbClr val="333333">
                <a:alpha val="65000"/>
              </a:srgbClr>
            </a:outerShdw>
          </a:effectLst>
        </p:spPr>
      </p:pic>
      <p:pic>
        <p:nvPicPr>
          <p:cNvPr id="20484" name="Picture 4" descr="http://www.ilovepetersburg.ru/sites/default/Gallery/images/strelka_VO/strelka_VO_700x289.jpg"/>
          <p:cNvPicPr>
            <a:picLocks noChangeAspect="1" noChangeArrowheads="1"/>
          </p:cNvPicPr>
          <p:nvPr/>
        </p:nvPicPr>
        <p:blipFill>
          <a:blip r:embed="rId3" cstate="print"/>
          <a:srcRect/>
          <a:stretch>
            <a:fillRect/>
          </a:stretch>
        </p:blipFill>
        <p:spPr bwMode="auto">
          <a:xfrm>
            <a:off x="1259632" y="1196752"/>
            <a:ext cx="6667500" cy="3816424"/>
          </a:xfrm>
          <a:prstGeom prst="rect">
            <a:avLst/>
          </a:prstGeom>
          <a:ln>
            <a:noFill/>
          </a:ln>
          <a:effectLst>
            <a:outerShdw blurRad="292100" dist="139700" dir="2700000" algn="tl" rotWithShape="0">
              <a:srgbClr val="333333">
                <a:alpha val="65000"/>
              </a:srgbClr>
            </a:outerShdw>
          </a:effectLst>
        </p:spPr>
      </p:pic>
      <p:sp>
        <p:nvSpPr>
          <p:cNvPr id="6" name="Прямоугольник 5"/>
          <p:cNvSpPr/>
          <p:nvPr/>
        </p:nvSpPr>
        <p:spPr>
          <a:xfrm>
            <a:off x="395536" y="5085184"/>
            <a:ext cx="8352928" cy="1446550"/>
          </a:xfrm>
          <a:prstGeom prst="rect">
            <a:avLst/>
          </a:prstGeom>
        </p:spPr>
        <p:txBody>
          <a:bodyPr wrap="square">
            <a:spAutoFit/>
          </a:bodyPr>
          <a:lstStyle/>
          <a:p>
            <a:pPr algn="just"/>
            <a:r>
              <a:rPr lang="en-US" sz="2200" dirty="0" smtClean="0">
                <a:solidFill>
                  <a:srgbClr val="000000"/>
                </a:solidFill>
                <a:latin typeface="Times New Roman" pitchFamily="18" charset="0"/>
                <a:cs typeface="Times New Roman" pitchFamily="18" charset="0"/>
              </a:rPr>
              <a:t>At the both sides of this building there were the </a:t>
            </a:r>
            <a:r>
              <a:rPr lang="en-US" sz="2200" dirty="0" smtClean="0">
                <a:solidFill>
                  <a:srgbClr val="000000"/>
                </a:solidFill>
                <a:latin typeface="Times New Roman" pitchFamily="18" charset="0"/>
                <a:cs typeface="Times New Roman" pitchFamily="18" charset="0"/>
              </a:rPr>
              <a:t>warehouses </a:t>
            </a:r>
            <a:r>
              <a:rPr lang="en-US" sz="2200" dirty="0" smtClean="0">
                <a:solidFill>
                  <a:srgbClr val="000000"/>
                </a:solidFill>
                <a:latin typeface="Times New Roman" pitchFamily="18" charset="0"/>
                <a:cs typeface="Times New Roman" pitchFamily="18" charset="0"/>
              </a:rPr>
              <a:t>and the Customs House. They were designed by the architect Giovanni </a:t>
            </a:r>
            <a:r>
              <a:rPr lang="en-US" sz="2200" dirty="0" err="1" smtClean="0">
                <a:solidFill>
                  <a:srgbClr val="000000"/>
                </a:solidFill>
                <a:latin typeface="Times New Roman" pitchFamily="18" charset="0"/>
                <a:cs typeface="Times New Roman" pitchFamily="18" charset="0"/>
              </a:rPr>
              <a:t>Lucini</a:t>
            </a:r>
            <a:r>
              <a:rPr lang="en-US" sz="2200" dirty="0" smtClean="0">
                <a:solidFill>
                  <a:srgbClr val="000000"/>
                </a:solidFill>
                <a:latin typeface="Times New Roman" pitchFamily="18" charset="0"/>
                <a:cs typeface="Times New Roman" pitchFamily="18" charset="0"/>
              </a:rPr>
              <a:t>. Two warehouses were built symmetrically between 1826 and 1832. The goods delivered to the port were stored there. </a:t>
            </a:r>
            <a:endParaRPr lang="ru-RU" sz="2200" dirty="0">
              <a:solidFill>
                <a:srgbClr val="000000"/>
              </a:solidFill>
              <a:latin typeface="Times New Roman" pitchFamily="18" charset="0"/>
              <a:cs typeface="Times New Roman" pitchFamily="18" charset="0"/>
            </a:endParaRPr>
          </a:p>
        </p:txBody>
      </p:sp>
      <p:sp>
        <p:nvSpPr>
          <p:cNvPr id="7" name="Прямоугольник 6"/>
          <p:cNvSpPr/>
          <p:nvPr/>
        </p:nvSpPr>
        <p:spPr>
          <a:xfrm>
            <a:off x="467544" y="116632"/>
            <a:ext cx="8280920" cy="769441"/>
          </a:xfrm>
          <a:prstGeom prst="rect">
            <a:avLst/>
          </a:prstGeom>
        </p:spPr>
        <p:txBody>
          <a:bodyPr wrap="square">
            <a:spAutoFit/>
          </a:bodyPr>
          <a:lstStyle/>
          <a:p>
            <a:pPr algn="just"/>
            <a:r>
              <a:rPr lang="en-US" sz="2200" dirty="0" smtClean="0">
                <a:solidFill>
                  <a:schemeClr val="bg1"/>
                </a:solidFill>
                <a:latin typeface="Times New Roman" pitchFamily="18" charset="0"/>
                <a:cs typeface="Times New Roman" pitchFamily="18" charset="0"/>
              </a:rPr>
              <a:t>The warehouses now </a:t>
            </a:r>
            <a:r>
              <a:rPr lang="en-US" sz="2200" dirty="0" smtClean="0">
                <a:solidFill>
                  <a:schemeClr val="bg1"/>
                </a:solidFill>
                <a:latin typeface="Times New Roman" pitchFamily="18" charset="0"/>
                <a:cs typeface="Times New Roman" pitchFamily="18" charset="0"/>
              </a:rPr>
              <a:t>accommodate </a:t>
            </a:r>
            <a:r>
              <a:rPr lang="en-US" sz="2200" dirty="0" smtClean="0">
                <a:solidFill>
                  <a:schemeClr val="bg1"/>
                </a:solidFill>
                <a:latin typeface="Times New Roman" pitchFamily="18" charset="0"/>
                <a:cs typeface="Times New Roman" pitchFamily="18" charset="0"/>
              </a:rPr>
              <a:t>the Zoological Institute, the Zoological Museum and the Central Soil Science Museum. </a:t>
            </a:r>
            <a:endParaRPr lang="ru-RU" sz="2200" dirty="0">
              <a:solidFill>
                <a:schemeClr val="bg1"/>
              </a:solidFill>
            </a:endParaRP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0484"/>
                                        </p:tgtEl>
                                        <p:attrNameLst>
                                          <p:attrName>style.visibility</p:attrName>
                                        </p:attrNameLst>
                                      </p:cBhvr>
                                      <p:to>
                                        <p:strVal val="visible"/>
                                      </p:to>
                                    </p:set>
                                    <p:anim calcmode="lin" valueType="num">
                                      <p:cBhvr>
                                        <p:cTn id="14" dur="1000" fill="hold"/>
                                        <p:tgtEl>
                                          <p:spTgt spid="20484"/>
                                        </p:tgtEl>
                                        <p:attrNameLst>
                                          <p:attrName>ppt_w</p:attrName>
                                        </p:attrNameLst>
                                      </p:cBhvr>
                                      <p:tavLst>
                                        <p:tav tm="0">
                                          <p:val>
                                            <p:strVal val="#ppt_w*0.70"/>
                                          </p:val>
                                        </p:tav>
                                        <p:tav tm="100000">
                                          <p:val>
                                            <p:strVal val="#ppt_w"/>
                                          </p:val>
                                        </p:tav>
                                      </p:tavLst>
                                    </p:anim>
                                    <p:anim calcmode="lin" valueType="num">
                                      <p:cBhvr>
                                        <p:cTn id="15" dur="1000" fill="hold"/>
                                        <p:tgtEl>
                                          <p:spTgt spid="20484"/>
                                        </p:tgtEl>
                                        <p:attrNameLst>
                                          <p:attrName>ppt_h</p:attrName>
                                        </p:attrNameLst>
                                      </p:cBhvr>
                                      <p:tavLst>
                                        <p:tav tm="0">
                                          <p:val>
                                            <p:strVal val="#ppt_h"/>
                                          </p:val>
                                        </p:tav>
                                        <p:tav tm="100000">
                                          <p:val>
                                            <p:strVal val="#ppt_h"/>
                                          </p:val>
                                        </p:tav>
                                      </p:tavLst>
                                    </p:anim>
                                    <p:animEffect transition="in" filter="fade">
                                      <p:cBhvr>
                                        <p:cTn id="16" dur="1000"/>
                                        <p:tgtEl>
                                          <p:spTgt spid="20484"/>
                                        </p:tgtEl>
                                      </p:cBhvr>
                                    </p:animEffect>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020272" y="6525344"/>
            <a:ext cx="1728192" cy="3326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6876256" y="0"/>
            <a:ext cx="1872208" cy="2606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1506" name="Picture 2" descr="Здание таможни на набережной Макарова"/>
          <p:cNvPicPr>
            <a:picLocks noChangeAspect="1" noChangeArrowheads="1"/>
          </p:cNvPicPr>
          <p:nvPr/>
        </p:nvPicPr>
        <p:blipFill>
          <a:blip r:embed="rId2" cstate="print"/>
          <a:srcRect b="11801"/>
          <a:stretch>
            <a:fillRect/>
          </a:stretch>
        </p:blipFill>
        <p:spPr bwMode="auto">
          <a:xfrm>
            <a:off x="1331640" y="692696"/>
            <a:ext cx="6639694" cy="4216413"/>
          </a:xfrm>
          <a:prstGeom prst="rect">
            <a:avLst/>
          </a:prstGeom>
          <a:ln>
            <a:noFill/>
          </a:ln>
          <a:effectLst>
            <a:outerShdw blurRad="292100" dist="139700" dir="2700000" algn="tl" rotWithShape="0">
              <a:srgbClr val="333333">
                <a:alpha val="65000"/>
              </a:srgbClr>
            </a:outerShdw>
          </a:effectLst>
        </p:spPr>
      </p:pic>
      <p:sp>
        <p:nvSpPr>
          <p:cNvPr id="5" name="Прямоугольник 4"/>
          <p:cNvSpPr/>
          <p:nvPr/>
        </p:nvSpPr>
        <p:spPr>
          <a:xfrm>
            <a:off x="539552" y="5013176"/>
            <a:ext cx="8064896" cy="1323439"/>
          </a:xfrm>
          <a:prstGeom prst="rect">
            <a:avLst/>
          </a:prstGeom>
        </p:spPr>
        <p:txBody>
          <a:bodyPr wrap="square">
            <a:spAutoFit/>
          </a:bodyPr>
          <a:lstStyle/>
          <a:p>
            <a:pPr algn="just"/>
            <a:r>
              <a:rPr lang="en-US" sz="2000" dirty="0" smtClean="0">
                <a:solidFill>
                  <a:srgbClr val="000000"/>
                </a:solidFill>
                <a:latin typeface="Times New Roman" pitchFamily="18" charset="0"/>
                <a:cs typeface="Times New Roman" pitchFamily="18" charset="0"/>
              </a:rPr>
              <a:t>At the same time as warehouses between 1829 and 1832 the building of the Customs was erected. Its pediment is crowned with the figures of Mercury — the God of trade, Neptune — the god of navigation and Ceres — the goddess of the </a:t>
            </a:r>
            <a:r>
              <a:rPr lang="en-US" sz="2000" dirty="0" smtClean="0">
                <a:solidFill>
                  <a:srgbClr val="000000"/>
                </a:solidFill>
                <a:latin typeface="Times New Roman" pitchFamily="18" charset="0"/>
                <a:cs typeface="Times New Roman" pitchFamily="18" charset="0"/>
              </a:rPr>
              <a:t>harvest.</a:t>
            </a:r>
            <a:endParaRPr lang="ru-RU" sz="2000" dirty="0">
              <a:solidFill>
                <a:srgbClr val="000000"/>
              </a:solidFill>
              <a:latin typeface="Times New Roman" pitchFamily="18" charset="0"/>
              <a:cs typeface="Times New Roman" pitchFamily="18" charset="0"/>
            </a:endParaRPr>
          </a:p>
        </p:txBody>
      </p:sp>
      <p:sp>
        <p:nvSpPr>
          <p:cNvPr id="21507" name="Rectangle 3"/>
          <p:cNvSpPr>
            <a:spLocks noChangeArrowheads="1"/>
          </p:cNvSpPr>
          <p:nvPr/>
        </p:nvSpPr>
        <p:spPr bwMode="auto">
          <a:xfrm>
            <a:off x="683568" y="5229200"/>
            <a:ext cx="7704856"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7800" algn="just" defTabSz="914400" rtl="0" eaLnBrk="1" fontAlgn="base" latinLnBrk="0" hangingPunct="1">
              <a:lnSpc>
                <a:spcPct val="100000"/>
              </a:lnSpc>
              <a:spcBef>
                <a:spcPct val="0"/>
              </a:spcBef>
              <a:spcAft>
                <a:spcPct val="0"/>
              </a:spcAft>
              <a:buClrTx/>
              <a:buSzTx/>
              <a:buFontTx/>
              <a:buNone/>
              <a:tabLst>
                <a:tab pos="180975" algn="l"/>
              </a:tabLst>
            </a:pP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Now the former Customs House is occupied by the Institute of Russian Literature known as the Pushkin House.</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5"/>
                                        </p:tgtEl>
                                        <p:attrNameLst>
                                          <p:attrName>style.visibility</p:attrName>
                                        </p:attrNameLst>
                                      </p:cBhvr>
                                      <p:to>
                                        <p:strVal val="hidden"/>
                                      </p:to>
                                    </p:set>
                                  </p:childTnLst>
                                </p:cTn>
                              </p:par>
                            </p:childTnLst>
                          </p:cTn>
                        </p:par>
                        <p:par>
                          <p:cTn id="14" fill="hold">
                            <p:stCondLst>
                              <p:cond delay="0"/>
                            </p:stCondLst>
                            <p:childTnLst>
                              <p:par>
                                <p:cTn id="15" presetID="42" presetClass="entr" presetSubtype="0" fill="hold" grpId="0" nodeType="afterEffect">
                                  <p:stCondLst>
                                    <p:cond delay="0"/>
                                  </p:stCondLst>
                                  <p:childTnLst>
                                    <p:set>
                                      <p:cBhvr>
                                        <p:cTn id="16" dur="1" fill="hold">
                                          <p:stCondLst>
                                            <p:cond delay="0"/>
                                          </p:stCondLst>
                                        </p:cTn>
                                        <p:tgtEl>
                                          <p:spTgt spid="21507"/>
                                        </p:tgtEl>
                                        <p:attrNameLst>
                                          <p:attrName>style.visibility</p:attrName>
                                        </p:attrNameLst>
                                      </p:cBhvr>
                                      <p:to>
                                        <p:strVal val="visible"/>
                                      </p:to>
                                    </p:set>
                                    <p:animEffect transition="in" filter="fade">
                                      <p:cBhvr>
                                        <p:cTn id="17" dur="1000"/>
                                        <p:tgtEl>
                                          <p:spTgt spid="21507"/>
                                        </p:tgtEl>
                                      </p:cBhvr>
                                    </p:animEffect>
                                    <p:anim calcmode="lin" valueType="num">
                                      <p:cBhvr>
                                        <p:cTn id="18" dur="1000" fill="hold"/>
                                        <p:tgtEl>
                                          <p:spTgt spid="21507"/>
                                        </p:tgtEl>
                                        <p:attrNameLst>
                                          <p:attrName>ppt_x</p:attrName>
                                        </p:attrNameLst>
                                      </p:cBhvr>
                                      <p:tavLst>
                                        <p:tav tm="0">
                                          <p:val>
                                            <p:strVal val="#ppt_x"/>
                                          </p:val>
                                        </p:tav>
                                        <p:tav tm="100000">
                                          <p:val>
                                            <p:strVal val="#ppt_x"/>
                                          </p:val>
                                        </p:tav>
                                      </p:tavLst>
                                    </p:anim>
                                    <p:anim calcmode="lin" valueType="num">
                                      <p:cBhvr>
                                        <p:cTn id="19" dur="1000" fill="hold"/>
                                        <p:tgtEl>
                                          <p:spTgt spid="215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21507" grpId="0"/>
    </p:bldLst>
  </p:timing>
</p:sld>
</file>

<file path=ppt/theme/theme1.xml><?xml version="1.0" encoding="utf-8"?>
<a:theme xmlns:a="http://schemas.openxmlformats.org/drawingml/2006/main" name="sample">
  <a:themeElements>
    <a:clrScheme name="sample 3">
      <a:dk1>
        <a:srgbClr val="1F5281"/>
      </a:dk1>
      <a:lt1>
        <a:srgbClr val="FFFFFF"/>
      </a:lt1>
      <a:dk2>
        <a:srgbClr val="003399"/>
      </a:dk2>
      <a:lt2>
        <a:srgbClr val="D6E1E2"/>
      </a:lt2>
      <a:accent1>
        <a:srgbClr val="30A483"/>
      </a:accent1>
      <a:accent2>
        <a:srgbClr val="CC9900"/>
      </a:accent2>
      <a:accent3>
        <a:srgbClr val="FFFFFF"/>
      </a:accent3>
      <a:accent4>
        <a:srgbClr val="19456D"/>
      </a:accent4>
      <a:accent5>
        <a:srgbClr val="ADCFC1"/>
      </a:accent5>
      <a:accent6>
        <a:srgbClr val="B98A00"/>
      </a:accent6>
      <a:hlink>
        <a:srgbClr val="1481B8"/>
      </a:hlink>
      <a:folHlink>
        <a:srgbClr val="83A6A7"/>
      </a:folHlink>
    </a:clrScheme>
    <a:fontScheme name="sample">
      <a:majorFont>
        <a:latin typeface="Verdana"/>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1">
        <a:dk1>
          <a:srgbClr val="666699"/>
        </a:dk1>
        <a:lt1>
          <a:srgbClr val="FFFFFF"/>
        </a:lt1>
        <a:dk2>
          <a:srgbClr val="000000"/>
        </a:dk2>
        <a:lt2>
          <a:srgbClr val="F7F4D5"/>
        </a:lt2>
        <a:accent1>
          <a:srgbClr val="72B88E"/>
        </a:accent1>
        <a:accent2>
          <a:srgbClr val="C78DD7"/>
        </a:accent2>
        <a:accent3>
          <a:srgbClr val="FFFFFF"/>
        </a:accent3>
        <a:accent4>
          <a:srgbClr val="565682"/>
        </a:accent4>
        <a:accent5>
          <a:srgbClr val="BCD8C6"/>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
      <a:clrScheme name="sample 2">
        <a:dk1>
          <a:srgbClr val="1D528D"/>
        </a:dk1>
        <a:lt1>
          <a:srgbClr val="FFFFFF"/>
        </a:lt1>
        <a:dk2>
          <a:srgbClr val="000000"/>
        </a:dk2>
        <a:lt2>
          <a:srgbClr val="DDDDDD"/>
        </a:lt2>
        <a:accent1>
          <a:srgbClr val="2CA3C8"/>
        </a:accent1>
        <a:accent2>
          <a:srgbClr val="00CC99"/>
        </a:accent2>
        <a:accent3>
          <a:srgbClr val="FFFFFF"/>
        </a:accent3>
        <a:accent4>
          <a:srgbClr val="174578"/>
        </a:accent4>
        <a:accent5>
          <a:srgbClr val="ACCEE0"/>
        </a:accent5>
        <a:accent6>
          <a:srgbClr val="00B98A"/>
        </a:accent6>
        <a:hlink>
          <a:srgbClr val="9999FF"/>
        </a:hlink>
        <a:folHlink>
          <a:srgbClr val="333399"/>
        </a:folHlink>
      </a:clrScheme>
      <a:clrMap bg1="lt1" tx1="dk1" bg2="lt2" tx2="dk2" accent1="accent1" accent2="accent2" accent3="accent3" accent4="accent4" accent5="accent5" accent6="accent6" hlink="hlink" folHlink="folHlink"/>
    </a:extraClrScheme>
    <a:extraClrScheme>
      <a:clrScheme name="sample 3">
        <a:dk1>
          <a:srgbClr val="1F5281"/>
        </a:dk1>
        <a:lt1>
          <a:srgbClr val="FFFFFF"/>
        </a:lt1>
        <a:dk2>
          <a:srgbClr val="003399"/>
        </a:dk2>
        <a:lt2>
          <a:srgbClr val="D6E1E2"/>
        </a:lt2>
        <a:accent1>
          <a:srgbClr val="30A483"/>
        </a:accent1>
        <a:accent2>
          <a:srgbClr val="CC9900"/>
        </a:accent2>
        <a:accent3>
          <a:srgbClr val="FFFFFF"/>
        </a:accent3>
        <a:accent4>
          <a:srgbClr val="19456D"/>
        </a:accent4>
        <a:accent5>
          <a:srgbClr val="ADCFC1"/>
        </a:accent5>
        <a:accent6>
          <a:srgbClr val="B98A00"/>
        </a:accent6>
        <a:hlink>
          <a:srgbClr val="1481B8"/>
        </a:hlink>
        <a:folHlink>
          <a:srgbClr val="83A6A7"/>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cdb2004108l</Template>
  <TotalTime>359</TotalTime>
  <Words>690</Words>
  <Application>Microsoft Office PowerPoint</Application>
  <PresentationFormat>Экран (4:3)</PresentationFormat>
  <Paragraphs>39</Paragraphs>
  <Slides>14</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14</vt:i4>
      </vt:variant>
    </vt:vector>
  </HeadingPairs>
  <TitlesOfParts>
    <vt:vector size="16" baseType="lpstr">
      <vt:lpstr>sample</vt:lpstr>
      <vt:lpstr>Adobe Photoshop Image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Larisa</dc:creator>
  <cp:lastModifiedBy>Larisa</cp:lastModifiedBy>
  <cp:revision>57</cp:revision>
  <dcterms:created xsi:type="dcterms:W3CDTF">2013-01-12T12:29:01Z</dcterms:created>
  <dcterms:modified xsi:type="dcterms:W3CDTF">2013-01-12T18:38:17Z</dcterms:modified>
</cp:coreProperties>
</file>