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98" r:id="rId3"/>
    <p:sldId id="260" r:id="rId4"/>
    <p:sldId id="261" r:id="rId5"/>
    <p:sldId id="259" r:id="rId6"/>
    <p:sldId id="270" r:id="rId7"/>
    <p:sldId id="268" r:id="rId8"/>
    <p:sldId id="272" r:id="rId9"/>
    <p:sldId id="275" r:id="rId10"/>
    <p:sldId id="276" r:id="rId11"/>
    <p:sldId id="262" r:id="rId12"/>
    <p:sldId id="280" r:id="rId13"/>
    <p:sldId id="263" r:id="rId14"/>
    <p:sldId id="297" r:id="rId15"/>
    <p:sldId id="267" r:id="rId16"/>
    <p:sldId id="285" r:id="rId17"/>
    <p:sldId id="294" r:id="rId18"/>
    <p:sldId id="302" r:id="rId19"/>
    <p:sldId id="296" r:id="rId20"/>
    <p:sldId id="303" r:id="rId21"/>
    <p:sldId id="299" r:id="rId22"/>
    <p:sldId id="287" r:id="rId23"/>
    <p:sldId id="304" r:id="rId24"/>
    <p:sldId id="300" r:id="rId25"/>
    <p:sldId id="301" r:id="rId26"/>
    <p:sldId id="30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483A08"/>
    <a:srgbClr val="CC3300"/>
    <a:srgbClr val="9ABA5A"/>
    <a:srgbClr val="5D4B0B"/>
    <a:srgbClr val="F08C14"/>
    <a:srgbClr val="614F0B"/>
    <a:srgbClr val="669900"/>
    <a:srgbClr val="A1BF65"/>
    <a:srgbClr val="AEC87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1" autoAdjust="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395F-1569-469B-AD39-BAF0099DE5D7}" type="datetimeFigureOut">
              <a:rPr lang="ru-RU" smtClean="0"/>
              <a:pPr/>
              <a:t>16.07.2010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B58E-B809-4187-97ED-83A8E4322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395F-1569-469B-AD39-BAF0099DE5D7}" type="datetimeFigureOut">
              <a:rPr lang="ru-RU" smtClean="0"/>
              <a:pPr/>
              <a:t>16.07.2010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B58E-B809-4187-97ED-83A8E4322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395F-1569-469B-AD39-BAF0099DE5D7}" type="datetimeFigureOut">
              <a:rPr lang="ru-RU" smtClean="0"/>
              <a:pPr/>
              <a:t>16.07.2010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B58E-B809-4187-97ED-83A8E4322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395F-1569-469B-AD39-BAF0099DE5D7}" type="datetimeFigureOut">
              <a:rPr lang="ru-RU" smtClean="0"/>
              <a:pPr/>
              <a:t>16.07.2010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B58E-B809-4187-97ED-83A8E4322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395F-1569-469B-AD39-BAF0099DE5D7}" type="datetimeFigureOut">
              <a:rPr lang="ru-RU" smtClean="0"/>
              <a:pPr/>
              <a:t>16.07.2010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B58E-B809-4187-97ED-83A8E4322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395F-1569-469B-AD39-BAF0099DE5D7}" type="datetimeFigureOut">
              <a:rPr lang="ru-RU" smtClean="0"/>
              <a:pPr/>
              <a:t>16.07.2010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B58E-B809-4187-97ED-83A8E4322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395F-1569-469B-AD39-BAF0099DE5D7}" type="datetimeFigureOut">
              <a:rPr lang="ru-RU" smtClean="0"/>
              <a:pPr/>
              <a:t>16.07.2010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B58E-B809-4187-97ED-83A8E4322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395F-1569-469B-AD39-BAF0099DE5D7}" type="datetimeFigureOut">
              <a:rPr lang="ru-RU" smtClean="0"/>
              <a:pPr/>
              <a:t>16.07.2010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B58E-B809-4187-97ED-83A8E4322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395F-1569-469B-AD39-BAF0099DE5D7}" type="datetimeFigureOut">
              <a:rPr lang="ru-RU" smtClean="0"/>
              <a:pPr/>
              <a:t>16.07.2010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B58E-B809-4187-97ED-83A8E4322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395F-1569-469B-AD39-BAF0099DE5D7}" type="datetimeFigureOut">
              <a:rPr lang="ru-RU" smtClean="0"/>
              <a:pPr/>
              <a:t>16.07.2010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B58E-B809-4187-97ED-83A8E4322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395F-1569-469B-AD39-BAF0099DE5D7}" type="datetimeFigureOut">
              <a:rPr lang="ru-RU" smtClean="0"/>
              <a:pPr/>
              <a:t>16.07.2010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B58E-B809-4187-97ED-83A8E4322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B395F-1569-469B-AD39-BAF0099DE5D7}" type="datetimeFigureOut">
              <a:rPr lang="ru-RU" smtClean="0"/>
              <a:pPr/>
              <a:t>16.07.2010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7B58E-B809-4187-97ED-83A8E4322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gif"/><Relationship Id="rId4" Type="http://schemas.openxmlformats.org/officeDocument/2006/relationships/slide" Target="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ru.wikipedia.org/wiki/%D0%98%D0%B7%D0%BE%D0%B1%D1%80%D0%B0%D0%B6%D0%B5%D0%BD%D0%B8%D0%B5:Abu_Abdullah_Muhammad_bin_Musa_al-Khwarizmi_edit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071546"/>
            <a:ext cx="8215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510400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relaxedInse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spc="500" dirty="0" smtClean="0">
                <a:ln w="38100">
                  <a:solidFill>
                    <a:schemeClr val="accent1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ОТКРЫТЫЙ УРОК</a:t>
            </a:r>
            <a:endParaRPr lang="ru-RU" sz="7200" b="1" cap="none" spc="500" dirty="0">
              <a:ln w="38100">
                <a:solidFill>
                  <a:schemeClr val="accent1">
                    <a:lumMod val="50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14546" y="2071678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ПО ТЕМЕ: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3071810"/>
            <a:ext cx="8273034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6699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«АЛГОРИТМЫ ЛИНЕЙНОЙ </a:t>
            </a:r>
          </a:p>
          <a:p>
            <a:pPr algn="ctr"/>
            <a:r>
              <a:rPr lang="ru-RU" sz="5400" b="1" cap="all" dirty="0" smtClean="0">
                <a:ln w="0"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6699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СТРУКТУРЫ»</a:t>
            </a:r>
            <a:endParaRPr lang="ru-RU" sz="5400" b="1" cap="all" dirty="0">
              <a:ln w="0">
                <a:solidFill>
                  <a:schemeClr val="accent3">
                    <a:lumMod val="50000"/>
                  </a:schemeClr>
                </a:solidFill>
              </a:ln>
              <a:solidFill>
                <a:srgbClr val="6699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00728" y="5286388"/>
            <a:ext cx="2714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614F0B"/>
                </a:solidFill>
              </a:rPr>
              <a:t>ПРЕПОДАВАТЕЛЬ:</a:t>
            </a:r>
          </a:p>
          <a:p>
            <a:r>
              <a:rPr lang="ru-RU" sz="2400" b="1" dirty="0" smtClean="0">
                <a:solidFill>
                  <a:srgbClr val="614F0B"/>
                </a:solidFill>
              </a:rPr>
              <a:t>ВОЛЧЕК В. В.</a:t>
            </a:r>
            <a:endParaRPr lang="ru-RU" sz="2400" b="1" dirty="0">
              <a:solidFill>
                <a:srgbClr val="614F0B"/>
              </a:solidFill>
            </a:endParaRPr>
          </a:p>
        </p:txBody>
      </p:sp>
      <p:sp>
        <p:nvSpPr>
          <p:cNvPr id="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424613"/>
            <a:ext cx="685800" cy="433387"/>
          </a:xfrm>
          <a:prstGeom prst="actionButtonForwardNext">
            <a:avLst/>
          </a:prstGeom>
          <a:solidFill>
            <a:srgbClr val="FFCC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1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357298"/>
            <a:ext cx="8572560" cy="4643470"/>
          </a:xfrm>
        </p:spPr>
        <p:txBody>
          <a:bodyPr>
            <a:normAutofit/>
          </a:bodyPr>
          <a:lstStyle/>
          <a:p>
            <a:pPr algn="l"/>
            <a:r>
              <a:rPr lang="ru-RU" sz="2800" b="1" i="1" dirty="0" smtClean="0">
                <a:solidFill>
                  <a:srgbClr val="C00000"/>
                </a:solidFill>
              </a:rPr>
              <a:t>Этап 1</a:t>
            </a:r>
            <a:r>
              <a:rPr lang="ru-RU" sz="2800" i="1" dirty="0" smtClean="0">
                <a:solidFill>
                  <a:srgbClr val="C00000"/>
                </a:solidFill>
              </a:rPr>
              <a:t>.</a:t>
            </a:r>
            <a:r>
              <a:rPr lang="ru-RU" sz="2800" dirty="0" smtClean="0">
                <a:solidFill>
                  <a:srgbClr val="C00000"/>
                </a:solidFill>
              </a:rPr>
              <a:t>  Математическое описание решения задачи.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Следуя условиям задач, разрабатывается математическая модель решаемой задачи.</a:t>
            </a:r>
          </a:p>
          <a:p>
            <a:pPr algn="l"/>
            <a:endParaRPr lang="ru-RU" sz="1200" dirty="0" smtClean="0">
              <a:solidFill>
                <a:schemeClr val="tx1"/>
              </a:solidFill>
            </a:endParaRPr>
          </a:p>
          <a:p>
            <a:pPr algn="l"/>
            <a:r>
              <a:rPr lang="ru-RU" sz="2800" b="1" i="1" dirty="0" smtClean="0">
                <a:solidFill>
                  <a:srgbClr val="C00000"/>
                </a:solidFill>
              </a:rPr>
              <a:t>Этап 2.</a:t>
            </a:r>
            <a:r>
              <a:rPr lang="ru-RU" sz="2800" dirty="0" smtClean="0">
                <a:solidFill>
                  <a:srgbClr val="C00000"/>
                </a:solidFill>
              </a:rPr>
              <a:t>  Определение входных и выходных данных.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Исходя из математических описаний и условий задач, описываются входные и выходные данные.</a:t>
            </a:r>
          </a:p>
          <a:p>
            <a:pPr algn="l"/>
            <a:endParaRPr lang="ru-RU" sz="1200" dirty="0" smtClean="0">
              <a:solidFill>
                <a:schemeClr val="tx1"/>
              </a:solidFill>
            </a:endParaRPr>
          </a:p>
          <a:p>
            <a:pPr algn="l"/>
            <a:r>
              <a:rPr lang="ru-RU" sz="2800" b="1" i="1" dirty="0" smtClean="0">
                <a:solidFill>
                  <a:srgbClr val="C00000"/>
                </a:solidFill>
              </a:rPr>
              <a:t>Этап 3.  </a:t>
            </a:r>
            <a:r>
              <a:rPr lang="ru-RU" sz="2800" dirty="0" smtClean="0">
                <a:solidFill>
                  <a:srgbClr val="C00000"/>
                </a:solidFill>
              </a:rPr>
              <a:t>Разработка алгоритма решения задачи.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Учитываются общие рекомендации предыдущих этапов и выполняются последовательности действий (шагов).</a:t>
            </a:r>
          </a:p>
          <a:p>
            <a:pPr algn="l"/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85728"/>
            <a:ext cx="88582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>
                  <a:solidFill>
                    <a:schemeClr val="accent3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ОСНОВНЫЕ ЭТАПЫ РЕШЕНИЯ ЗАДАЧИ:</a:t>
            </a:r>
            <a:endParaRPr lang="ru-RU" sz="3600" b="1" dirty="0">
              <a:ln w="11430">
                <a:solidFill>
                  <a:schemeClr val="accent3">
                    <a:lumMod val="50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86776" y="6286520"/>
            <a:ext cx="685800" cy="433387"/>
          </a:xfrm>
          <a:prstGeom prst="actionButtonForwardNext">
            <a:avLst/>
          </a:prstGeom>
          <a:solidFill>
            <a:srgbClr val="FFCC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7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7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7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2357430"/>
            <a:ext cx="85725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 </a:t>
            </a:r>
            <a:r>
              <a:rPr lang="ru-RU" sz="2000" dirty="0" smtClean="0"/>
              <a:t>Разъясняя понятие алгоритма, часто приводят примеры “бытовых алгоритмов”: вскипятить воду, открыть дверь ключом, перейти улицу и т. д.: рецепты приготовления какого-либо лекарства или кулинарные рецепты являются алгоритмами. </a:t>
            </a:r>
          </a:p>
          <a:p>
            <a:pPr algn="just"/>
            <a:r>
              <a:rPr lang="ru-RU" sz="2000" dirty="0" smtClean="0"/>
              <a:t>       Но для того, чтобы приготовить лекарство по рецепту, необходимо знать фармакологию, а для приготовления блюда по кулинарному рецепту нужно уметь варить.</a:t>
            </a:r>
          </a:p>
          <a:p>
            <a:pPr algn="just"/>
            <a:endParaRPr lang="ru-RU" sz="2000" dirty="0" smtClean="0"/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   Сейчас мы с вами на элементарном примере </a:t>
            </a:r>
            <a:r>
              <a:rPr lang="ru-RU" sz="2000" b="1" dirty="0" smtClean="0"/>
              <a:t>«КАК СЛЕПИТЬ СНЕГОВИКА»</a:t>
            </a:r>
            <a:r>
              <a:rPr lang="ru-RU" sz="2000" dirty="0" smtClean="0"/>
              <a:t>, рассмотрим алгоритмы линейной структуры.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500174"/>
            <a:ext cx="835824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510400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relaxedInse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spc="500" dirty="0" smtClean="0">
                <a:ln w="38100">
                  <a:solidFill>
                    <a:schemeClr val="accent1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ОБЪЯСНЕНИЕ НОВОГО </a:t>
            </a:r>
          </a:p>
          <a:p>
            <a:pPr algn="ctr"/>
            <a:r>
              <a:rPr lang="ru-RU" sz="4800" b="1" spc="500" dirty="0" smtClean="0">
                <a:ln w="38100">
                  <a:solidFill>
                    <a:schemeClr val="accent1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МАТЕРИАЛА ТЕМЫ</a:t>
            </a:r>
          </a:p>
          <a:p>
            <a:pPr algn="ctr"/>
            <a:endParaRPr lang="ru-RU" sz="4800" b="1" cap="none" spc="500" dirty="0">
              <a:ln w="38100">
                <a:solidFill>
                  <a:schemeClr val="accent1">
                    <a:lumMod val="50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86776" y="6286520"/>
            <a:ext cx="685800" cy="433387"/>
          </a:xfrm>
          <a:prstGeom prst="actionButtonForwardNext">
            <a:avLst/>
          </a:prstGeom>
          <a:solidFill>
            <a:srgbClr val="FFCC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4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6286544" cy="5143536"/>
          </a:xfrm>
          <a:ln>
            <a:noFill/>
          </a:ln>
        </p:spPr>
        <p:txBody>
          <a:bodyPr>
            <a:normAutofit/>
          </a:bodyPr>
          <a:lstStyle/>
          <a:p>
            <a:pPr marL="287515" indent="-287515">
              <a:spcBef>
                <a:spcPts val="271"/>
              </a:spcBef>
              <a:buNone/>
              <a:defRPr/>
            </a:pPr>
            <a:r>
              <a:rPr lang="ru-RU" sz="1800" b="1" i="1" u="sng" dirty="0" smtClean="0">
                <a:solidFill>
                  <a:srgbClr val="614F0B"/>
                </a:solidFill>
                <a:latin typeface="Arial" pitchFamily="34" charset="0"/>
                <a:cs typeface="Arial" pitchFamily="34" charset="0"/>
              </a:rPr>
              <a:t>Действие 1</a:t>
            </a:r>
            <a:r>
              <a:rPr lang="ru-RU" sz="1800" b="1" i="1" dirty="0" smtClean="0">
                <a:solidFill>
                  <a:srgbClr val="614F0B"/>
                </a:solidFill>
                <a:latin typeface="Garamond" pitchFamily="18" charset="0"/>
              </a:rPr>
              <a:t>   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с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лепить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большой шар из снега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marL="287515" indent="-287515" eaLnBrk="1" hangingPunct="1">
              <a:spcBef>
                <a:spcPts val="271"/>
              </a:spcBef>
              <a:buFont typeface="Wingdings 2" pitchFamily="18" charset="2"/>
              <a:buNone/>
              <a:defRPr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287515" indent="-287515">
              <a:spcBef>
                <a:spcPts val="271"/>
              </a:spcBef>
              <a:buNone/>
              <a:defRPr/>
            </a:pPr>
            <a:r>
              <a:rPr lang="ru-RU" sz="1800" b="1" i="1" u="sng" dirty="0" smtClean="0">
                <a:solidFill>
                  <a:srgbClr val="614F0B"/>
                </a:solidFill>
                <a:latin typeface="Arial" pitchFamily="34" charset="0"/>
                <a:cs typeface="Arial" pitchFamily="34" charset="0"/>
              </a:rPr>
              <a:t>Действие 2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оложить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его на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землю</a:t>
            </a:r>
          </a:p>
          <a:p>
            <a:pPr marL="287515" indent="-287515">
              <a:spcBef>
                <a:spcPts val="271"/>
              </a:spcBef>
              <a:buNone/>
              <a:defRPr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marL="287515" indent="-287515">
              <a:spcBef>
                <a:spcPts val="271"/>
              </a:spcBef>
              <a:buNone/>
              <a:defRPr/>
            </a:pPr>
            <a:r>
              <a:rPr lang="ru-RU" sz="1800" b="1" i="1" u="sng" dirty="0" smtClean="0">
                <a:solidFill>
                  <a:srgbClr val="614F0B"/>
                </a:solidFill>
                <a:latin typeface="Arial" pitchFamily="34" charset="0"/>
                <a:cs typeface="Arial" pitchFamily="34" charset="0"/>
              </a:rPr>
              <a:t>Действие 3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слепить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второй шар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меньше первого </a:t>
            </a:r>
          </a:p>
          <a:p>
            <a:pPr marL="287515" indent="-287515" eaLnBrk="1" hangingPunct="1">
              <a:spcBef>
                <a:spcPts val="271"/>
              </a:spcBef>
              <a:buFont typeface="Wingdings 2" pitchFamily="18" charset="2"/>
              <a:buNone/>
              <a:defRPr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287515" indent="-287515">
              <a:spcBef>
                <a:spcPts val="271"/>
              </a:spcBef>
              <a:buNone/>
              <a:defRPr/>
            </a:pPr>
            <a:r>
              <a:rPr lang="ru-RU" sz="1800" b="1" i="1" u="sng" dirty="0" smtClean="0">
                <a:solidFill>
                  <a:srgbClr val="614F0B"/>
                </a:solidFill>
                <a:latin typeface="Arial" pitchFamily="34" charset="0"/>
                <a:cs typeface="Arial" pitchFamily="34" charset="0"/>
              </a:rPr>
              <a:t>Действие 4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оложить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его на большой шар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287515" indent="-287515" eaLnBrk="1" hangingPunct="1">
              <a:spcBef>
                <a:spcPts val="271"/>
              </a:spcBef>
              <a:buFont typeface="Wingdings 2" pitchFamily="18" charset="2"/>
              <a:buNone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87515" indent="-287515">
              <a:spcBef>
                <a:spcPts val="271"/>
              </a:spcBef>
              <a:buNone/>
              <a:defRPr/>
            </a:pPr>
            <a:r>
              <a:rPr lang="ru-RU" sz="1800" b="1" i="1" u="sng" dirty="0" smtClean="0">
                <a:solidFill>
                  <a:srgbClr val="614F0B"/>
                </a:solidFill>
                <a:latin typeface="Arial" pitchFamily="34" charset="0"/>
                <a:cs typeface="Arial" pitchFamily="34" charset="0"/>
              </a:rPr>
              <a:t>Действие 5</a:t>
            </a:r>
            <a:r>
              <a:rPr lang="ru-RU" sz="1800" b="1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с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лепить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третий шар и положить 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marL="287515" indent="-287515">
              <a:spcBef>
                <a:spcPts val="271"/>
              </a:spcBef>
              <a:buNone/>
              <a:defRPr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                         его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на второй шар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87515" indent="-287515" eaLnBrk="1" hangingPunct="1">
              <a:spcBef>
                <a:spcPts val="271"/>
              </a:spcBef>
              <a:buFont typeface="Wingdings 2" pitchFamily="18" charset="2"/>
              <a:buNone/>
              <a:defRPr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287583" indent="-287583">
              <a:spcBef>
                <a:spcPts val="271"/>
              </a:spcBef>
              <a:buNone/>
              <a:defRPr/>
            </a:pPr>
            <a:r>
              <a:rPr lang="ru-RU" sz="1800" b="1" i="1" u="sng" dirty="0" smtClean="0">
                <a:solidFill>
                  <a:srgbClr val="614F0B"/>
                </a:solidFill>
                <a:latin typeface="Arial" pitchFamily="34" charset="0"/>
                <a:cs typeface="Arial" pitchFamily="34" charset="0"/>
              </a:rPr>
              <a:t>Действие 6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с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делать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глаза, нос, руки снеговику</a:t>
            </a:r>
            <a:r>
              <a:rPr lang="ru-RU" sz="1800" b="1" i="1" dirty="0">
                <a:latin typeface="Garamond" pitchFamily="18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87583" indent="-287583" eaLnBrk="1" fontAlgn="auto" hangingPunct="1">
              <a:spcBef>
                <a:spcPts val="271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287515" indent="-287515" eaLnBrk="1" hangingPunct="1">
              <a:spcBef>
                <a:spcPts val="271"/>
              </a:spcBef>
              <a:buFont typeface="Wingdings 2" pitchFamily="18" charset="2"/>
              <a:buNone/>
              <a:defRPr/>
            </a:pPr>
            <a:r>
              <a:rPr lang="ru-RU" sz="1800" b="1" u="sng" dirty="0" smtClean="0">
                <a:solidFill>
                  <a:srgbClr val="614F0B"/>
                </a:solidFill>
                <a:latin typeface="Arial" pitchFamily="34" charset="0"/>
                <a:cs typeface="Arial" pitchFamily="34" charset="0"/>
              </a:rPr>
              <a:t>Вывод:</a:t>
            </a:r>
            <a:r>
              <a:rPr lang="ru-RU" sz="1800" b="1" dirty="0" smtClean="0">
                <a:solidFill>
                  <a:srgbClr val="614F0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снеговик</a:t>
            </a:r>
          </a:p>
          <a:p>
            <a:pPr marL="287515" indent="-287515" eaLnBrk="1" hangingPunct="1">
              <a:spcBef>
                <a:spcPts val="271"/>
              </a:spcBef>
              <a:buFont typeface="Wingdings 2" pitchFamily="18" charset="2"/>
              <a:buNone/>
              <a:defRPr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287515" indent="-287515" eaLnBrk="1" hangingPunct="1">
              <a:spcBef>
                <a:spcPts val="271"/>
              </a:spcBef>
              <a:buFont typeface="Wingdings 2" pitchFamily="18" charset="2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214290"/>
            <a:ext cx="59293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Garamond" pitchFamily="18" charset="0"/>
              </a:rPr>
              <a:t>«Как слепить снеговика</a:t>
            </a:r>
            <a:r>
              <a:rPr lang="en-US" sz="3200" b="1" i="1" dirty="0" smtClean="0">
                <a:solidFill>
                  <a:srgbClr val="C00000"/>
                </a:solidFill>
                <a:latin typeface="Garamond" pitchFamily="18" charset="0"/>
              </a:rPr>
              <a:t>?</a:t>
            </a:r>
            <a:r>
              <a:rPr lang="ru-RU" sz="3200" b="1" i="1" dirty="0" smtClean="0">
                <a:solidFill>
                  <a:srgbClr val="C00000"/>
                </a:solidFill>
                <a:latin typeface="Garamond" pitchFamily="18" charset="0"/>
              </a:rPr>
              <a:t>»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569091" y="4375142"/>
            <a:ext cx="1828800" cy="1716088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6784991" y="3151180"/>
            <a:ext cx="1373188" cy="12573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929454" y="2285992"/>
            <a:ext cx="1028700" cy="91598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 rot="-1475076">
            <a:off x="8153416" y="3582980"/>
            <a:ext cx="228600" cy="9144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 rot="1388142">
            <a:off x="6569091" y="3582980"/>
            <a:ext cx="228600" cy="9144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7145354" y="2574917"/>
            <a:ext cx="114300" cy="230188"/>
          </a:xfrm>
          <a:prstGeom prst="ellipse">
            <a:avLst/>
          </a:prstGeom>
          <a:solidFill>
            <a:srgbClr val="6600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7577154" y="2574917"/>
            <a:ext cx="114300" cy="230188"/>
          </a:xfrm>
          <a:prstGeom prst="ellipse">
            <a:avLst/>
          </a:prstGeom>
          <a:solidFill>
            <a:srgbClr val="6600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7361254" y="2717792"/>
            <a:ext cx="114300" cy="23018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86776" y="6286520"/>
            <a:ext cx="685800" cy="433387"/>
          </a:xfrm>
          <a:prstGeom prst="actionButtonForwardNext">
            <a:avLst/>
          </a:prstGeom>
          <a:solidFill>
            <a:srgbClr val="FFCC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642918"/>
            <a:ext cx="835824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3200" dirty="0" smtClean="0"/>
              <a:t>    </a:t>
            </a:r>
            <a:r>
              <a:rPr lang="ru-RU" sz="3200" dirty="0" smtClean="0">
                <a:solidFill>
                  <a:srgbClr val="483A08"/>
                </a:solidFill>
              </a:rPr>
              <a:t>Алгоритм, в котором команды выполняются в порядке их записи, то есть последовательно друг за другом, называется  </a:t>
            </a:r>
            <a:r>
              <a:rPr lang="ru-RU" sz="4000" i="1" u="sng" dirty="0" smtClean="0">
                <a:solidFill>
                  <a:srgbClr val="F08C1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линейным.</a:t>
            </a:r>
            <a:endParaRPr lang="ru-RU" sz="4000" i="1" u="sng" dirty="0">
              <a:solidFill>
                <a:srgbClr val="F08C1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86776" y="6215082"/>
            <a:ext cx="685800" cy="433387"/>
          </a:xfrm>
          <a:prstGeom prst="actionButtonForwardNext">
            <a:avLst/>
          </a:prstGeom>
          <a:solidFill>
            <a:srgbClr val="FFCC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214282" y="6215082"/>
            <a:ext cx="828102" cy="428628"/>
          </a:xfrm>
          <a:prstGeom prst="actionButtonReturn">
            <a:avLst/>
          </a:prstGeom>
          <a:solidFill>
            <a:srgbClr val="F08C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 descr="j02321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736600"/>
            <a:ext cx="4143404" cy="365084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5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5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5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8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85720" y="428604"/>
            <a:ext cx="8572560" cy="3000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lnSpc>
                <a:spcPct val="90000"/>
              </a:lnSpc>
              <a:spcBef>
                <a:spcPct val="20000"/>
              </a:spcBef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lang="ru-RU" sz="3200" i="1" u="sng" dirty="0" smtClean="0">
                <a:solidFill>
                  <a:srgbClr val="F08C1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БЛОК – СХЕМОЙ</a:t>
            </a:r>
            <a:r>
              <a:rPr lang="ru-RU" sz="3200" i="1" dirty="0" smtClean="0">
                <a:solidFill>
                  <a:srgbClr val="F08C1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83A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называется наглядное графическое изображение алгоритма, когда отдельные его действия (этапы) изображаются при помощи различных геометрических фигур (блоков), а связи между этапами указываются при помощи стрелок, соединяющих эти фигуры.</a:t>
            </a:r>
          </a:p>
        </p:txBody>
      </p:sp>
      <p:sp>
        <p:nvSpPr>
          <p:cNvPr id="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15338" y="6215082"/>
            <a:ext cx="685800" cy="433387"/>
          </a:xfrm>
          <a:prstGeom prst="actionButtonForwardNext">
            <a:avLst/>
          </a:prstGeom>
          <a:solidFill>
            <a:srgbClr val="FFCC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214282" y="6215082"/>
            <a:ext cx="785818" cy="428628"/>
          </a:xfrm>
          <a:prstGeom prst="actionButtonReturn">
            <a:avLst/>
          </a:prstGeom>
          <a:solidFill>
            <a:srgbClr val="F08C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3443" y="3786190"/>
            <a:ext cx="3513069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800"/>
                            </p:stCondLst>
                            <p:childTnLst>
                              <p:par>
                                <p:cTn id="11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8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3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1071538" y="1000108"/>
            <a:ext cx="7645400" cy="5589588"/>
            <a:chOff x="688" y="170"/>
            <a:chExt cx="4816" cy="3955"/>
          </a:xfrm>
        </p:grpSpPr>
        <p:grpSp>
          <p:nvGrpSpPr>
            <p:cNvPr id="3" name="Group 39"/>
            <p:cNvGrpSpPr>
              <a:grpSpLocks/>
            </p:cNvGrpSpPr>
            <p:nvPr/>
          </p:nvGrpSpPr>
          <p:grpSpPr bwMode="auto">
            <a:xfrm>
              <a:off x="718" y="686"/>
              <a:ext cx="4111" cy="467"/>
              <a:chOff x="718" y="686"/>
              <a:chExt cx="4111" cy="467"/>
            </a:xfrm>
          </p:grpSpPr>
          <p:sp>
            <p:nvSpPr>
              <p:cNvPr id="10266" name="AutoShape 12"/>
              <p:cNvSpPr>
                <a:spLocks noChangeArrowheads="1"/>
              </p:cNvSpPr>
              <p:nvPr/>
            </p:nvSpPr>
            <p:spPr bwMode="auto">
              <a:xfrm>
                <a:off x="718" y="686"/>
                <a:ext cx="4111" cy="467"/>
              </a:xfrm>
              <a:prstGeom prst="flowChartInputOutput">
                <a:avLst/>
              </a:prstGeom>
              <a:solidFill>
                <a:srgbClr val="9ABA5A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7" name="Text Box 13"/>
              <p:cNvSpPr txBox="1">
                <a:spLocks noChangeArrowheads="1"/>
              </p:cNvSpPr>
              <p:nvPr/>
            </p:nvSpPr>
            <p:spPr bwMode="auto">
              <a:xfrm>
                <a:off x="1228" y="745"/>
                <a:ext cx="2884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b="1"/>
                  <a:t>ввод исходных данных</a:t>
                </a: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720" y="170"/>
              <a:ext cx="4106" cy="367"/>
              <a:chOff x="431" y="1071"/>
              <a:chExt cx="1224" cy="231"/>
            </a:xfrm>
          </p:grpSpPr>
          <p:sp>
            <p:nvSpPr>
              <p:cNvPr id="10264" name="AutoShape 9"/>
              <p:cNvSpPr>
                <a:spLocks noChangeArrowheads="1"/>
              </p:cNvSpPr>
              <p:nvPr/>
            </p:nvSpPr>
            <p:spPr bwMode="auto">
              <a:xfrm>
                <a:off x="431" y="1071"/>
                <a:ext cx="1224" cy="227"/>
              </a:xfrm>
              <a:prstGeom prst="flowChartTerminator">
                <a:avLst/>
              </a:prstGeom>
              <a:solidFill>
                <a:srgbClr val="9ABA5A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5" name="Text Box 10"/>
              <p:cNvSpPr txBox="1">
                <a:spLocks noChangeArrowheads="1"/>
              </p:cNvSpPr>
              <p:nvPr/>
            </p:nvSpPr>
            <p:spPr bwMode="auto">
              <a:xfrm>
                <a:off x="567" y="1071"/>
                <a:ext cx="90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b="1"/>
                  <a:t>начало</a:t>
                </a: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712" y="3203"/>
              <a:ext cx="4130" cy="387"/>
              <a:chOff x="657" y="3294"/>
              <a:chExt cx="1224" cy="285"/>
            </a:xfrm>
          </p:grpSpPr>
          <p:sp>
            <p:nvSpPr>
              <p:cNvPr id="10262" name="AutoShape 15"/>
              <p:cNvSpPr>
                <a:spLocks noChangeArrowheads="1"/>
              </p:cNvSpPr>
              <p:nvPr/>
            </p:nvSpPr>
            <p:spPr bwMode="auto">
              <a:xfrm>
                <a:off x="657" y="3294"/>
                <a:ext cx="1224" cy="272"/>
              </a:xfrm>
              <a:prstGeom prst="flowChartInputOutput">
                <a:avLst/>
              </a:prstGeom>
              <a:solidFill>
                <a:srgbClr val="9ABA5A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10263" name="Text Box 16"/>
              <p:cNvSpPr txBox="1">
                <a:spLocks noChangeArrowheads="1"/>
              </p:cNvSpPr>
              <p:nvPr/>
            </p:nvSpPr>
            <p:spPr bwMode="auto">
              <a:xfrm>
                <a:off x="839" y="3309"/>
                <a:ext cx="952" cy="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b="1" dirty="0"/>
                  <a:t>вывод результата</a:t>
                </a:r>
              </a:p>
            </p:txBody>
          </p: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709" y="3758"/>
              <a:ext cx="4128" cy="367"/>
              <a:chOff x="340" y="3430"/>
              <a:chExt cx="1224" cy="240"/>
            </a:xfrm>
          </p:grpSpPr>
          <p:sp>
            <p:nvSpPr>
              <p:cNvPr id="10260" name="AutoShape 18"/>
              <p:cNvSpPr>
                <a:spLocks noChangeArrowheads="1"/>
              </p:cNvSpPr>
              <p:nvPr/>
            </p:nvSpPr>
            <p:spPr bwMode="auto">
              <a:xfrm>
                <a:off x="340" y="3430"/>
                <a:ext cx="1224" cy="227"/>
              </a:xfrm>
              <a:prstGeom prst="flowChartTerminator">
                <a:avLst/>
              </a:prstGeom>
              <a:solidFill>
                <a:srgbClr val="9ABA5A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1" name="Text Box 19"/>
              <p:cNvSpPr txBox="1">
                <a:spLocks noChangeArrowheads="1"/>
              </p:cNvSpPr>
              <p:nvPr/>
            </p:nvSpPr>
            <p:spPr bwMode="auto">
              <a:xfrm>
                <a:off x="612" y="3430"/>
                <a:ext cx="680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b="1"/>
                  <a:t>конец</a:t>
                </a:r>
              </a:p>
            </p:txBody>
          </p:sp>
        </p:grpSp>
        <p:sp>
          <p:nvSpPr>
            <p:cNvPr id="10250" name="AutoShape 23"/>
            <p:cNvSpPr>
              <a:spLocks noChangeArrowheads="1"/>
            </p:cNvSpPr>
            <p:nvPr/>
          </p:nvSpPr>
          <p:spPr bwMode="auto">
            <a:xfrm>
              <a:off x="688" y="2559"/>
              <a:ext cx="4143" cy="460"/>
            </a:xfrm>
            <a:prstGeom prst="flowChartProcess">
              <a:avLst/>
            </a:prstGeom>
            <a:solidFill>
              <a:srgbClr val="9ABA5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/>
                <a:t>действие</a:t>
              </a:r>
            </a:p>
          </p:txBody>
        </p:sp>
        <p:sp>
          <p:nvSpPr>
            <p:cNvPr id="10251" name="Line 25"/>
            <p:cNvSpPr>
              <a:spLocks noChangeShapeType="1"/>
            </p:cNvSpPr>
            <p:nvPr/>
          </p:nvSpPr>
          <p:spPr bwMode="auto">
            <a:xfrm>
              <a:off x="2873" y="524"/>
              <a:ext cx="0" cy="1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2" name="Line 26"/>
            <p:cNvSpPr>
              <a:spLocks noChangeShapeType="1"/>
            </p:cNvSpPr>
            <p:nvPr/>
          </p:nvSpPr>
          <p:spPr bwMode="auto">
            <a:xfrm>
              <a:off x="2866" y="1151"/>
              <a:ext cx="0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3" name="Line 27"/>
            <p:cNvSpPr>
              <a:spLocks noChangeShapeType="1"/>
            </p:cNvSpPr>
            <p:nvPr/>
          </p:nvSpPr>
          <p:spPr bwMode="auto">
            <a:xfrm>
              <a:off x="2876" y="3016"/>
              <a:ext cx="0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4" name="Line 28"/>
            <p:cNvSpPr>
              <a:spLocks noChangeShapeType="1"/>
            </p:cNvSpPr>
            <p:nvPr/>
          </p:nvSpPr>
          <p:spPr bwMode="auto">
            <a:xfrm>
              <a:off x="2878" y="2387"/>
              <a:ext cx="0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5" name="Line 29"/>
            <p:cNvSpPr>
              <a:spLocks noChangeShapeType="1"/>
            </p:cNvSpPr>
            <p:nvPr/>
          </p:nvSpPr>
          <p:spPr bwMode="auto">
            <a:xfrm>
              <a:off x="2876" y="3572"/>
              <a:ext cx="0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6" name="AutoShape 31"/>
            <p:cNvSpPr>
              <a:spLocks noChangeArrowheads="1"/>
            </p:cNvSpPr>
            <p:nvPr/>
          </p:nvSpPr>
          <p:spPr bwMode="auto">
            <a:xfrm>
              <a:off x="699" y="1340"/>
              <a:ext cx="4131" cy="460"/>
            </a:xfrm>
            <a:prstGeom prst="flowChartProcess">
              <a:avLst/>
            </a:prstGeom>
            <a:solidFill>
              <a:srgbClr val="9ABA5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 dirty="0"/>
                <a:t>действие </a:t>
              </a:r>
            </a:p>
          </p:txBody>
        </p:sp>
        <p:sp>
          <p:nvSpPr>
            <p:cNvPr id="10257" name="Text Box 41"/>
            <p:cNvSpPr txBox="1">
              <a:spLocks noChangeArrowheads="1"/>
            </p:cNvSpPr>
            <p:nvPr/>
          </p:nvSpPr>
          <p:spPr bwMode="auto">
            <a:xfrm>
              <a:off x="1829" y="1746"/>
              <a:ext cx="2007" cy="6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5400" b="1" dirty="0"/>
                <a:t>. . .</a:t>
              </a:r>
            </a:p>
          </p:txBody>
        </p:sp>
        <p:sp>
          <p:nvSpPr>
            <p:cNvPr id="10258" name="AutoShape 42"/>
            <p:cNvSpPr>
              <a:spLocks/>
            </p:cNvSpPr>
            <p:nvPr/>
          </p:nvSpPr>
          <p:spPr bwMode="auto">
            <a:xfrm>
              <a:off x="4881" y="1164"/>
              <a:ext cx="250" cy="1977"/>
            </a:xfrm>
            <a:prstGeom prst="rightBrace">
              <a:avLst>
                <a:gd name="adj1" fmla="val 65900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9" name="Text Box 43"/>
            <p:cNvSpPr txBox="1">
              <a:spLocks noChangeArrowheads="1"/>
            </p:cNvSpPr>
            <p:nvPr/>
          </p:nvSpPr>
          <p:spPr bwMode="auto">
            <a:xfrm>
              <a:off x="5171" y="1176"/>
              <a:ext cx="333" cy="2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/>
                <a:t>С</a:t>
              </a:r>
            </a:p>
            <a:p>
              <a:pPr>
                <a:spcBef>
                  <a:spcPct val="50000"/>
                </a:spcBef>
              </a:pPr>
              <a:r>
                <a:rPr lang="ru-RU" b="1"/>
                <a:t>Е</a:t>
              </a:r>
            </a:p>
            <a:p>
              <a:pPr>
                <a:spcBef>
                  <a:spcPct val="50000"/>
                </a:spcBef>
              </a:pPr>
              <a:r>
                <a:rPr lang="ru-RU" b="1"/>
                <a:t>Р</a:t>
              </a:r>
            </a:p>
            <a:p>
              <a:pPr>
                <a:spcBef>
                  <a:spcPct val="50000"/>
                </a:spcBef>
              </a:pPr>
              <a:r>
                <a:rPr lang="ru-RU" b="1"/>
                <a:t>И</a:t>
              </a:r>
            </a:p>
            <a:p>
              <a:pPr>
                <a:spcBef>
                  <a:spcPct val="50000"/>
                </a:spcBef>
              </a:pPr>
              <a:r>
                <a:rPr lang="ru-RU" b="1"/>
                <a:t>Я</a:t>
              </a:r>
            </a:p>
          </p:txBody>
        </p:sp>
      </p:grpSp>
      <p:sp>
        <p:nvSpPr>
          <p:cNvPr id="10244" name="Text Box 45"/>
          <p:cNvSpPr txBox="1">
            <a:spLocks noChangeArrowheads="1"/>
          </p:cNvSpPr>
          <p:nvPr/>
        </p:nvSpPr>
        <p:spPr bwMode="auto">
          <a:xfrm>
            <a:off x="642938" y="6315075"/>
            <a:ext cx="2100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214414" y="214290"/>
            <a:ext cx="71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cap="all" dirty="0" smtClean="0">
                <a:solidFill>
                  <a:srgbClr val="F08C1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Блок – схема линейного алгоритма</a:t>
            </a:r>
            <a:endParaRPr lang="ru-RU" sz="2800" b="1" cap="all" dirty="0"/>
          </a:p>
        </p:txBody>
      </p:sp>
      <p:sp>
        <p:nvSpPr>
          <p:cNvPr id="2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424613"/>
            <a:ext cx="685800" cy="433387"/>
          </a:xfrm>
          <a:prstGeom prst="actionButtonForwardNext">
            <a:avLst/>
          </a:prstGeom>
          <a:solidFill>
            <a:srgbClr val="FFCC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Управляющая кнопка: возврат 30">
            <a:hlinkClick r:id="rId2" action="ppaction://hlinksldjump" highlightClick="1"/>
          </p:cNvPr>
          <p:cNvSpPr/>
          <p:nvPr/>
        </p:nvSpPr>
        <p:spPr>
          <a:xfrm>
            <a:off x="0" y="6429372"/>
            <a:ext cx="828102" cy="428628"/>
          </a:xfrm>
          <a:prstGeom prst="actionButtonReturn">
            <a:avLst/>
          </a:prstGeom>
          <a:solidFill>
            <a:srgbClr val="F08C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9"/>
            <a:ext cx="5143536" cy="6178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515" indent="-287515">
              <a:spcBef>
                <a:spcPts val="271"/>
              </a:spcBef>
              <a:defRPr/>
            </a:pPr>
            <a:r>
              <a:rPr lang="ru-RU" b="1" dirty="0" smtClean="0">
                <a:solidFill>
                  <a:srgbClr val="483A08"/>
                </a:solidFill>
                <a:latin typeface="Arial" pitchFamily="34" charset="0"/>
                <a:cs typeface="Arial" pitchFamily="34" charset="0"/>
              </a:rPr>
              <a:t>Алгоритм: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Снеговик</a:t>
            </a:r>
          </a:p>
          <a:p>
            <a:pPr marL="287515" indent="-287515">
              <a:spcBef>
                <a:spcPts val="271"/>
              </a:spcBef>
              <a:defRPr/>
            </a:pPr>
            <a:r>
              <a:rPr lang="ru-RU" b="1" dirty="0" smtClean="0">
                <a:solidFill>
                  <a:srgbClr val="483A08"/>
                </a:solidFill>
                <a:latin typeface="Arial" pitchFamily="34" charset="0"/>
                <a:cs typeface="Arial" pitchFamily="34" charset="0"/>
              </a:rPr>
              <a:t>Начало</a:t>
            </a:r>
          </a:p>
          <a:p>
            <a:pPr marL="287515" indent="-287515">
              <a:spcBef>
                <a:spcPts val="271"/>
              </a:spcBef>
              <a:defRPr/>
            </a:pPr>
            <a:r>
              <a:rPr lang="ru-RU" b="1" dirty="0" smtClean="0">
                <a:solidFill>
                  <a:srgbClr val="483A08"/>
                </a:solidFill>
                <a:latin typeface="Arial" pitchFamily="34" charset="0"/>
                <a:cs typeface="Arial" pitchFamily="34" charset="0"/>
              </a:rPr>
              <a:t>Ввод: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снег</a:t>
            </a:r>
          </a:p>
          <a:p>
            <a:pPr marL="287515" indent="-287515">
              <a:spcBef>
                <a:spcPts val="271"/>
              </a:spcBef>
              <a:buNone/>
              <a:defRPr/>
            </a:pPr>
            <a:endParaRPr lang="ru-RU" b="1" u="sng" dirty="0" smtClean="0">
              <a:latin typeface="Arial" pitchFamily="34" charset="0"/>
              <a:cs typeface="Arial" pitchFamily="34" charset="0"/>
            </a:endParaRPr>
          </a:p>
          <a:p>
            <a:pPr marL="287515" indent="-287515">
              <a:spcBef>
                <a:spcPts val="271"/>
              </a:spcBef>
              <a:buNone/>
              <a:defRPr/>
            </a:pPr>
            <a:r>
              <a:rPr lang="ru-RU" b="1" u="sng" dirty="0" smtClean="0">
                <a:solidFill>
                  <a:srgbClr val="483A08"/>
                </a:solidFill>
                <a:latin typeface="Arial" pitchFamily="34" charset="0"/>
                <a:cs typeface="Arial" pitchFamily="34" charset="0"/>
              </a:rPr>
              <a:t>Действие</a:t>
            </a:r>
            <a:r>
              <a:rPr lang="ru-RU" b="1" dirty="0" smtClean="0">
                <a:solidFill>
                  <a:srgbClr val="483A08"/>
                </a:solidFill>
                <a:latin typeface="Arial" pitchFamily="34" charset="0"/>
                <a:cs typeface="Arial" pitchFamily="34" charset="0"/>
              </a:rPr>
              <a:t> 1</a:t>
            </a:r>
            <a:r>
              <a:rPr lang="ru-RU" b="1" i="1" dirty="0" smtClean="0">
                <a:latin typeface="Garamond" pitchFamily="18" charset="0"/>
              </a:rPr>
              <a:t>   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слепить большой шар </a:t>
            </a:r>
          </a:p>
          <a:p>
            <a:pPr marL="287515" indent="-287515">
              <a:spcBef>
                <a:spcPts val="271"/>
              </a:spcBef>
              <a:buNone/>
              <a:defRPr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из снега</a:t>
            </a:r>
          </a:p>
          <a:p>
            <a:pPr marL="287515" indent="-287515">
              <a:spcBef>
                <a:spcPts val="271"/>
              </a:spcBef>
              <a:buNone/>
              <a:defRPr/>
            </a:pPr>
            <a:r>
              <a:rPr lang="ru-RU" b="1" u="sng" dirty="0" smtClean="0">
                <a:solidFill>
                  <a:srgbClr val="483A08"/>
                </a:solidFill>
                <a:latin typeface="Arial" pitchFamily="34" charset="0"/>
                <a:cs typeface="Arial" pitchFamily="34" charset="0"/>
              </a:rPr>
              <a:t>Действие</a:t>
            </a:r>
            <a:r>
              <a:rPr lang="ru-RU" b="1" dirty="0" smtClean="0">
                <a:solidFill>
                  <a:srgbClr val="483A08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ru-RU" dirty="0" smtClean="0">
                <a:solidFill>
                  <a:srgbClr val="483A08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положить его на землю</a:t>
            </a:r>
          </a:p>
          <a:p>
            <a:pPr marL="287515" indent="-287515">
              <a:spcBef>
                <a:spcPts val="271"/>
              </a:spcBef>
              <a:buNone/>
              <a:defRPr/>
            </a:pPr>
            <a:endParaRPr lang="ru-RU" b="1" u="sng" dirty="0" smtClean="0">
              <a:latin typeface="Arial" pitchFamily="34" charset="0"/>
              <a:cs typeface="Arial" pitchFamily="34" charset="0"/>
            </a:endParaRPr>
          </a:p>
          <a:p>
            <a:pPr marL="287515" indent="-287515">
              <a:spcBef>
                <a:spcPts val="271"/>
              </a:spcBef>
              <a:buNone/>
              <a:defRPr/>
            </a:pPr>
            <a:r>
              <a:rPr lang="ru-RU" b="1" u="sng" dirty="0" smtClean="0">
                <a:solidFill>
                  <a:srgbClr val="483A08"/>
                </a:solidFill>
                <a:latin typeface="Arial" pitchFamily="34" charset="0"/>
                <a:cs typeface="Arial" pitchFamily="34" charset="0"/>
              </a:rPr>
              <a:t>Действие</a:t>
            </a:r>
            <a:r>
              <a:rPr lang="ru-RU" b="1" dirty="0" smtClean="0">
                <a:solidFill>
                  <a:srgbClr val="483A08"/>
                </a:solidFill>
                <a:latin typeface="Arial" pitchFamily="34" charset="0"/>
                <a:cs typeface="Arial" pitchFamily="34" charset="0"/>
              </a:rPr>
              <a:t> 3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слепить второй шар </a:t>
            </a:r>
          </a:p>
          <a:p>
            <a:pPr marL="287515" indent="-287515">
              <a:spcBef>
                <a:spcPts val="271"/>
              </a:spcBef>
              <a:buNone/>
              <a:defRPr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меньше первого </a:t>
            </a:r>
          </a:p>
          <a:p>
            <a:pPr marL="287515" indent="-287515">
              <a:spcBef>
                <a:spcPts val="271"/>
              </a:spcBef>
              <a:buNone/>
              <a:defRPr/>
            </a:pPr>
            <a:r>
              <a:rPr lang="ru-RU" b="1" u="sng" dirty="0" smtClean="0">
                <a:solidFill>
                  <a:srgbClr val="483A08"/>
                </a:solidFill>
                <a:latin typeface="Arial" pitchFamily="34" charset="0"/>
                <a:cs typeface="Arial" pitchFamily="34" charset="0"/>
              </a:rPr>
              <a:t>Действие</a:t>
            </a:r>
            <a:r>
              <a:rPr lang="ru-RU" b="1" dirty="0" smtClean="0">
                <a:solidFill>
                  <a:srgbClr val="483A08"/>
                </a:solidFill>
                <a:latin typeface="Arial" pitchFamily="34" charset="0"/>
                <a:cs typeface="Arial" pitchFamily="34" charset="0"/>
              </a:rPr>
              <a:t> 4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положить его на </a:t>
            </a:r>
          </a:p>
          <a:p>
            <a:pPr marL="287515" indent="-287515">
              <a:spcBef>
                <a:spcPts val="271"/>
              </a:spcBef>
              <a:buNone/>
              <a:defRPr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большой шар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7515" indent="-287515">
              <a:spcBef>
                <a:spcPts val="271"/>
              </a:spcBef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smtClean="0">
                <a:solidFill>
                  <a:srgbClr val="483A08"/>
                </a:solidFill>
                <a:latin typeface="Arial" pitchFamily="34" charset="0"/>
                <a:cs typeface="Arial" pitchFamily="34" charset="0"/>
              </a:rPr>
              <a:t>Действие</a:t>
            </a:r>
            <a:r>
              <a:rPr lang="ru-RU" b="1" dirty="0" smtClean="0">
                <a:solidFill>
                  <a:srgbClr val="483A08"/>
                </a:solidFill>
                <a:latin typeface="Arial" pitchFamily="34" charset="0"/>
                <a:cs typeface="Arial" pitchFamily="34" charset="0"/>
              </a:rPr>
              <a:t> 5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слепить третий шар и положить его на второй шар  </a:t>
            </a:r>
          </a:p>
          <a:p>
            <a:pPr marL="287583" indent="-287583">
              <a:spcBef>
                <a:spcPts val="271"/>
              </a:spcBef>
              <a:buNone/>
              <a:defRPr/>
            </a:pPr>
            <a:r>
              <a:rPr lang="ru-RU" b="1" u="sng" dirty="0" smtClean="0">
                <a:solidFill>
                  <a:srgbClr val="483A08"/>
                </a:solidFill>
                <a:latin typeface="Arial" pitchFamily="34" charset="0"/>
                <a:cs typeface="Arial" pitchFamily="34" charset="0"/>
              </a:rPr>
              <a:t>Действие</a:t>
            </a:r>
            <a:r>
              <a:rPr lang="ru-RU" b="1" dirty="0" smtClean="0">
                <a:solidFill>
                  <a:srgbClr val="483A08"/>
                </a:solidFill>
                <a:latin typeface="Arial" pitchFamily="34" charset="0"/>
                <a:cs typeface="Arial" pitchFamily="34" charset="0"/>
              </a:rPr>
              <a:t> 6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сделать глаза, нос, </a:t>
            </a:r>
          </a:p>
          <a:p>
            <a:pPr marL="287583" indent="-287583">
              <a:spcBef>
                <a:spcPts val="271"/>
              </a:spcBef>
              <a:buNone/>
              <a:defRPr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руки снеговику</a:t>
            </a:r>
            <a:r>
              <a:rPr lang="ru-RU" b="1" i="1" dirty="0" smtClean="0">
                <a:latin typeface="Garamond" pitchFamily="18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87515" indent="-287515">
              <a:spcBef>
                <a:spcPts val="271"/>
              </a:spcBef>
              <a:defRPr/>
            </a:pPr>
            <a:r>
              <a:rPr lang="ru-RU" b="1" dirty="0" smtClean="0">
                <a:solidFill>
                  <a:srgbClr val="483A08"/>
                </a:solidFill>
                <a:latin typeface="Arial" pitchFamily="34" charset="0"/>
                <a:cs typeface="Arial" pitchFamily="34" charset="0"/>
              </a:rPr>
              <a:t>Вывод:      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снеговик</a:t>
            </a:r>
          </a:p>
          <a:p>
            <a:pPr marL="287515" indent="-287515">
              <a:spcBef>
                <a:spcPts val="271"/>
              </a:spcBef>
              <a:defRPr/>
            </a:pPr>
            <a:r>
              <a:rPr lang="ru-RU" b="1" dirty="0" smtClean="0">
                <a:solidFill>
                  <a:srgbClr val="483A08"/>
                </a:solidFill>
                <a:latin typeface="Arial" pitchFamily="34" charset="0"/>
                <a:cs typeface="Arial" pitchFamily="34" charset="0"/>
              </a:rPr>
              <a:t>Конец</a:t>
            </a:r>
          </a:p>
          <a:p>
            <a:pPr marL="287515" indent="-287515">
              <a:spcBef>
                <a:spcPts val="271"/>
              </a:spcBef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30"/>
          <p:cNvGrpSpPr>
            <a:grpSpLocks/>
          </p:cNvGrpSpPr>
          <p:nvPr/>
        </p:nvGrpSpPr>
        <p:grpSpPr bwMode="auto">
          <a:xfrm>
            <a:off x="4714876" y="285728"/>
            <a:ext cx="4212202" cy="6023868"/>
            <a:chOff x="4905271" y="194190"/>
            <a:chExt cx="1936394" cy="8128038"/>
          </a:xfrm>
        </p:grpSpPr>
        <p:sp>
          <p:nvSpPr>
            <p:cNvPr id="4" name="Стрелка вниз 3"/>
            <p:cNvSpPr/>
            <p:nvPr/>
          </p:nvSpPr>
          <p:spPr bwMode="auto">
            <a:xfrm flipH="1">
              <a:off x="5693450" y="5881299"/>
              <a:ext cx="260484" cy="257043"/>
            </a:xfrm>
            <a:prstGeom prst="down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99167" tIns="49583" rIns="99167" bIns="49583"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" name="Стрелка вниз 4"/>
            <p:cNvSpPr/>
            <p:nvPr/>
          </p:nvSpPr>
          <p:spPr bwMode="auto">
            <a:xfrm flipH="1">
              <a:off x="5726291" y="6748824"/>
              <a:ext cx="260484" cy="257041"/>
            </a:xfrm>
            <a:prstGeom prst="down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99167" tIns="49583" rIns="99167" bIns="49583"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6" name="Стрелка вниз 5"/>
            <p:cNvSpPr/>
            <p:nvPr/>
          </p:nvSpPr>
          <p:spPr bwMode="auto">
            <a:xfrm flipH="1">
              <a:off x="5726291" y="676148"/>
              <a:ext cx="260484" cy="198780"/>
            </a:xfrm>
            <a:prstGeom prst="down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99167" tIns="49583" rIns="99167" bIns="49583"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" name="Стрелка вниз 6"/>
            <p:cNvSpPr/>
            <p:nvPr/>
          </p:nvSpPr>
          <p:spPr bwMode="auto">
            <a:xfrm flipH="1">
              <a:off x="5693451" y="1736457"/>
              <a:ext cx="260484" cy="257041"/>
            </a:xfrm>
            <a:prstGeom prst="down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99167" tIns="49583" rIns="99167" bIns="49583"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Стрелка вниз 7"/>
            <p:cNvSpPr/>
            <p:nvPr/>
          </p:nvSpPr>
          <p:spPr bwMode="auto">
            <a:xfrm flipH="1">
              <a:off x="5693450" y="2603982"/>
              <a:ext cx="260484" cy="205634"/>
            </a:xfrm>
            <a:prstGeom prst="down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99167" tIns="49583" rIns="99167" bIns="49583"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" name="Стрелка вниз 8"/>
            <p:cNvSpPr/>
            <p:nvPr/>
          </p:nvSpPr>
          <p:spPr bwMode="auto">
            <a:xfrm flipH="1">
              <a:off x="5693450" y="3375116"/>
              <a:ext cx="260484" cy="205634"/>
            </a:xfrm>
            <a:prstGeom prst="down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99167" tIns="49583" rIns="99167" bIns="49583"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" name="Стрелка вниз 9"/>
            <p:cNvSpPr/>
            <p:nvPr/>
          </p:nvSpPr>
          <p:spPr bwMode="auto">
            <a:xfrm flipH="1">
              <a:off x="5693450" y="4146249"/>
              <a:ext cx="260484" cy="257043"/>
            </a:xfrm>
            <a:prstGeom prst="down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99167" tIns="49583" rIns="99167" bIns="49583"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1" name="Овал 10"/>
            <p:cNvSpPr/>
            <p:nvPr/>
          </p:nvSpPr>
          <p:spPr bwMode="auto">
            <a:xfrm>
              <a:off x="5233679" y="194190"/>
              <a:ext cx="1280791" cy="481956"/>
            </a:xfrm>
            <a:prstGeom prst="ellipse">
              <a:avLst/>
            </a:prstGeom>
            <a:solidFill>
              <a:srgbClr val="9ABA5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9167" tIns="49583" rIns="99167" bIns="49583" anchor="ctr"/>
            <a:lstStyle/>
            <a:p>
              <a:pPr algn="ctr">
                <a:defRPr/>
              </a:pPr>
              <a:r>
                <a:rPr lang="ru-RU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начало</a:t>
              </a:r>
              <a:endPara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Блок-схема: процесс 11"/>
            <p:cNvSpPr/>
            <p:nvPr/>
          </p:nvSpPr>
          <p:spPr bwMode="auto">
            <a:xfrm>
              <a:off x="4905271" y="2025632"/>
              <a:ext cx="1904767" cy="578350"/>
            </a:xfrm>
            <a:prstGeom prst="flowChartProcess">
              <a:avLst/>
            </a:prstGeom>
            <a:solidFill>
              <a:srgbClr val="9ABA5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9167" tIns="49583" rIns="99167" bIns="49583" anchor="ctr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слепить большой шар из </a:t>
              </a:r>
              <a:r>
                <a:rPr lang="ru-RU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снега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3" name="Блок-схема: процесс 12"/>
            <p:cNvSpPr/>
            <p:nvPr/>
          </p:nvSpPr>
          <p:spPr bwMode="auto">
            <a:xfrm>
              <a:off x="4905271" y="2796765"/>
              <a:ext cx="1903553" cy="576850"/>
            </a:xfrm>
            <a:prstGeom prst="flowChartProcess">
              <a:avLst/>
            </a:prstGeom>
            <a:solidFill>
              <a:srgbClr val="9ABA5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9167" tIns="49583" rIns="99167" bIns="49583" anchor="ctr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положить его на землю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4" name="Блок-схема: процесс 13"/>
            <p:cNvSpPr/>
            <p:nvPr/>
          </p:nvSpPr>
          <p:spPr bwMode="auto">
            <a:xfrm>
              <a:off x="4905271" y="3567899"/>
              <a:ext cx="1936394" cy="587224"/>
            </a:xfrm>
            <a:prstGeom prst="flowChartProcess">
              <a:avLst/>
            </a:prstGeom>
            <a:solidFill>
              <a:srgbClr val="9ABA5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9167" tIns="49583" rIns="99167" bIns="49583" anchor="ctr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слепить второй шар меньше первого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5" name="Блок-схема: данные 14"/>
            <p:cNvSpPr/>
            <p:nvPr/>
          </p:nvSpPr>
          <p:spPr bwMode="auto">
            <a:xfrm>
              <a:off x="4938112" y="965323"/>
              <a:ext cx="1871926" cy="674742"/>
            </a:xfrm>
            <a:prstGeom prst="flowChartInputOutput">
              <a:avLst/>
            </a:prstGeom>
            <a:solidFill>
              <a:srgbClr val="9ABA5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9167" tIns="49583" rIns="99167" bIns="49583" anchor="ctr"/>
            <a:lstStyle/>
            <a:p>
              <a:pPr algn="ctr">
                <a:defRPr/>
              </a:pPr>
              <a:r>
                <a:rPr lang="ru-RU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снег</a:t>
              </a:r>
              <a:endPara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Овал 15"/>
            <p:cNvSpPr/>
            <p:nvPr/>
          </p:nvSpPr>
          <p:spPr bwMode="auto">
            <a:xfrm>
              <a:off x="5102316" y="7809132"/>
              <a:ext cx="1477836" cy="513096"/>
            </a:xfrm>
            <a:prstGeom prst="ellipse">
              <a:avLst/>
            </a:prstGeom>
            <a:solidFill>
              <a:srgbClr val="9ABA5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9167" tIns="49583" rIns="99167" bIns="49583" anchor="ctr"/>
            <a:lstStyle/>
            <a:p>
              <a:pPr algn="ctr">
                <a:defRPr/>
              </a:pPr>
              <a:r>
                <a:rPr lang="ru-RU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конец</a:t>
              </a:r>
              <a:endPara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Блок-схема: данные 16"/>
            <p:cNvSpPr/>
            <p:nvPr/>
          </p:nvSpPr>
          <p:spPr bwMode="auto">
            <a:xfrm>
              <a:off x="4905271" y="7038000"/>
              <a:ext cx="1904767" cy="481958"/>
            </a:xfrm>
            <a:prstGeom prst="flowChartInputOutput">
              <a:avLst/>
            </a:prstGeom>
            <a:solidFill>
              <a:srgbClr val="9ABA5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9167" tIns="49583" rIns="99167" bIns="49583" anchor="ctr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снеговик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8" name="Стрелка вниз 17"/>
            <p:cNvSpPr/>
            <p:nvPr/>
          </p:nvSpPr>
          <p:spPr bwMode="auto">
            <a:xfrm flipH="1">
              <a:off x="5693450" y="5013774"/>
              <a:ext cx="260484" cy="257043"/>
            </a:xfrm>
            <a:prstGeom prst="down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99167" tIns="49583" rIns="99167" bIns="49583"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9" name="Блок-схема: процесс 18"/>
            <p:cNvSpPr/>
            <p:nvPr/>
          </p:nvSpPr>
          <p:spPr bwMode="auto">
            <a:xfrm>
              <a:off x="4905271" y="4435424"/>
              <a:ext cx="1936394" cy="554596"/>
            </a:xfrm>
            <a:prstGeom prst="flowChartProcess">
              <a:avLst/>
            </a:prstGeom>
            <a:solidFill>
              <a:srgbClr val="9ABA5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9167" tIns="49583" rIns="99167" bIns="49583" anchor="ctr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положить его на большой шар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0" name="Блок-схема: процесс 19"/>
            <p:cNvSpPr/>
            <p:nvPr/>
          </p:nvSpPr>
          <p:spPr bwMode="auto">
            <a:xfrm>
              <a:off x="4905271" y="5302949"/>
              <a:ext cx="1936394" cy="594629"/>
            </a:xfrm>
            <a:prstGeom prst="flowChartProcess">
              <a:avLst/>
            </a:prstGeom>
            <a:solidFill>
              <a:srgbClr val="9ABA5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9167" tIns="49583" rIns="99167" bIns="49583" anchor="ctr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слепить третий шар и положить его на второй шар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1" name="Блок-схема: процесс 20"/>
            <p:cNvSpPr/>
            <p:nvPr/>
          </p:nvSpPr>
          <p:spPr bwMode="auto">
            <a:xfrm>
              <a:off x="4905271" y="6170474"/>
              <a:ext cx="1904767" cy="562001"/>
            </a:xfrm>
            <a:prstGeom prst="flowChartProcess">
              <a:avLst/>
            </a:prstGeom>
            <a:solidFill>
              <a:srgbClr val="9ABA5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9167" tIns="49583" rIns="99167" bIns="49583" anchor="ctr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сделать глаза, нос, руки снеговику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2" name="Стрелка вниз 21"/>
            <p:cNvSpPr/>
            <p:nvPr/>
          </p:nvSpPr>
          <p:spPr bwMode="auto">
            <a:xfrm flipH="1">
              <a:off x="5726291" y="7519958"/>
              <a:ext cx="260484" cy="257041"/>
            </a:xfrm>
            <a:prstGeom prst="down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99167" tIns="49583" rIns="99167" bIns="49583"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86776" y="6286520"/>
            <a:ext cx="685800" cy="433387"/>
          </a:xfrm>
          <a:prstGeom prst="actionButtonForwardNext">
            <a:avLst/>
          </a:prstGeom>
          <a:solidFill>
            <a:srgbClr val="FFCC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5725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483A08"/>
                </a:solidFill>
              </a:rPr>
              <a:t>Задание 1</a:t>
            </a:r>
            <a:r>
              <a:rPr lang="ru-RU" dirty="0" smtClean="0"/>
              <a:t>   </a:t>
            </a:r>
            <a:r>
              <a:rPr lang="ru-RU" sz="2400" dirty="0" smtClean="0"/>
              <a:t>Разработать алгоритм и составить  блок – схему</a:t>
            </a:r>
          </a:p>
          <a:p>
            <a:r>
              <a:rPr lang="ru-RU" sz="2400" dirty="0" smtClean="0"/>
              <a:t>                      вычисления функции вида:</a:t>
            </a:r>
            <a:r>
              <a:rPr lang="ru-RU" sz="2000" dirty="0" smtClean="0"/>
              <a:t> </a:t>
            </a:r>
            <a:r>
              <a:rPr lang="ru-RU" sz="2800" dirty="0" smtClean="0"/>
              <a:t>У</a:t>
            </a:r>
            <a:r>
              <a:rPr lang="ru-RU" sz="2400" dirty="0" smtClean="0"/>
              <a:t> = (</a:t>
            </a:r>
            <a:r>
              <a:rPr lang="ru-RU" sz="2400" dirty="0" smtClean="0"/>
              <a:t>7*</a:t>
            </a:r>
            <a:r>
              <a:rPr lang="ru-RU" sz="2400" dirty="0" err="1" smtClean="0"/>
              <a:t>х</a:t>
            </a:r>
            <a:r>
              <a:rPr lang="ru-RU" sz="2400" dirty="0" smtClean="0"/>
              <a:t> </a:t>
            </a:r>
            <a:r>
              <a:rPr lang="ru-RU" sz="2400" dirty="0" smtClean="0"/>
              <a:t>- 4) </a:t>
            </a:r>
            <a:r>
              <a:rPr lang="ru-RU" sz="2400" dirty="0" smtClean="0"/>
              <a:t>* </a:t>
            </a:r>
            <a:r>
              <a:rPr lang="ru-RU" sz="2400" dirty="0" smtClean="0"/>
              <a:t>(</a:t>
            </a:r>
            <a:r>
              <a:rPr lang="ru-RU" sz="2400" dirty="0" smtClean="0"/>
              <a:t>5*</a:t>
            </a:r>
            <a:r>
              <a:rPr lang="ru-RU" sz="2400" dirty="0" err="1" smtClean="0"/>
              <a:t>х</a:t>
            </a:r>
            <a:r>
              <a:rPr lang="ru-RU" sz="2400" dirty="0" smtClean="0"/>
              <a:t> </a:t>
            </a:r>
            <a:r>
              <a:rPr lang="ru-RU" sz="2400" dirty="0" smtClean="0"/>
              <a:t>+ 3)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357298"/>
            <a:ext cx="5643570" cy="4929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483A08"/>
                </a:solidFill>
              </a:rPr>
              <a:t>Этап 1.</a:t>
            </a:r>
            <a:r>
              <a:rPr lang="ru-RU" dirty="0" smtClean="0"/>
              <a:t>  </a:t>
            </a:r>
            <a:r>
              <a:rPr lang="ru-RU" b="1" i="1" dirty="0" smtClean="0"/>
              <a:t>Математическое описание решения задачи.</a:t>
            </a:r>
          </a:p>
          <a:p>
            <a:r>
              <a:rPr lang="ru-RU" dirty="0" smtClean="0"/>
              <a:t>Оно представлено в условии задачи</a:t>
            </a:r>
          </a:p>
          <a:p>
            <a:endParaRPr lang="ru-RU" b="1" dirty="0" smtClean="0">
              <a:solidFill>
                <a:srgbClr val="483A08"/>
              </a:solidFill>
            </a:endParaRPr>
          </a:p>
          <a:p>
            <a:r>
              <a:rPr lang="ru-RU" b="1" dirty="0" smtClean="0">
                <a:solidFill>
                  <a:srgbClr val="483A08"/>
                </a:solidFill>
              </a:rPr>
              <a:t>Этап 2.</a:t>
            </a:r>
            <a:r>
              <a:rPr lang="ru-RU" dirty="0" smtClean="0"/>
              <a:t>  </a:t>
            </a:r>
            <a:r>
              <a:rPr lang="ru-RU" b="1" i="1" dirty="0" smtClean="0"/>
              <a:t>Определение входных и выходных данных.</a:t>
            </a:r>
          </a:p>
          <a:p>
            <a:r>
              <a:rPr lang="ru-RU" dirty="0" smtClean="0"/>
              <a:t>Следуя условию задачи, входными данными – аргумент функции Х, выходными данными – значение функции У.</a:t>
            </a:r>
          </a:p>
          <a:p>
            <a:endParaRPr lang="ru-RU" b="1" dirty="0" smtClean="0">
              <a:solidFill>
                <a:srgbClr val="483A08"/>
              </a:solidFill>
            </a:endParaRPr>
          </a:p>
          <a:p>
            <a:r>
              <a:rPr lang="ru-RU" b="1" dirty="0" smtClean="0">
                <a:solidFill>
                  <a:srgbClr val="483A08"/>
                </a:solidFill>
              </a:rPr>
              <a:t>Этап 3.</a:t>
            </a:r>
            <a:r>
              <a:rPr lang="ru-RU" dirty="0" smtClean="0"/>
              <a:t>  </a:t>
            </a:r>
            <a:r>
              <a:rPr lang="ru-RU" b="1" i="1" dirty="0" smtClean="0"/>
              <a:t>Разработка алгоритма решения.      </a:t>
            </a:r>
            <a:r>
              <a:rPr lang="ru-RU" dirty="0" smtClean="0"/>
              <a:t>Учитывая общие рекомендации, надо выполнить  такую последовательность действий (шагов):</a:t>
            </a:r>
          </a:p>
          <a:p>
            <a:r>
              <a:rPr lang="ru-RU" dirty="0" smtClean="0"/>
              <a:t>    </a:t>
            </a:r>
            <a:r>
              <a:rPr lang="ru-RU" dirty="0" smtClean="0">
                <a:solidFill>
                  <a:srgbClr val="A50021"/>
                </a:solidFill>
              </a:rPr>
              <a:t>1.</a:t>
            </a:r>
            <a:r>
              <a:rPr lang="ru-RU" dirty="0" smtClean="0"/>
              <a:t> Начало  алгоритма.</a:t>
            </a:r>
          </a:p>
          <a:p>
            <a:r>
              <a:rPr lang="ru-RU" dirty="0" smtClean="0"/>
              <a:t>    </a:t>
            </a:r>
            <a:r>
              <a:rPr lang="ru-RU" dirty="0" smtClean="0">
                <a:solidFill>
                  <a:srgbClr val="A50021"/>
                </a:solidFill>
              </a:rPr>
              <a:t>2.</a:t>
            </a:r>
            <a:r>
              <a:rPr lang="ru-RU" dirty="0" smtClean="0"/>
              <a:t> Ввод значения Х.</a:t>
            </a:r>
          </a:p>
          <a:p>
            <a:r>
              <a:rPr lang="ru-RU" dirty="0" smtClean="0"/>
              <a:t>    </a:t>
            </a:r>
            <a:r>
              <a:rPr lang="ru-RU" dirty="0" smtClean="0">
                <a:solidFill>
                  <a:srgbClr val="A50021"/>
                </a:solidFill>
              </a:rPr>
              <a:t>3.</a:t>
            </a:r>
            <a:r>
              <a:rPr lang="ru-RU" dirty="0" smtClean="0"/>
              <a:t> Обработка данных – вычисление значения У по </a:t>
            </a:r>
          </a:p>
          <a:p>
            <a:r>
              <a:rPr lang="ru-RU" dirty="0" smtClean="0"/>
              <a:t>        формуле: </a:t>
            </a:r>
            <a:r>
              <a:rPr lang="ru-RU" sz="2000" dirty="0" smtClean="0"/>
              <a:t>У:</a:t>
            </a:r>
            <a:r>
              <a:rPr lang="ru-RU" dirty="0" smtClean="0"/>
              <a:t> = (7х - 4) </a:t>
            </a:r>
            <a:r>
              <a:rPr lang="ru-RU" dirty="0" smtClean="0"/>
              <a:t>* </a:t>
            </a:r>
            <a:r>
              <a:rPr lang="ru-RU" dirty="0" smtClean="0"/>
              <a:t>(5х + 3).</a:t>
            </a:r>
          </a:p>
          <a:p>
            <a:r>
              <a:rPr lang="ru-RU" dirty="0" smtClean="0"/>
              <a:t>    </a:t>
            </a:r>
            <a:r>
              <a:rPr lang="ru-RU" dirty="0" smtClean="0">
                <a:solidFill>
                  <a:srgbClr val="A50021"/>
                </a:solidFill>
              </a:rPr>
              <a:t>4.</a:t>
            </a:r>
            <a:r>
              <a:rPr lang="ru-RU" dirty="0" smtClean="0"/>
              <a:t> Вывод результата вычислений У. </a:t>
            </a:r>
          </a:p>
          <a:p>
            <a:r>
              <a:rPr lang="ru-RU" dirty="0" smtClean="0"/>
              <a:t>    </a:t>
            </a:r>
            <a:r>
              <a:rPr lang="ru-RU" dirty="0" smtClean="0">
                <a:solidFill>
                  <a:srgbClr val="A50021"/>
                </a:solidFill>
              </a:rPr>
              <a:t>5.</a:t>
            </a:r>
            <a:r>
              <a:rPr lang="ru-RU" dirty="0" smtClean="0"/>
              <a:t> Конец алгоритма.</a:t>
            </a:r>
            <a:endParaRPr lang="ru-RU" dirty="0"/>
          </a:p>
        </p:txBody>
      </p:sp>
      <p:grpSp>
        <p:nvGrpSpPr>
          <p:cNvPr id="80" name="Группа 79"/>
          <p:cNvGrpSpPr/>
          <p:nvPr/>
        </p:nvGrpSpPr>
        <p:grpSpPr>
          <a:xfrm>
            <a:off x="6072198" y="1857364"/>
            <a:ext cx="2786114" cy="4369860"/>
            <a:chOff x="6072198" y="1857364"/>
            <a:chExt cx="2786114" cy="4369860"/>
          </a:xfrm>
        </p:grpSpPr>
        <p:grpSp>
          <p:nvGrpSpPr>
            <p:cNvPr id="74" name="Группа 73"/>
            <p:cNvGrpSpPr/>
            <p:nvPr/>
          </p:nvGrpSpPr>
          <p:grpSpPr>
            <a:xfrm>
              <a:off x="6072198" y="1857364"/>
              <a:ext cx="2786114" cy="4357716"/>
              <a:chOff x="6072198" y="1857364"/>
              <a:chExt cx="2786114" cy="4357716"/>
            </a:xfrm>
          </p:grpSpPr>
          <p:sp>
            <p:nvSpPr>
              <p:cNvPr id="4" name="Овал 3"/>
              <p:cNvSpPr/>
              <p:nvPr/>
            </p:nvSpPr>
            <p:spPr bwMode="auto">
              <a:xfrm>
                <a:off x="6357950" y="1857364"/>
                <a:ext cx="2286017" cy="642942"/>
              </a:xfrm>
              <a:prstGeom prst="ellipse">
                <a:avLst/>
              </a:prstGeom>
              <a:solidFill>
                <a:srgbClr val="9ABA5A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9167" tIns="49583" rIns="99167" bIns="49583" anchor="ctr"/>
              <a:lstStyle/>
              <a:p>
                <a:pPr algn="ctr">
                  <a:defRPr/>
                </a:pPr>
                <a:r>
                  <a:rPr lang="ru-RU" dirty="0" smtClean="0">
                    <a:solidFill>
                      <a:schemeClr val="tx1"/>
                    </a:solidFill>
                  </a:rPr>
                  <a:t>Начало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Овал 4"/>
              <p:cNvSpPr/>
              <p:nvPr/>
            </p:nvSpPr>
            <p:spPr bwMode="auto">
              <a:xfrm>
                <a:off x="6286512" y="5643578"/>
                <a:ext cx="2357454" cy="571502"/>
              </a:xfrm>
              <a:prstGeom prst="ellipse">
                <a:avLst/>
              </a:prstGeom>
              <a:solidFill>
                <a:srgbClr val="9ABA5A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9167" tIns="49583" rIns="99167" bIns="49583" anchor="ctr"/>
              <a:lstStyle/>
              <a:p>
                <a:pPr algn="ctr">
                  <a:defRPr/>
                </a:pPr>
                <a:r>
                  <a:rPr lang="ru-RU" dirty="0" smtClean="0">
                    <a:solidFill>
                      <a:schemeClr val="tx1"/>
                    </a:solidFill>
                  </a:rPr>
                  <a:t>Конец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Блок-схема: данные 5"/>
              <p:cNvSpPr/>
              <p:nvPr/>
            </p:nvSpPr>
            <p:spPr bwMode="auto">
              <a:xfrm>
                <a:off x="6072198" y="2857496"/>
                <a:ext cx="2786114" cy="571504"/>
              </a:xfrm>
              <a:prstGeom prst="flowChartInputOutput">
                <a:avLst/>
              </a:prstGeom>
              <a:solidFill>
                <a:srgbClr val="9ABA5A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9167" tIns="49583" rIns="99167" bIns="49583" anchor="ctr"/>
              <a:lstStyle/>
              <a:p>
                <a:pPr algn="ctr">
                  <a:defRPr/>
                </a:pP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Ввод    значения Х</a:t>
                </a:r>
                <a:endPara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" name="Блок-схема: данные 6"/>
              <p:cNvSpPr/>
              <p:nvPr/>
            </p:nvSpPr>
            <p:spPr bwMode="auto">
              <a:xfrm>
                <a:off x="6072198" y="4714884"/>
                <a:ext cx="2786082" cy="571504"/>
              </a:xfrm>
              <a:prstGeom prst="flowChartInputOutput">
                <a:avLst/>
              </a:prstGeom>
              <a:solidFill>
                <a:srgbClr val="9ABA5A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9167" tIns="49583" rIns="99167" bIns="49583" anchor="ctr"/>
              <a:lstStyle/>
              <a:p>
                <a:pPr algn="ctr">
                  <a:defRPr/>
                </a:pP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Вывод    значения У</a:t>
                </a:r>
                <a:endPara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Блок-схема: процесс 8"/>
              <p:cNvSpPr/>
              <p:nvPr/>
            </p:nvSpPr>
            <p:spPr bwMode="auto">
              <a:xfrm>
                <a:off x="6072198" y="3857628"/>
                <a:ext cx="2786082" cy="500066"/>
              </a:xfrm>
              <a:prstGeom prst="flowChartProcess">
                <a:avLst/>
              </a:prstGeom>
              <a:solidFill>
                <a:srgbClr val="9ABA5A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9167" tIns="49583" rIns="99167" bIns="49583" anchor="ctr"/>
              <a:lstStyle/>
              <a:p>
                <a:pPr algn="ctr">
                  <a:defRPr/>
                </a:pPr>
                <a:r>
                  <a:rPr lang="ru-RU" dirty="0" smtClean="0">
                    <a:solidFill>
                      <a:schemeClr val="tx1"/>
                    </a:solidFill>
                  </a:rPr>
                  <a:t>У: = (7х - 4) 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* 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(5х + 3)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" name="Прямая со стрелкой 11"/>
              <p:cNvCxnSpPr>
                <a:stCxn id="6" idx="4"/>
                <a:endCxn id="9" idx="0"/>
              </p:cNvCxnSpPr>
              <p:nvPr/>
            </p:nvCxnSpPr>
            <p:spPr>
              <a:xfrm rot="5400000">
                <a:off x="7250933" y="3643306"/>
                <a:ext cx="428628" cy="16"/>
              </a:xfrm>
              <a:prstGeom prst="straightConnector1">
                <a:avLst/>
              </a:prstGeom>
              <a:ln w="28575">
                <a:solidFill>
                  <a:schemeClr val="accent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 стрелкой 14"/>
              <p:cNvCxnSpPr>
                <a:stCxn id="9" idx="2"/>
                <a:endCxn id="7" idx="1"/>
              </p:cNvCxnSpPr>
              <p:nvPr/>
            </p:nvCxnSpPr>
            <p:spPr>
              <a:xfrm rot="5400000">
                <a:off x="7286644" y="4536289"/>
                <a:ext cx="357190" cy="1588"/>
              </a:xfrm>
              <a:prstGeom prst="straightConnector1">
                <a:avLst/>
              </a:prstGeom>
              <a:ln w="28575">
                <a:solidFill>
                  <a:schemeClr val="accent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 стрелкой 21"/>
              <p:cNvCxnSpPr>
                <a:stCxn id="7" idx="4"/>
                <a:endCxn id="5" idx="0"/>
              </p:cNvCxnSpPr>
              <p:nvPr/>
            </p:nvCxnSpPr>
            <p:spPr>
              <a:xfrm rot="5400000">
                <a:off x="7286644" y="5464983"/>
                <a:ext cx="357190" cy="1588"/>
              </a:xfrm>
              <a:prstGeom prst="straightConnector1">
                <a:avLst/>
              </a:prstGeom>
              <a:ln w="28575">
                <a:solidFill>
                  <a:schemeClr val="accent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 стрелкой 63"/>
              <p:cNvCxnSpPr/>
              <p:nvPr/>
            </p:nvCxnSpPr>
            <p:spPr>
              <a:xfrm rot="5400000">
                <a:off x="7323157" y="2678107"/>
                <a:ext cx="357189" cy="1588"/>
              </a:xfrm>
              <a:prstGeom prst="straightConnector1">
                <a:avLst/>
              </a:prstGeom>
              <a:ln w="28575">
                <a:solidFill>
                  <a:schemeClr val="accent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TextBox 74"/>
            <p:cNvSpPr txBox="1"/>
            <p:nvPr/>
          </p:nvSpPr>
          <p:spPr>
            <a:xfrm>
              <a:off x="6643702" y="2143116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A50021"/>
                  </a:solidFill>
                </a:rPr>
                <a:t>1</a:t>
              </a:r>
              <a:endParaRPr lang="ru-RU" b="1" dirty="0">
                <a:solidFill>
                  <a:srgbClr val="A50021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357950" y="314324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A50021"/>
                  </a:solidFill>
                </a:rPr>
                <a:t>2</a:t>
              </a:r>
              <a:endParaRPr lang="ru-RU" b="1" dirty="0">
                <a:solidFill>
                  <a:srgbClr val="A50021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500826" y="585789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A50021"/>
                  </a:solidFill>
                </a:rPr>
                <a:t>5</a:t>
              </a:r>
              <a:endParaRPr lang="ru-RU" b="1" dirty="0">
                <a:solidFill>
                  <a:srgbClr val="A50021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286512" y="5000636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A50021"/>
                  </a:solidFill>
                </a:rPr>
                <a:t>4</a:t>
              </a:r>
              <a:endParaRPr lang="ru-RU" b="1" dirty="0">
                <a:solidFill>
                  <a:srgbClr val="A50021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072198" y="407194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A50021"/>
                  </a:solidFill>
                </a:rPr>
                <a:t>3</a:t>
              </a:r>
              <a:endParaRPr lang="ru-RU" b="1" dirty="0">
                <a:solidFill>
                  <a:srgbClr val="A50021"/>
                </a:solidFill>
              </a:endParaRPr>
            </a:p>
          </p:txBody>
        </p:sp>
      </p:grpSp>
      <p:sp>
        <p:nvSpPr>
          <p:cNvPr id="8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424613"/>
            <a:ext cx="685800" cy="433387"/>
          </a:xfrm>
          <a:prstGeom prst="actionButtonForwardNext">
            <a:avLst/>
          </a:prstGeom>
          <a:solidFill>
            <a:srgbClr val="FFCC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572560" cy="10772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483A08"/>
                </a:solidFill>
              </a:rPr>
              <a:t>Задание 2</a:t>
            </a:r>
            <a:r>
              <a:rPr lang="ru-RU" dirty="0" smtClean="0"/>
              <a:t>   </a:t>
            </a:r>
            <a:r>
              <a:rPr lang="ru-RU" sz="2000" dirty="0" smtClean="0"/>
              <a:t>Разработать алгоритм и составить  блок – схему</a:t>
            </a:r>
          </a:p>
          <a:p>
            <a:pPr algn="ctr"/>
            <a:r>
              <a:rPr lang="ru-RU" sz="2000" dirty="0" smtClean="0"/>
              <a:t>                       расчёта первоначальной стоимости основных                                             фондов   </a:t>
            </a:r>
            <a:r>
              <a:rPr lang="en-US" sz="2000" b="1" dirty="0" err="1" smtClean="0"/>
              <a:t>C</a:t>
            </a:r>
            <a:r>
              <a:rPr lang="en-US" sz="2000" b="1" baseline="-25000" dirty="0" err="1" smtClean="0"/>
              <a:t>n</a:t>
            </a:r>
            <a:r>
              <a:rPr lang="en-US" sz="2000" dirty="0" smtClean="0"/>
              <a:t> </a:t>
            </a:r>
            <a:r>
              <a:rPr lang="ru-RU" sz="2000" dirty="0" smtClean="0"/>
              <a:t>при</a:t>
            </a:r>
            <a:r>
              <a:rPr lang="en-US" sz="2000" dirty="0" smtClean="0"/>
              <a:t> </a:t>
            </a:r>
            <a:r>
              <a:rPr lang="ru-RU" sz="2000" dirty="0" smtClean="0"/>
              <a:t>заданной цене </a:t>
            </a:r>
            <a:r>
              <a:rPr lang="ru-RU" sz="2000" b="1" dirty="0" smtClean="0"/>
              <a:t>Ц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302633"/>
            <a:ext cx="6215074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483A08"/>
                </a:solidFill>
              </a:rPr>
              <a:t>Этап 1.</a:t>
            </a:r>
            <a:r>
              <a:rPr lang="ru-RU" dirty="0" smtClean="0"/>
              <a:t>  </a:t>
            </a:r>
            <a:r>
              <a:rPr lang="ru-RU" b="1" i="1" dirty="0" smtClean="0"/>
              <a:t>Математическое описание решения задачи.</a:t>
            </a:r>
          </a:p>
          <a:p>
            <a:pPr algn="just"/>
            <a:r>
              <a:rPr lang="ru-RU" sz="1600" dirty="0" smtClean="0"/>
              <a:t>Существует метод оценки основных фондов (производственные здания и сооружения, машины, оборудование, транспортные средства, компьютерная техника) по первоначальной стоимости  </a:t>
            </a:r>
          </a:p>
          <a:p>
            <a:pPr algn="just"/>
            <a:r>
              <a:rPr lang="ru-RU" b="1" dirty="0" smtClean="0"/>
              <a:t>С</a:t>
            </a:r>
            <a:r>
              <a:rPr lang="en-US" b="1" baseline="-25000" dirty="0" smtClean="0"/>
              <a:t>n</a:t>
            </a:r>
            <a:r>
              <a:rPr lang="en-US" b="1" dirty="0" smtClean="0"/>
              <a:t>=</a:t>
            </a:r>
            <a:r>
              <a:rPr lang="en-US" dirty="0" smtClean="0"/>
              <a:t> </a:t>
            </a:r>
            <a:r>
              <a:rPr lang="ru-RU" b="1" dirty="0" smtClean="0"/>
              <a:t>Цена + Р</a:t>
            </a:r>
            <a:r>
              <a:rPr lang="ru-RU" b="1" baseline="-25000" dirty="0" smtClean="0"/>
              <a:t>асходы</a:t>
            </a:r>
            <a:r>
              <a:rPr lang="ru-RU" b="1" dirty="0" smtClean="0"/>
              <a:t> </a:t>
            </a:r>
            <a:r>
              <a:rPr lang="ru-RU" b="1" baseline="-25000" dirty="0" smtClean="0"/>
              <a:t>на</a:t>
            </a:r>
            <a:r>
              <a:rPr lang="ru-RU" b="1" dirty="0" smtClean="0"/>
              <a:t> </a:t>
            </a:r>
            <a:r>
              <a:rPr lang="ru-RU" b="1" baseline="-25000" dirty="0" smtClean="0"/>
              <a:t>транспорт </a:t>
            </a:r>
            <a:r>
              <a:rPr lang="ru-RU" b="1" dirty="0" smtClean="0"/>
              <a:t>+ Р</a:t>
            </a:r>
            <a:r>
              <a:rPr lang="ru-RU" b="1" baseline="-25000" dirty="0" smtClean="0"/>
              <a:t>асходы</a:t>
            </a:r>
            <a:r>
              <a:rPr lang="ru-RU" b="1" dirty="0" smtClean="0"/>
              <a:t> </a:t>
            </a:r>
            <a:r>
              <a:rPr lang="ru-RU" b="1" baseline="-25000" dirty="0" smtClean="0"/>
              <a:t>на</a:t>
            </a:r>
            <a:r>
              <a:rPr lang="ru-RU" b="1" dirty="0" smtClean="0"/>
              <a:t> </a:t>
            </a:r>
            <a:r>
              <a:rPr lang="ru-RU" b="1" baseline="-25000" dirty="0" smtClean="0"/>
              <a:t>хранение </a:t>
            </a:r>
            <a:r>
              <a:rPr lang="ru-RU" b="1" dirty="0" smtClean="0"/>
              <a:t>+ Р</a:t>
            </a:r>
            <a:r>
              <a:rPr lang="ru-RU" b="1" baseline="-25000" dirty="0" smtClean="0"/>
              <a:t>асходы</a:t>
            </a:r>
            <a:r>
              <a:rPr lang="ru-RU" b="1" dirty="0" smtClean="0"/>
              <a:t> </a:t>
            </a:r>
            <a:r>
              <a:rPr lang="ru-RU" b="1" baseline="-25000" dirty="0" smtClean="0"/>
              <a:t>на</a:t>
            </a:r>
            <a:r>
              <a:rPr lang="ru-RU" b="1" dirty="0" smtClean="0"/>
              <a:t> </a:t>
            </a:r>
            <a:r>
              <a:rPr lang="ru-RU" b="1" baseline="-25000" dirty="0" smtClean="0"/>
              <a:t>монтаж,</a:t>
            </a:r>
          </a:p>
          <a:p>
            <a:pPr algn="just"/>
            <a:r>
              <a:rPr lang="ru-RU" sz="1600" dirty="0" smtClean="0"/>
              <a:t>где  </a:t>
            </a:r>
            <a:r>
              <a:rPr lang="ru-RU" sz="1600" b="1" dirty="0" smtClean="0"/>
              <a:t>Р.</a:t>
            </a:r>
            <a:r>
              <a:rPr lang="ru-RU" sz="1600" b="1" baseline="-25000" dirty="0" smtClean="0"/>
              <a:t> тр.</a:t>
            </a:r>
            <a:r>
              <a:rPr lang="ru-RU" sz="1600" b="1" dirty="0" smtClean="0"/>
              <a:t> =</a:t>
            </a:r>
            <a:r>
              <a:rPr lang="ru-RU" sz="1600" b="1" baseline="-25000" dirty="0" smtClean="0"/>
              <a:t> </a:t>
            </a:r>
            <a:r>
              <a:rPr lang="ru-RU" b="1" dirty="0" smtClean="0"/>
              <a:t>7% </a:t>
            </a:r>
            <a:r>
              <a:rPr lang="ru-RU" sz="1600" dirty="0" smtClean="0"/>
              <a:t>от цены, </a:t>
            </a:r>
            <a:r>
              <a:rPr lang="ru-RU" sz="1600" b="1" dirty="0" smtClean="0"/>
              <a:t>Р. </a:t>
            </a:r>
            <a:r>
              <a:rPr lang="ru-RU" sz="1600" b="1" baseline="-25000" dirty="0" smtClean="0"/>
              <a:t>хр. </a:t>
            </a:r>
            <a:r>
              <a:rPr lang="ru-RU" sz="1600" b="1" dirty="0" smtClean="0"/>
              <a:t> =</a:t>
            </a:r>
            <a:r>
              <a:rPr lang="ru-RU" sz="1600" b="1" baseline="-25000" dirty="0" smtClean="0"/>
              <a:t> </a:t>
            </a:r>
            <a:r>
              <a:rPr lang="ru-RU" sz="1600" b="1" dirty="0" smtClean="0"/>
              <a:t>1,5 % </a:t>
            </a:r>
            <a:r>
              <a:rPr lang="ru-RU" sz="1600" dirty="0" smtClean="0"/>
              <a:t>от цены, </a:t>
            </a:r>
            <a:r>
              <a:rPr lang="ru-RU" sz="1600" b="1" dirty="0" smtClean="0"/>
              <a:t>Р. </a:t>
            </a:r>
            <a:r>
              <a:rPr lang="ru-RU" sz="1600" b="1" baseline="-25000" dirty="0" err="1" smtClean="0"/>
              <a:t>мон</a:t>
            </a:r>
            <a:r>
              <a:rPr lang="ru-RU" sz="1600" b="1" baseline="-25000" dirty="0" smtClean="0"/>
              <a:t>. </a:t>
            </a:r>
            <a:r>
              <a:rPr lang="ru-RU" sz="1600" b="1" dirty="0" smtClean="0"/>
              <a:t>=</a:t>
            </a:r>
            <a:r>
              <a:rPr lang="ru-RU" sz="1600" b="1" baseline="-25000" dirty="0" smtClean="0"/>
              <a:t> </a:t>
            </a:r>
            <a:r>
              <a:rPr lang="ru-RU" sz="1600" b="1" dirty="0" smtClean="0"/>
              <a:t>3 % </a:t>
            </a:r>
            <a:r>
              <a:rPr lang="ru-RU" sz="1600" dirty="0" smtClean="0"/>
              <a:t>от цены, следовательно  </a:t>
            </a:r>
            <a:r>
              <a:rPr lang="ru-RU" sz="1600" b="1" dirty="0" smtClean="0"/>
              <a:t>С</a:t>
            </a:r>
            <a:r>
              <a:rPr lang="en-US" sz="1600" b="1" baseline="-25000" dirty="0" smtClean="0"/>
              <a:t>n</a:t>
            </a:r>
            <a:r>
              <a:rPr lang="ru-RU" sz="1600" b="1" baseline="-25000" dirty="0" smtClean="0"/>
              <a:t> </a:t>
            </a:r>
            <a:r>
              <a:rPr lang="en-US" sz="1600" b="1" dirty="0" smtClean="0"/>
              <a:t>=</a:t>
            </a:r>
            <a:r>
              <a:rPr lang="ru-RU" sz="1600" b="1" dirty="0" smtClean="0"/>
              <a:t> Ц + (Ц*7)/100 + (Ц*1,5)/100 + (Ц*3)/100</a:t>
            </a:r>
            <a:endParaRPr lang="ru-RU" sz="1600" dirty="0" smtClean="0"/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483A08"/>
                </a:solidFill>
              </a:rPr>
              <a:t>Этап 2.</a:t>
            </a:r>
            <a:r>
              <a:rPr lang="ru-RU" dirty="0" smtClean="0"/>
              <a:t>  </a:t>
            </a:r>
            <a:r>
              <a:rPr lang="ru-RU" b="1" i="1" dirty="0" smtClean="0"/>
              <a:t>Определение входных и выходных данных.</a:t>
            </a:r>
          </a:p>
          <a:p>
            <a:r>
              <a:rPr lang="ru-RU" sz="1600" dirty="0" smtClean="0"/>
              <a:t>Следуя условию задачи, входными данными является – цена продукции  </a:t>
            </a:r>
            <a:r>
              <a:rPr lang="ru-RU" sz="1600" b="1" dirty="0" smtClean="0"/>
              <a:t>Ц</a:t>
            </a:r>
            <a:r>
              <a:rPr lang="ru-RU" sz="1600" dirty="0" smtClean="0"/>
              <a:t> , выходными данными – значение первоначальной стоимости основных фондов  </a:t>
            </a:r>
            <a:r>
              <a:rPr lang="ru-RU" sz="1600" b="1" dirty="0" smtClean="0"/>
              <a:t>С</a:t>
            </a:r>
            <a:r>
              <a:rPr lang="en-US" sz="1600" b="1" baseline="-25000" dirty="0" smtClean="0"/>
              <a:t>n</a:t>
            </a:r>
            <a:r>
              <a:rPr lang="ru-RU" sz="1600" dirty="0" smtClean="0"/>
              <a:t>.</a:t>
            </a:r>
          </a:p>
          <a:p>
            <a:r>
              <a:rPr lang="ru-RU" b="1" dirty="0" smtClean="0">
                <a:solidFill>
                  <a:srgbClr val="483A08"/>
                </a:solidFill>
              </a:rPr>
              <a:t>Этап 3.</a:t>
            </a:r>
            <a:r>
              <a:rPr lang="ru-RU" dirty="0" smtClean="0"/>
              <a:t>  </a:t>
            </a:r>
            <a:r>
              <a:rPr lang="ru-RU" b="1" i="1" dirty="0" smtClean="0"/>
              <a:t>Разработка алгоритма решения.</a:t>
            </a:r>
            <a:r>
              <a:rPr lang="ru-RU" sz="1600" b="1" i="1" dirty="0" smtClean="0"/>
              <a:t> </a:t>
            </a:r>
            <a:r>
              <a:rPr lang="ru-RU" sz="1600" dirty="0" smtClean="0"/>
              <a:t>Введём обозначения:  </a:t>
            </a:r>
            <a:r>
              <a:rPr lang="ru-RU" sz="1600" b="1" dirty="0" smtClean="0"/>
              <a:t>С</a:t>
            </a:r>
            <a:r>
              <a:rPr lang="en-US" sz="1600" b="1" dirty="0" smtClean="0"/>
              <a:t>N</a:t>
            </a:r>
            <a:r>
              <a:rPr lang="ru-RU" sz="1600" b="1" dirty="0" smtClean="0"/>
              <a:t> </a:t>
            </a:r>
            <a:r>
              <a:rPr lang="ru-RU" sz="1600" dirty="0" smtClean="0"/>
              <a:t>-</a:t>
            </a:r>
            <a:r>
              <a:rPr lang="ru-RU" sz="1600" i="1" dirty="0" smtClean="0"/>
              <a:t> </a:t>
            </a:r>
            <a:r>
              <a:rPr lang="ru-RU" sz="1600" dirty="0" smtClean="0"/>
              <a:t>первоначальная стоимость основных фондов С</a:t>
            </a:r>
            <a:r>
              <a:rPr lang="en-US" sz="1600" baseline="-25000" dirty="0" smtClean="0"/>
              <a:t>n</a:t>
            </a:r>
            <a:r>
              <a:rPr lang="ru-RU" sz="1600" dirty="0" smtClean="0"/>
              <a:t>.</a:t>
            </a:r>
            <a:r>
              <a:rPr lang="ru-RU" sz="1600" b="1" i="1" dirty="0" smtClean="0"/>
              <a:t>   </a:t>
            </a:r>
            <a:r>
              <a:rPr lang="ru-RU" sz="1600" dirty="0" smtClean="0"/>
              <a:t>Учитывая общие рекомендации, надо выполнить  такую последовательность действий (шагов):</a:t>
            </a:r>
          </a:p>
          <a:p>
            <a:r>
              <a:rPr lang="ru-RU" sz="1600" dirty="0" smtClean="0"/>
              <a:t>    </a:t>
            </a:r>
            <a:r>
              <a:rPr lang="ru-RU" sz="1600" dirty="0" smtClean="0">
                <a:solidFill>
                  <a:srgbClr val="A50021"/>
                </a:solidFill>
              </a:rPr>
              <a:t>1.</a:t>
            </a:r>
            <a:r>
              <a:rPr lang="ru-RU" sz="1600" dirty="0" smtClean="0"/>
              <a:t> Начало  алгоритма.</a:t>
            </a:r>
          </a:p>
          <a:p>
            <a:r>
              <a:rPr lang="ru-RU" sz="1600" dirty="0" smtClean="0"/>
              <a:t>    </a:t>
            </a:r>
            <a:r>
              <a:rPr lang="ru-RU" sz="1600" dirty="0" smtClean="0">
                <a:solidFill>
                  <a:srgbClr val="A50021"/>
                </a:solidFill>
              </a:rPr>
              <a:t>2.</a:t>
            </a:r>
            <a:r>
              <a:rPr lang="ru-RU" sz="1600" dirty="0" smtClean="0"/>
              <a:t> Ввод значения Ц.</a:t>
            </a:r>
          </a:p>
          <a:p>
            <a:r>
              <a:rPr lang="ru-RU" sz="1600" dirty="0" smtClean="0"/>
              <a:t>    </a:t>
            </a:r>
            <a:r>
              <a:rPr lang="ru-RU" sz="1600" dirty="0" smtClean="0">
                <a:solidFill>
                  <a:srgbClr val="A50021"/>
                </a:solidFill>
              </a:rPr>
              <a:t>3.</a:t>
            </a:r>
            <a:r>
              <a:rPr lang="ru-RU" sz="1600" dirty="0" smtClean="0"/>
              <a:t> Обработка данных – вычисление значения С</a:t>
            </a:r>
            <a:r>
              <a:rPr lang="en-US" sz="1600" baseline="-25000" dirty="0" smtClean="0"/>
              <a:t>n</a:t>
            </a:r>
            <a:r>
              <a:rPr lang="ru-RU" sz="1600" dirty="0" smtClean="0"/>
              <a:t> по формуле:</a:t>
            </a:r>
          </a:p>
          <a:p>
            <a:r>
              <a:rPr lang="ru-RU" sz="1600" dirty="0" smtClean="0"/>
              <a:t>        С</a:t>
            </a:r>
            <a:r>
              <a:rPr lang="en-US" sz="1600" dirty="0" smtClean="0"/>
              <a:t>N</a:t>
            </a:r>
            <a:r>
              <a:rPr lang="ru-RU" sz="1600" baseline="-25000" dirty="0" smtClean="0"/>
              <a:t> </a:t>
            </a:r>
            <a:r>
              <a:rPr lang="ru-RU" sz="1600" dirty="0" smtClean="0"/>
              <a:t>: = Ц + (Ц*7)/100 + (Ц*1,5)/100 + (Ц*3)/100 .</a:t>
            </a:r>
          </a:p>
          <a:p>
            <a:r>
              <a:rPr lang="ru-RU" sz="1600" dirty="0" smtClean="0"/>
              <a:t>    </a:t>
            </a:r>
            <a:r>
              <a:rPr lang="ru-RU" sz="1600" dirty="0" smtClean="0">
                <a:solidFill>
                  <a:srgbClr val="A50021"/>
                </a:solidFill>
              </a:rPr>
              <a:t>4.</a:t>
            </a:r>
            <a:r>
              <a:rPr lang="ru-RU" sz="1600" dirty="0" smtClean="0"/>
              <a:t> Вывод результата вычислений  С</a:t>
            </a:r>
            <a:r>
              <a:rPr lang="en-US" sz="1600" dirty="0" smtClean="0"/>
              <a:t>N</a:t>
            </a:r>
            <a:r>
              <a:rPr lang="ru-RU" sz="1600" b="1" baseline="-25000" dirty="0" smtClean="0"/>
              <a:t> </a:t>
            </a:r>
            <a:r>
              <a:rPr lang="ru-RU" sz="1600" dirty="0" smtClean="0"/>
              <a:t>. </a:t>
            </a:r>
          </a:p>
          <a:p>
            <a:r>
              <a:rPr lang="ru-RU" sz="1600" dirty="0" smtClean="0"/>
              <a:t>    </a:t>
            </a:r>
            <a:r>
              <a:rPr lang="ru-RU" sz="1600" dirty="0" smtClean="0">
                <a:solidFill>
                  <a:srgbClr val="A50021"/>
                </a:solidFill>
              </a:rPr>
              <a:t>5.</a:t>
            </a:r>
            <a:r>
              <a:rPr lang="ru-RU" sz="1600" dirty="0" smtClean="0"/>
              <a:t> Конец алгоритма.</a:t>
            </a:r>
            <a:endParaRPr lang="ru-RU" sz="1600" dirty="0"/>
          </a:p>
        </p:txBody>
      </p:sp>
      <p:grpSp>
        <p:nvGrpSpPr>
          <p:cNvPr id="8" name="Группа 79"/>
          <p:cNvGrpSpPr/>
          <p:nvPr/>
        </p:nvGrpSpPr>
        <p:grpSpPr>
          <a:xfrm>
            <a:off x="6072198" y="1428737"/>
            <a:ext cx="2786114" cy="5072097"/>
            <a:chOff x="6072198" y="1857365"/>
            <a:chExt cx="2786114" cy="4369859"/>
          </a:xfrm>
        </p:grpSpPr>
        <p:grpSp>
          <p:nvGrpSpPr>
            <p:cNvPr id="10" name="Группа 73"/>
            <p:cNvGrpSpPr/>
            <p:nvPr/>
          </p:nvGrpSpPr>
          <p:grpSpPr>
            <a:xfrm>
              <a:off x="6072198" y="1857365"/>
              <a:ext cx="2786114" cy="4357715"/>
              <a:chOff x="6072198" y="1857365"/>
              <a:chExt cx="2786114" cy="4357715"/>
            </a:xfrm>
          </p:grpSpPr>
          <p:sp>
            <p:nvSpPr>
              <p:cNvPr id="4" name="Овал 3"/>
              <p:cNvSpPr/>
              <p:nvPr/>
            </p:nvSpPr>
            <p:spPr bwMode="auto">
              <a:xfrm>
                <a:off x="6357950" y="1857365"/>
                <a:ext cx="2286017" cy="553926"/>
              </a:xfrm>
              <a:prstGeom prst="ellipse">
                <a:avLst/>
              </a:prstGeom>
              <a:solidFill>
                <a:srgbClr val="9ABA5A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9167" tIns="49583" rIns="99167" bIns="49583" anchor="ctr"/>
              <a:lstStyle/>
              <a:p>
                <a:pPr algn="ctr">
                  <a:defRPr/>
                </a:pPr>
                <a:r>
                  <a:rPr lang="ru-RU" dirty="0" smtClean="0">
                    <a:solidFill>
                      <a:schemeClr val="tx1"/>
                    </a:solidFill>
                  </a:rPr>
                  <a:t>Начало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Овал 4"/>
              <p:cNvSpPr/>
              <p:nvPr/>
            </p:nvSpPr>
            <p:spPr bwMode="auto">
              <a:xfrm>
                <a:off x="6286512" y="5796393"/>
                <a:ext cx="2357454" cy="418687"/>
              </a:xfrm>
              <a:prstGeom prst="ellipse">
                <a:avLst/>
              </a:prstGeom>
              <a:solidFill>
                <a:srgbClr val="9ABA5A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9167" tIns="49583" rIns="99167" bIns="49583" anchor="ctr"/>
              <a:lstStyle/>
              <a:p>
                <a:pPr algn="ctr">
                  <a:defRPr/>
                </a:pPr>
                <a:r>
                  <a:rPr lang="ru-RU" dirty="0" smtClean="0">
                    <a:solidFill>
                      <a:schemeClr val="tx1"/>
                    </a:solidFill>
                  </a:rPr>
                  <a:t>Конец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Блок-схема: данные 5"/>
              <p:cNvSpPr/>
              <p:nvPr/>
            </p:nvSpPr>
            <p:spPr bwMode="auto">
              <a:xfrm>
                <a:off x="6072198" y="2780574"/>
                <a:ext cx="2786114" cy="492379"/>
              </a:xfrm>
              <a:prstGeom prst="flowChartInputOutput">
                <a:avLst/>
              </a:prstGeom>
              <a:solidFill>
                <a:srgbClr val="9ABA5A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9167" tIns="49583" rIns="99167" bIns="49583" anchor="ctr"/>
              <a:lstStyle/>
              <a:p>
                <a:pPr algn="ctr">
                  <a:defRPr/>
                </a:pP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Ввод    значения Ц</a:t>
                </a:r>
                <a:endPara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" name="Блок-схема: данные 6"/>
              <p:cNvSpPr/>
              <p:nvPr/>
            </p:nvSpPr>
            <p:spPr bwMode="auto">
              <a:xfrm>
                <a:off x="6072198" y="4934731"/>
                <a:ext cx="2786082" cy="553926"/>
              </a:xfrm>
              <a:prstGeom prst="flowChartInputOutput">
                <a:avLst/>
              </a:prstGeom>
              <a:solidFill>
                <a:srgbClr val="9ABA5A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9167" tIns="49583" rIns="99167" bIns="49583" anchor="ctr"/>
              <a:lstStyle/>
              <a:p>
                <a:pPr algn="ctr">
                  <a:defRPr/>
                </a:pP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Вывод    значения С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Блок-схема: процесс 8"/>
              <p:cNvSpPr/>
              <p:nvPr/>
            </p:nvSpPr>
            <p:spPr bwMode="auto">
              <a:xfrm>
                <a:off x="6072198" y="3642237"/>
                <a:ext cx="2786082" cy="923211"/>
              </a:xfrm>
              <a:prstGeom prst="flowChartProcess">
                <a:avLst/>
              </a:prstGeom>
              <a:solidFill>
                <a:srgbClr val="9ABA5A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9167" tIns="49583" rIns="99167" bIns="49583" anchor="ctr"/>
              <a:lstStyle/>
              <a:p>
                <a:pPr algn="ctr">
                  <a:defRPr/>
                </a:pPr>
                <a:r>
                  <a:rPr lang="ru-RU" dirty="0" smtClean="0">
                    <a:solidFill>
                      <a:schemeClr val="tx1"/>
                    </a:solidFill>
                  </a:rPr>
                  <a:t>С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N</a:t>
                </a:r>
                <a:r>
                  <a:rPr lang="ru-RU" baseline="-250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: = Ц + (Ц*7)/100 +   +(Ц*1,5)/100 + (Ц*3)/100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" name="Прямая со стрелкой 11"/>
              <p:cNvCxnSpPr>
                <a:stCxn id="6" idx="4"/>
                <a:endCxn id="9" idx="0"/>
              </p:cNvCxnSpPr>
              <p:nvPr/>
            </p:nvCxnSpPr>
            <p:spPr>
              <a:xfrm rot="5400000">
                <a:off x="7280606" y="3457587"/>
                <a:ext cx="369283" cy="16"/>
              </a:xfrm>
              <a:prstGeom prst="straightConnector1">
                <a:avLst/>
              </a:prstGeom>
              <a:ln w="28575">
                <a:solidFill>
                  <a:schemeClr val="accent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 стрелкой 14"/>
              <p:cNvCxnSpPr>
                <a:stCxn id="9" idx="2"/>
                <a:endCxn id="7" idx="1"/>
              </p:cNvCxnSpPr>
              <p:nvPr/>
            </p:nvCxnSpPr>
            <p:spPr>
              <a:xfrm rot="5400000">
                <a:off x="7280598" y="4749979"/>
                <a:ext cx="369283" cy="1588"/>
              </a:xfrm>
              <a:prstGeom prst="straightConnector1">
                <a:avLst/>
              </a:prstGeom>
              <a:ln w="28575">
                <a:solidFill>
                  <a:schemeClr val="accent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 стрелкой 21"/>
              <p:cNvCxnSpPr>
                <a:stCxn id="7" idx="4"/>
                <a:endCxn id="5" idx="0"/>
              </p:cNvCxnSpPr>
              <p:nvPr/>
            </p:nvCxnSpPr>
            <p:spPr>
              <a:xfrm rot="5400000">
                <a:off x="7311371" y="5642415"/>
                <a:ext cx="307737" cy="1588"/>
              </a:xfrm>
              <a:prstGeom prst="straightConnector1">
                <a:avLst/>
              </a:prstGeom>
              <a:ln w="28575">
                <a:solidFill>
                  <a:schemeClr val="accent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 стрелкой 63"/>
              <p:cNvCxnSpPr/>
              <p:nvPr/>
            </p:nvCxnSpPr>
            <p:spPr>
              <a:xfrm rot="5400000">
                <a:off x="7323157" y="2589091"/>
                <a:ext cx="357189" cy="1588"/>
              </a:xfrm>
              <a:prstGeom prst="straightConnector1">
                <a:avLst/>
              </a:prstGeom>
              <a:ln w="28575">
                <a:solidFill>
                  <a:schemeClr val="accent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TextBox 74"/>
            <p:cNvSpPr txBox="1"/>
            <p:nvPr/>
          </p:nvSpPr>
          <p:spPr>
            <a:xfrm>
              <a:off x="6643702" y="2042006"/>
              <a:ext cx="285752" cy="318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A50021"/>
                  </a:solidFill>
                </a:rPr>
                <a:t>1</a:t>
              </a:r>
              <a:endParaRPr lang="ru-RU" b="1" dirty="0">
                <a:solidFill>
                  <a:srgbClr val="A50021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357950" y="2965216"/>
              <a:ext cx="285752" cy="318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A50021"/>
                  </a:solidFill>
                </a:rPr>
                <a:t>2</a:t>
              </a:r>
              <a:endParaRPr lang="ru-RU" b="1" dirty="0">
                <a:solidFill>
                  <a:srgbClr val="A50021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500826" y="585789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A50021"/>
                  </a:solidFill>
                </a:rPr>
                <a:t>5</a:t>
              </a:r>
              <a:endParaRPr lang="ru-RU" b="1" dirty="0">
                <a:solidFill>
                  <a:srgbClr val="A50021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286512" y="5180920"/>
              <a:ext cx="285752" cy="318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A50021"/>
                  </a:solidFill>
                </a:rPr>
                <a:t>4</a:t>
              </a:r>
              <a:endParaRPr lang="ru-RU" b="1" dirty="0">
                <a:solidFill>
                  <a:srgbClr val="A50021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072198" y="4257710"/>
              <a:ext cx="285752" cy="318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A50021"/>
                  </a:solidFill>
                </a:rPr>
                <a:t>3</a:t>
              </a:r>
              <a:endParaRPr lang="ru-RU" b="1" dirty="0">
                <a:solidFill>
                  <a:srgbClr val="A50021"/>
                </a:solidFill>
              </a:endParaRPr>
            </a:p>
          </p:txBody>
        </p:sp>
      </p:grpSp>
      <p:sp>
        <p:nvSpPr>
          <p:cNvPr id="8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424613"/>
            <a:ext cx="685800" cy="433387"/>
          </a:xfrm>
          <a:prstGeom prst="actionButtonForwardNext">
            <a:avLst/>
          </a:prstGeom>
          <a:solidFill>
            <a:srgbClr val="FFCC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0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483A08"/>
                </a:solidFill>
              </a:rPr>
              <a:t>Задание 3</a:t>
            </a:r>
            <a:r>
              <a:rPr lang="ru-RU" dirty="0" smtClean="0"/>
              <a:t>   </a:t>
            </a:r>
            <a:r>
              <a:rPr lang="ru-RU" sz="2400" dirty="0" smtClean="0"/>
              <a:t>Разработать алгоритм и составить  блок – схему</a:t>
            </a:r>
          </a:p>
          <a:p>
            <a:r>
              <a:rPr lang="ru-RU" sz="2400" dirty="0" smtClean="0"/>
              <a:t>                      вычисления объёма цилиндра с радиусом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                    </a:t>
            </a:r>
            <a:r>
              <a:rPr lang="ru-RU" sz="2400" dirty="0" smtClean="0"/>
              <a:t> </a:t>
            </a:r>
            <a:r>
              <a:rPr lang="en-US" sz="2400" dirty="0" smtClean="0"/>
              <a:t> </a:t>
            </a:r>
            <a:r>
              <a:rPr lang="ru-RU" sz="2400" dirty="0" smtClean="0"/>
              <a:t>основания</a:t>
            </a:r>
            <a:r>
              <a:rPr lang="en-US" sz="2400" dirty="0" smtClean="0"/>
              <a:t> r</a:t>
            </a:r>
            <a:r>
              <a:rPr lang="ru-RU" sz="2400" dirty="0" smtClean="0"/>
              <a:t> и высотой</a:t>
            </a:r>
            <a:r>
              <a:rPr lang="en-US" sz="2400" dirty="0" smtClean="0"/>
              <a:t> h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357298"/>
            <a:ext cx="564357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483A08"/>
                </a:solidFill>
              </a:rPr>
              <a:t>Этап 1.</a:t>
            </a:r>
            <a:r>
              <a:rPr lang="ru-RU" dirty="0" smtClean="0"/>
              <a:t>  </a:t>
            </a:r>
            <a:r>
              <a:rPr lang="ru-RU" b="1" i="1" dirty="0" smtClean="0"/>
              <a:t>Математическое описание решения задачи.</a:t>
            </a:r>
          </a:p>
          <a:p>
            <a:r>
              <a:rPr lang="ru-RU" dirty="0" smtClean="0"/>
              <a:t>Объём цилиндра можно вычислить по формуле:</a:t>
            </a:r>
          </a:p>
          <a:p>
            <a:r>
              <a:rPr lang="en-US" b="1" dirty="0" smtClean="0"/>
              <a:t>                      V =</a:t>
            </a:r>
            <a:r>
              <a:rPr lang="en-US" b="1" dirty="0" smtClean="0">
                <a:latin typeface="Franklin Gothic Book"/>
              </a:rPr>
              <a:t> </a:t>
            </a:r>
            <a:r>
              <a:rPr lang="en-US" sz="2000" b="1" dirty="0" smtClean="0"/>
              <a:t>∙ </a:t>
            </a:r>
            <a:r>
              <a:rPr lang="en-US" b="1" dirty="0" smtClean="0"/>
              <a:t>r</a:t>
            </a:r>
            <a:r>
              <a:rPr lang="en-US" b="1" baseline="30000" dirty="0" smtClean="0"/>
              <a:t>2</a:t>
            </a:r>
            <a:r>
              <a:rPr lang="en-US" b="1" dirty="0" smtClean="0"/>
              <a:t> ∙ h,      </a:t>
            </a:r>
            <a:r>
              <a:rPr lang="en-US" b="1" dirty="0" smtClean="0">
                <a:latin typeface="Franklin Gothic Book"/>
              </a:rPr>
              <a:t> = </a:t>
            </a:r>
            <a:r>
              <a:rPr lang="en-US" sz="1600" b="1" dirty="0" smtClean="0">
                <a:latin typeface="Franklin Gothic Book"/>
              </a:rPr>
              <a:t>3,14</a:t>
            </a:r>
            <a:r>
              <a:rPr lang="en-US" b="1" dirty="0" smtClean="0">
                <a:latin typeface="Franklin Gothic Book"/>
              </a:rPr>
              <a:t>.</a:t>
            </a:r>
            <a:endParaRPr lang="ru-RU" b="1" dirty="0" smtClean="0"/>
          </a:p>
          <a:p>
            <a:endParaRPr lang="ru-RU" b="1" dirty="0" smtClean="0">
              <a:solidFill>
                <a:srgbClr val="483A08"/>
              </a:solidFill>
            </a:endParaRPr>
          </a:p>
          <a:p>
            <a:r>
              <a:rPr lang="ru-RU" b="1" dirty="0" smtClean="0">
                <a:solidFill>
                  <a:srgbClr val="483A08"/>
                </a:solidFill>
              </a:rPr>
              <a:t>Этап 2.</a:t>
            </a:r>
            <a:r>
              <a:rPr lang="ru-RU" dirty="0" smtClean="0"/>
              <a:t>  </a:t>
            </a:r>
            <a:r>
              <a:rPr lang="ru-RU" b="1" i="1" dirty="0" smtClean="0"/>
              <a:t>Определение входных и выходных данных.</a:t>
            </a:r>
          </a:p>
          <a:p>
            <a:r>
              <a:rPr lang="ru-RU" dirty="0" smtClean="0"/>
              <a:t>Исходя из  условия задачи, входными данными –радиус</a:t>
            </a:r>
            <a:r>
              <a:rPr lang="en-US" dirty="0" smtClean="0"/>
              <a:t> </a:t>
            </a:r>
            <a:r>
              <a:rPr lang="ru-RU" dirty="0" smtClean="0"/>
              <a:t>основания</a:t>
            </a:r>
            <a:r>
              <a:rPr lang="en-US" dirty="0" smtClean="0"/>
              <a:t> </a:t>
            </a:r>
            <a:r>
              <a:rPr lang="en-US" b="1" dirty="0" smtClean="0"/>
              <a:t>r</a:t>
            </a:r>
            <a:r>
              <a:rPr lang="ru-RU" b="1" dirty="0" smtClean="0"/>
              <a:t> </a:t>
            </a:r>
            <a:r>
              <a:rPr lang="ru-RU" dirty="0" smtClean="0"/>
              <a:t>и высота</a:t>
            </a:r>
            <a:r>
              <a:rPr lang="en-US" dirty="0" smtClean="0"/>
              <a:t> </a:t>
            </a:r>
            <a:r>
              <a:rPr lang="en-US" b="1" dirty="0" smtClean="0"/>
              <a:t>h</a:t>
            </a:r>
            <a:r>
              <a:rPr lang="ru-RU" b="1" dirty="0" smtClean="0"/>
              <a:t>,</a:t>
            </a:r>
            <a:r>
              <a:rPr lang="ru-RU" dirty="0" smtClean="0"/>
              <a:t> выходными данными – значение объёма цилиндра </a:t>
            </a:r>
            <a:r>
              <a:rPr lang="en-US" b="1" dirty="0" smtClean="0"/>
              <a:t>V</a:t>
            </a:r>
            <a:r>
              <a:rPr lang="ru-RU" dirty="0" smtClean="0"/>
              <a:t>.</a:t>
            </a:r>
          </a:p>
          <a:p>
            <a:endParaRPr lang="ru-RU" b="1" dirty="0" smtClean="0">
              <a:solidFill>
                <a:srgbClr val="483A08"/>
              </a:solidFill>
            </a:endParaRPr>
          </a:p>
          <a:p>
            <a:r>
              <a:rPr lang="ru-RU" b="1" dirty="0" smtClean="0">
                <a:solidFill>
                  <a:srgbClr val="483A08"/>
                </a:solidFill>
              </a:rPr>
              <a:t>Этап 3.</a:t>
            </a:r>
            <a:r>
              <a:rPr lang="ru-RU" dirty="0" smtClean="0"/>
              <a:t>  </a:t>
            </a:r>
            <a:r>
              <a:rPr lang="ru-RU" b="1" i="1" dirty="0" smtClean="0"/>
              <a:t>Разработка алгоритма решения.      </a:t>
            </a:r>
            <a:r>
              <a:rPr lang="ru-RU" dirty="0" smtClean="0"/>
              <a:t>Учитывая общие рекомендации, надо выполнить  такую последовательность действий (шагов):</a:t>
            </a:r>
          </a:p>
          <a:p>
            <a:r>
              <a:rPr lang="ru-RU" dirty="0" smtClean="0"/>
              <a:t>    </a:t>
            </a:r>
            <a:r>
              <a:rPr lang="ru-RU" dirty="0" smtClean="0">
                <a:solidFill>
                  <a:srgbClr val="A50021"/>
                </a:solidFill>
              </a:rPr>
              <a:t>1.</a:t>
            </a:r>
            <a:r>
              <a:rPr lang="ru-RU" dirty="0" smtClean="0"/>
              <a:t> Начало  алгоритма.</a:t>
            </a:r>
          </a:p>
          <a:p>
            <a:r>
              <a:rPr lang="ru-RU" dirty="0" smtClean="0"/>
              <a:t>    </a:t>
            </a:r>
            <a:r>
              <a:rPr lang="ru-RU" dirty="0" smtClean="0">
                <a:solidFill>
                  <a:srgbClr val="A50021"/>
                </a:solidFill>
              </a:rPr>
              <a:t>2.</a:t>
            </a:r>
            <a:r>
              <a:rPr lang="ru-RU" dirty="0" smtClean="0"/>
              <a:t> Ввод значений</a:t>
            </a:r>
            <a:r>
              <a:rPr lang="en-US" dirty="0" smtClean="0"/>
              <a:t> r, h.</a:t>
            </a:r>
            <a:endParaRPr lang="ru-RU" dirty="0" smtClean="0"/>
          </a:p>
          <a:p>
            <a:r>
              <a:rPr lang="ru-RU" dirty="0" smtClean="0"/>
              <a:t>    </a:t>
            </a:r>
            <a:r>
              <a:rPr lang="ru-RU" dirty="0" smtClean="0">
                <a:solidFill>
                  <a:srgbClr val="A50021"/>
                </a:solidFill>
              </a:rPr>
              <a:t>3. </a:t>
            </a:r>
            <a:r>
              <a:rPr lang="ru-RU" dirty="0" smtClean="0"/>
              <a:t>Задание значения </a:t>
            </a:r>
            <a:r>
              <a:rPr lang="en-US" dirty="0" smtClean="0">
                <a:latin typeface="Franklin Gothic Book"/>
              </a:rPr>
              <a:t> = </a:t>
            </a:r>
            <a:r>
              <a:rPr lang="en-US" sz="1600" dirty="0" smtClean="0">
                <a:latin typeface="Franklin Gothic Book"/>
              </a:rPr>
              <a:t>3,14</a:t>
            </a:r>
            <a:r>
              <a:rPr lang="en-US" dirty="0" smtClean="0">
                <a:latin typeface="Franklin Gothic Book"/>
              </a:rPr>
              <a:t>.</a:t>
            </a:r>
            <a:endParaRPr lang="ru-RU" dirty="0" smtClean="0"/>
          </a:p>
          <a:p>
            <a:r>
              <a:rPr lang="ru-RU" dirty="0" smtClean="0"/>
              <a:t>    </a:t>
            </a:r>
            <a:r>
              <a:rPr lang="ru-RU" dirty="0" smtClean="0">
                <a:solidFill>
                  <a:srgbClr val="A50021"/>
                </a:solidFill>
              </a:rPr>
              <a:t>4.</a:t>
            </a:r>
            <a:r>
              <a:rPr lang="ru-RU" dirty="0" smtClean="0"/>
              <a:t> Обработка данных – вычисление значение</a:t>
            </a:r>
          </a:p>
          <a:p>
            <a:r>
              <a:rPr lang="ru-RU" dirty="0" smtClean="0"/>
              <a:t>        объёма цилиндра </a:t>
            </a:r>
            <a:r>
              <a:rPr lang="en-US" dirty="0" smtClean="0"/>
              <a:t>V</a:t>
            </a:r>
            <a:r>
              <a:rPr lang="ru-RU" dirty="0" smtClean="0"/>
              <a:t>, по формуле: </a:t>
            </a:r>
            <a:r>
              <a:rPr lang="en-US" dirty="0" smtClean="0"/>
              <a:t>V</a:t>
            </a:r>
            <a:r>
              <a:rPr lang="ru-RU" dirty="0" smtClean="0"/>
              <a:t>: </a:t>
            </a:r>
            <a:r>
              <a:rPr lang="en-US" dirty="0" smtClean="0"/>
              <a:t>=</a:t>
            </a:r>
            <a:r>
              <a:rPr lang="ru-RU" dirty="0" smtClean="0"/>
              <a:t> </a:t>
            </a:r>
            <a:r>
              <a:rPr lang="en-US" dirty="0" smtClean="0">
                <a:latin typeface="Franklin Gothic Book"/>
              </a:rPr>
              <a:t> </a:t>
            </a:r>
            <a:r>
              <a:rPr lang="en-US" sz="2000" dirty="0" smtClean="0"/>
              <a:t>∙ 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∙ h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</a:t>
            </a:r>
            <a:r>
              <a:rPr lang="ru-RU" dirty="0" smtClean="0">
                <a:solidFill>
                  <a:srgbClr val="A50021"/>
                </a:solidFill>
              </a:rPr>
              <a:t>5.</a:t>
            </a:r>
            <a:r>
              <a:rPr lang="ru-RU" dirty="0" smtClean="0"/>
              <a:t> Вывод результата вычисления </a:t>
            </a:r>
            <a:r>
              <a:rPr lang="en-US" dirty="0" smtClean="0"/>
              <a:t>V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   </a:t>
            </a:r>
            <a:r>
              <a:rPr lang="ru-RU" dirty="0" smtClean="0">
                <a:solidFill>
                  <a:srgbClr val="A50021"/>
                </a:solidFill>
              </a:rPr>
              <a:t>6.</a:t>
            </a:r>
            <a:r>
              <a:rPr lang="ru-RU" dirty="0" smtClean="0"/>
              <a:t> Конец алгоритма.</a:t>
            </a:r>
            <a:endParaRPr lang="ru-RU" dirty="0"/>
          </a:p>
        </p:txBody>
      </p:sp>
      <p:sp>
        <p:nvSpPr>
          <p:cNvPr id="8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424613"/>
            <a:ext cx="685800" cy="433387"/>
          </a:xfrm>
          <a:prstGeom prst="actionButtonForwardNext">
            <a:avLst/>
          </a:prstGeom>
          <a:solidFill>
            <a:srgbClr val="FFCC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7" name="Группа 36"/>
          <p:cNvGrpSpPr/>
          <p:nvPr/>
        </p:nvGrpSpPr>
        <p:grpSpPr>
          <a:xfrm>
            <a:off x="6072198" y="1428736"/>
            <a:ext cx="2857552" cy="4929220"/>
            <a:chOff x="6072198" y="1428736"/>
            <a:chExt cx="2857552" cy="4929220"/>
          </a:xfrm>
        </p:grpSpPr>
        <p:sp>
          <p:nvSpPr>
            <p:cNvPr id="4" name="Овал 3"/>
            <p:cNvSpPr/>
            <p:nvPr/>
          </p:nvSpPr>
          <p:spPr bwMode="auto">
            <a:xfrm>
              <a:off x="6357950" y="1428736"/>
              <a:ext cx="2286017" cy="642942"/>
            </a:xfrm>
            <a:prstGeom prst="ellipse">
              <a:avLst/>
            </a:prstGeom>
            <a:solidFill>
              <a:srgbClr val="9ABA5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9167" tIns="49583" rIns="99167" bIns="49583" anchor="ctr"/>
            <a:lstStyle/>
            <a:p>
              <a:pPr algn="ctr">
                <a:defRPr/>
              </a:pPr>
              <a:r>
                <a:rPr lang="ru-RU" dirty="0" smtClean="0">
                  <a:solidFill>
                    <a:schemeClr val="tx1"/>
                  </a:solidFill>
                </a:rPr>
                <a:t>Начало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5" name="Овал 4"/>
            <p:cNvSpPr/>
            <p:nvPr/>
          </p:nvSpPr>
          <p:spPr bwMode="auto">
            <a:xfrm>
              <a:off x="6286512" y="5786454"/>
              <a:ext cx="2357454" cy="571502"/>
            </a:xfrm>
            <a:prstGeom prst="ellipse">
              <a:avLst/>
            </a:prstGeom>
            <a:solidFill>
              <a:srgbClr val="9ABA5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9167" tIns="49583" rIns="99167" bIns="49583" anchor="ctr"/>
            <a:lstStyle/>
            <a:p>
              <a:pPr algn="ctr">
                <a:defRPr/>
              </a:pPr>
              <a:r>
                <a:rPr lang="ru-RU" dirty="0" smtClean="0">
                  <a:solidFill>
                    <a:schemeClr val="tx1"/>
                  </a:solidFill>
                </a:rPr>
                <a:t>Конец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" name="Блок-схема: данные 5"/>
            <p:cNvSpPr/>
            <p:nvPr/>
          </p:nvSpPr>
          <p:spPr bwMode="auto">
            <a:xfrm>
              <a:off x="6143636" y="2428868"/>
              <a:ext cx="2786114" cy="571504"/>
            </a:xfrm>
            <a:prstGeom prst="flowChartInputOutput">
              <a:avLst/>
            </a:prstGeom>
            <a:solidFill>
              <a:srgbClr val="9ABA5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9167" tIns="49583" rIns="99167" bIns="49583" anchor="ctr"/>
            <a:lstStyle/>
            <a:p>
              <a:pPr algn="ctr">
                <a:defRPr/>
              </a:pPr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Ввод    значений</a:t>
              </a:r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r, h</a:t>
              </a:r>
              <a:endPara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Блок-схема: данные 6"/>
            <p:cNvSpPr/>
            <p:nvPr/>
          </p:nvSpPr>
          <p:spPr bwMode="auto">
            <a:xfrm>
              <a:off x="6072198" y="4929198"/>
              <a:ext cx="2786082" cy="571504"/>
            </a:xfrm>
            <a:prstGeom prst="flowChartInputOutput">
              <a:avLst/>
            </a:prstGeom>
            <a:solidFill>
              <a:srgbClr val="9ABA5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9167" tIns="49583" rIns="99167" bIns="49583" anchor="ctr"/>
            <a:lstStyle/>
            <a:p>
              <a:pPr algn="ctr">
                <a:defRPr/>
              </a:pPr>
              <a:r>
                <a: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Вывод    значения </a:t>
              </a:r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Блок-схема: процесс 8"/>
            <p:cNvSpPr/>
            <p:nvPr/>
          </p:nvSpPr>
          <p:spPr bwMode="auto">
            <a:xfrm>
              <a:off x="6072198" y="4071942"/>
              <a:ext cx="2786082" cy="500066"/>
            </a:xfrm>
            <a:prstGeom prst="flowChartProcess">
              <a:avLst/>
            </a:prstGeom>
            <a:solidFill>
              <a:srgbClr val="9ABA5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9167" tIns="49583" rIns="99167" bIns="49583" anchor="ctr"/>
            <a:lstStyle/>
            <a:p>
              <a:pPr algn="ctr">
                <a:defRPr/>
              </a:pPr>
              <a:r>
                <a:rPr lang="en-US" sz="2000" dirty="0" smtClean="0">
                  <a:solidFill>
                    <a:schemeClr val="tx1"/>
                  </a:solidFill>
                </a:rPr>
                <a:t>V</a:t>
              </a:r>
              <a:r>
                <a:rPr lang="ru-RU" sz="2000" dirty="0" smtClean="0">
                  <a:solidFill>
                    <a:schemeClr val="tx1"/>
                  </a:solidFill>
                </a:rPr>
                <a:t>:</a:t>
              </a:r>
              <a:r>
                <a:rPr lang="en-US" sz="2000" dirty="0" smtClean="0">
                  <a:solidFill>
                    <a:schemeClr val="tx1"/>
                  </a:solidFill>
                </a:rPr>
                <a:t> =</a:t>
              </a:r>
              <a:r>
                <a:rPr lang="ru-RU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  <a:latin typeface="Franklin Gothic Book"/>
                </a:rPr>
                <a:t> </a:t>
              </a:r>
              <a:r>
                <a:rPr lang="en-US" sz="2000" dirty="0" smtClean="0">
                  <a:solidFill>
                    <a:schemeClr val="tx1"/>
                  </a:solidFill>
                </a:rPr>
                <a:t>∙ r</a:t>
              </a:r>
              <a:r>
                <a:rPr lang="en-US" sz="2000" baseline="30000" dirty="0" smtClean="0">
                  <a:solidFill>
                    <a:schemeClr val="tx1"/>
                  </a:solidFill>
                </a:rPr>
                <a:t>2</a:t>
              </a:r>
              <a:r>
                <a:rPr lang="en-US" sz="2000" dirty="0" smtClean="0">
                  <a:solidFill>
                    <a:schemeClr val="tx1"/>
                  </a:solidFill>
                </a:rPr>
                <a:t> ∙ h</a:t>
              </a:r>
              <a:endParaRPr lang="ru-RU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Прямая со стрелкой 14"/>
            <p:cNvCxnSpPr>
              <a:stCxn id="9" idx="2"/>
              <a:endCxn id="7" idx="1"/>
            </p:cNvCxnSpPr>
            <p:nvPr/>
          </p:nvCxnSpPr>
          <p:spPr>
            <a:xfrm rot="5400000">
              <a:off x="7286644" y="4750603"/>
              <a:ext cx="357190" cy="1588"/>
            </a:xfrm>
            <a:prstGeom prst="straightConnector1">
              <a:avLst/>
            </a:prstGeom>
            <a:ln w="28575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>
              <a:stCxn id="7" idx="4"/>
              <a:endCxn id="5" idx="0"/>
            </p:cNvCxnSpPr>
            <p:nvPr/>
          </p:nvCxnSpPr>
          <p:spPr>
            <a:xfrm rot="5400000">
              <a:off x="7322363" y="5643578"/>
              <a:ext cx="285752" cy="1588"/>
            </a:xfrm>
            <a:prstGeom prst="straightConnector1">
              <a:avLst/>
            </a:prstGeom>
            <a:ln w="28575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 стрелкой 63"/>
            <p:cNvCxnSpPr/>
            <p:nvPr/>
          </p:nvCxnSpPr>
          <p:spPr>
            <a:xfrm rot="5400000">
              <a:off x="7323157" y="2249479"/>
              <a:ext cx="357189" cy="1588"/>
            </a:xfrm>
            <a:prstGeom prst="straightConnector1">
              <a:avLst/>
            </a:prstGeom>
            <a:ln w="28575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6643702" y="171448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A50021"/>
                  </a:solidFill>
                </a:rPr>
                <a:t>1</a:t>
              </a:r>
              <a:endParaRPr lang="ru-RU" b="1" dirty="0">
                <a:solidFill>
                  <a:srgbClr val="A50021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357950" y="271462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A50021"/>
                  </a:solidFill>
                </a:rPr>
                <a:t>2</a:t>
              </a:r>
              <a:endParaRPr lang="ru-RU" b="1" dirty="0">
                <a:solidFill>
                  <a:srgbClr val="A50021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429388" y="592933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A50021"/>
                  </a:solidFill>
                </a:rPr>
                <a:t>6</a:t>
              </a:r>
              <a:endParaRPr lang="ru-RU" b="1" dirty="0">
                <a:solidFill>
                  <a:srgbClr val="A50021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286512" y="514351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A50021"/>
                  </a:solidFill>
                </a:rPr>
                <a:t>5</a:t>
              </a:r>
              <a:endParaRPr lang="ru-RU" b="1" dirty="0">
                <a:solidFill>
                  <a:srgbClr val="A50021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072198" y="421481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A50021"/>
                  </a:solidFill>
                </a:rPr>
                <a:t>4</a:t>
              </a:r>
              <a:endParaRPr lang="ru-RU" b="1" dirty="0">
                <a:solidFill>
                  <a:srgbClr val="A50021"/>
                </a:solidFill>
              </a:endParaRPr>
            </a:p>
          </p:txBody>
        </p:sp>
        <p:sp>
          <p:nvSpPr>
            <p:cNvPr id="30" name="Блок-схема: процесс 29"/>
            <p:cNvSpPr/>
            <p:nvPr/>
          </p:nvSpPr>
          <p:spPr bwMode="auto">
            <a:xfrm>
              <a:off x="6072198" y="3286124"/>
              <a:ext cx="2786082" cy="500066"/>
            </a:xfrm>
            <a:prstGeom prst="flowChartProcess">
              <a:avLst/>
            </a:prstGeom>
            <a:solidFill>
              <a:srgbClr val="9ABA5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9167" tIns="49583" rIns="99167" bIns="49583" anchor="ctr"/>
            <a:lstStyle/>
            <a:p>
              <a:pPr algn="ctr">
                <a:defRPr/>
              </a:pPr>
              <a:r>
                <a:rPr lang="en-US" dirty="0" smtClean="0">
                  <a:solidFill>
                    <a:schemeClr val="tx1"/>
                  </a:solidFill>
                  <a:latin typeface="Franklin Gothic Book"/>
                </a:rPr>
                <a:t> = 3,14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72198" y="350043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A50021"/>
                  </a:solidFill>
                </a:rPr>
                <a:t>3</a:t>
              </a:r>
              <a:endParaRPr lang="ru-RU" b="1" dirty="0">
                <a:solidFill>
                  <a:srgbClr val="A50021"/>
                </a:solidFill>
              </a:endParaRPr>
            </a:p>
          </p:txBody>
        </p:sp>
        <p:cxnSp>
          <p:nvCxnSpPr>
            <p:cNvPr id="32" name="Прямая со стрелкой 31"/>
            <p:cNvCxnSpPr/>
            <p:nvPr/>
          </p:nvCxnSpPr>
          <p:spPr>
            <a:xfrm rot="5400000">
              <a:off x="7358877" y="3142453"/>
              <a:ext cx="285749" cy="1588"/>
            </a:xfrm>
            <a:prstGeom prst="straightConnector1">
              <a:avLst/>
            </a:prstGeom>
            <a:ln w="28575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 rot="5400000">
              <a:off x="7358877" y="3928271"/>
              <a:ext cx="285749" cy="1588"/>
            </a:xfrm>
            <a:prstGeom prst="straightConnector1">
              <a:avLst/>
            </a:prstGeom>
            <a:ln w="28575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3174" y="285728"/>
            <a:ext cx="607219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«То, что я читаю, я забываю; </a:t>
            </a:r>
          </a:p>
          <a:p>
            <a:r>
              <a:rPr lang="ru-RU" sz="3600" dirty="0" smtClean="0"/>
              <a:t>   то, что я вижу, я запоминаю,</a:t>
            </a:r>
          </a:p>
          <a:p>
            <a:r>
              <a:rPr lang="ru-RU" sz="3600" dirty="0" smtClean="0"/>
              <a:t>   то, что я делаю сам, я </a:t>
            </a:r>
          </a:p>
          <a:p>
            <a:r>
              <a:rPr lang="ru-RU" sz="3600" dirty="0" smtClean="0"/>
              <a:t>   понимаю и учусь этому на </a:t>
            </a:r>
          </a:p>
          <a:p>
            <a:r>
              <a:rPr lang="ru-RU" sz="3600" dirty="0" smtClean="0"/>
              <a:t>   всю оставшуюся жизнь» </a:t>
            </a:r>
          </a:p>
          <a:p>
            <a:pPr algn="r"/>
            <a:r>
              <a:rPr lang="ru-RU" sz="3600" dirty="0" smtClean="0"/>
              <a:t>                                                                                     Конфуций</a:t>
            </a:r>
            <a:endParaRPr lang="ru-RU" sz="3600" dirty="0"/>
          </a:p>
        </p:txBody>
      </p:sp>
      <p:pic>
        <p:nvPicPr>
          <p:cNvPr id="4" name="Picture 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491722"/>
            <a:ext cx="3500462" cy="313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86776" y="6215082"/>
            <a:ext cx="685800" cy="433387"/>
          </a:xfrm>
          <a:prstGeom prst="actionButtonForwardNext">
            <a:avLst/>
          </a:prstGeom>
          <a:solidFill>
            <a:srgbClr val="FFCC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57298"/>
            <a:ext cx="564357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483A08"/>
                </a:solidFill>
              </a:rPr>
              <a:t>Этап 1.</a:t>
            </a:r>
            <a:r>
              <a:rPr lang="ru-RU" dirty="0" smtClean="0"/>
              <a:t>  </a:t>
            </a:r>
            <a:r>
              <a:rPr lang="ru-RU" b="1" i="1" dirty="0" smtClean="0"/>
              <a:t>Математическое описание решения задачи.</a:t>
            </a:r>
          </a:p>
          <a:p>
            <a:r>
              <a:rPr lang="ru-RU" dirty="0" smtClean="0"/>
              <a:t> Равнодействующую всех сил можно вычислить по формуле:</a:t>
            </a:r>
          </a:p>
          <a:p>
            <a:r>
              <a:rPr lang="en-US" b="1" dirty="0" smtClean="0"/>
              <a:t>                      </a:t>
            </a:r>
            <a:endParaRPr lang="ru-RU" b="1" dirty="0" smtClean="0">
              <a:solidFill>
                <a:srgbClr val="483A08"/>
              </a:solidFill>
            </a:endParaRPr>
          </a:p>
          <a:p>
            <a:r>
              <a:rPr lang="ru-RU" b="1" dirty="0" smtClean="0">
                <a:solidFill>
                  <a:srgbClr val="483A08"/>
                </a:solidFill>
              </a:rPr>
              <a:t>Этап 2.</a:t>
            </a:r>
            <a:r>
              <a:rPr lang="ru-RU" dirty="0" smtClean="0"/>
              <a:t>  </a:t>
            </a:r>
            <a:r>
              <a:rPr lang="ru-RU" b="1" i="1" dirty="0" smtClean="0"/>
              <a:t>Определение входных и выходных данных.</a:t>
            </a:r>
          </a:p>
          <a:p>
            <a:r>
              <a:rPr lang="ru-RU" dirty="0" smtClean="0"/>
              <a:t>Исходя из  условия задачи, входными данными –равнодействующая всех сил</a:t>
            </a:r>
            <a:r>
              <a:rPr lang="en-US" dirty="0" smtClean="0"/>
              <a:t> </a:t>
            </a:r>
            <a:r>
              <a:rPr lang="en-US" b="1" dirty="0" smtClean="0"/>
              <a:t>F</a:t>
            </a:r>
            <a:r>
              <a:rPr lang="ru-RU" dirty="0" smtClean="0"/>
              <a:t> и ускорение</a:t>
            </a:r>
            <a:r>
              <a:rPr lang="en-US" dirty="0" smtClean="0"/>
              <a:t> </a:t>
            </a:r>
            <a:r>
              <a:rPr lang="en-US" b="1" dirty="0" smtClean="0"/>
              <a:t>a</a:t>
            </a:r>
            <a:r>
              <a:rPr lang="ru-RU" b="1" dirty="0" smtClean="0"/>
              <a:t>,</a:t>
            </a:r>
            <a:r>
              <a:rPr lang="ru-RU" dirty="0" smtClean="0"/>
              <a:t> выходными данными – значение массы тела </a:t>
            </a:r>
            <a:r>
              <a:rPr lang="en-US" b="1" dirty="0" smtClean="0"/>
              <a:t>m</a:t>
            </a:r>
            <a:r>
              <a:rPr lang="ru-RU" dirty="0" smtClean="0"/>
              <a:t>.</a:t>
            </a:r>
          </a:p>
          <a:p>
            <a:endParaRPr lang="ru-RU" b="1" dirty="0" smtClean="0">
              <a:solidFill>
                <a:srgbClr val="483A08"/>
              </a:solidFill>
            </a:endParaRPr>
          </a:p>
          <a:p>
            <a:r>
              <a:rPr lang="ru-RU" b="1" dirty="0" smtClean="0">
                <a:solidFill>
                  <a:srgbClr val="483A08"/>
                </a:solidFill>
              </a:rPr>
              <a:t>Этап 3.</a:t>
            </a:r>
            <a:r>
              <a:rPr lang="ru-RU" dirty="0" smtClean="0"/>
              <a:t>  </a:t>
            </a:r>
            <a:r>
              <a:rPr lang="ru-RU" b="1" i="1" dirty="0" smtClean="0"/>
              <a:t>Разработка алгоритма решения.      </a:t>
            </a:r>
            <a:r>
              <a:rPr lang="ru-RU" dirty="0" smtClean="0"/>
              <a:t>Учитывая общие рекомендации, надо выполнить  такую последовательность действий (шагов):</a:t>
            </a:r>
          </a:p>
          <a:p>
            <a:r>
              <a:rPr lang="ru-RU" dirty="0" smtClean="0"/>
              <a:t>    </a:t>
            </a:r>
            <a:r>
              <a:rPr lang="ru-RU" dirty="0" smtClean="0">
                <a:solidFill>
                  <a:srgbClr val="A50021"/>
                </a:solidFill>
              </a:rPr>
              <a:t>1.</a:t>
            </a:r>
            <a:r>
              <a:rPr lang="ru-RU" dirty="0" smtClean="0"/>
              <a:t> Начало  алгоритма.</a:t>
            </a:r>
          </a:p>
          <a:p>
            <a:r>
              <a:rPr lang="ru-RU" dirty="0" smtClean="0"/>
              <a:t>    </a:t>
            </a:r>
            <a:r>
              <a:rPr lang="ru-RU" dirty="0" smtClean="0">
                <a:solidFill>
                  <a:srgbClr val="A50021"/>
                </a:solidFill>
              </a:rPr>
              <a:t>2.</a:t>
            </a:r>
            <a:r>
              <a:rPr lang="ru-RU" dirty="0" smtClean="0"/>
              <a:t> Ввод значений</a:t>
            </a:r>
            <a:r>
              <a:rPr lang="en-US" dirty="0" smtClean="0"/>
              <a:t> F, a.</a:t>
            </a:r>
            <a:endParaRPr lang="ru-RU" dirty="0" smtClean="0"/>
          </a:p>
          <a:p>
            <a:r>
              <a:rPr lang="ru-RU" dirty="0" smtClean="0"/>
              <a:t>    </a:t>
            </a:r>
            <a:r>
              <a:rPr lang="en-US" dirty="0" smtClean="0">
                <a:solidFill>
                  <a:srgbClr val="A50021"/>
                </a:solidFill>
              </a:rPr>
              <a:t>3</a:t>
            </a:r>
            <a:r>
              <a:rPr lang="ru-RU" dirty="0" smtClean="0">
                <a:solidFill>
                  <a:srgbClr val="A50021"/>
                </a:solidFill>
              </a:rPr>
              <a:t>.</a:t>
            </a:r>
            <a:r>
              <a:rPr lang="ru-RU" dirty="0" smtClean="0"/>
              <a:t> Обработка данных – вычисление значения массы </a:t>
            </a:r>
          </a:p>
          <a:p>
            <a:r>
              <a:rPr lang="ru-RU" dirty="0" smtClean="0"/>
              <a:t>        тела </a:t>
            </a:r>
            <a:r>
              <a:rPr lang="en-US" dirty="0" smtClean="0"/>
              <a:t>m</a:t>
            </a:r>
            <a:r>
              <a:rPr lang="ru-RU" dirty="0" smtClean="0"/>
              <a:t>, по формуле:</a:t>
            </a:r>
          </a:p>
          <a:p>
            <a:r>
              <a:rPr lang="ru-RU" dirty="0" smtClean="0"/>
              <a:t>    </a:t>
            </a:r>
            <a:r>
              <a:rPr lang="en-US" dirty="0" smtClean="0">
                <a:solidFill>
                  <a:srgbClr val="A50021"/>
                </a:solidFill>
              </a:rPr>
              <a:t>4</a:t>
            </a:r>
            <a:r>
              <a:rPr lang="ru-RU" dirty="0" smtClean="0">
                <a:solidFill>
                  <a:srgbClr val="A50021"/>
                </a:solidFill>
              </a:rPr>
              <a:t>.</a:t>
            </a:r>
            <a:r>
              <a:rPr lang="ru-RU" dirty="0" smtClean="0"/>
              <a:t> Вывод результата вычисления </a:t>
            </a:r>
            <a:r>
              <a:rPr lang="en-US" dirty="0" smtClean="0"/>
              <a:t>m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   </a:t>
            </a:r>
            <a:r>
              <a:rPr lang="en-US" dirty="0" smtClean="0">
                <a:solidFill>
                  <a:srgbClr val="A50021"/>
                </a:solidFill>
              </a:rPr>
              <a:t>5</a:t>
            </a:r>
            <a:r>
              <a:rPr lang="ru-RU" dirty="0" smtClean="0">
                <a:solidFill>
                  <a:srgbClr val="A50021"/>
                </a:solidFill>
              </a:rPr>
              <a:t>.</a:t>
            </a:r>
            <a:r>
              <a:rPr lang="ru-RU" dirty="0" smtClean="0"/>
              <a:t> Конец алгоритма.</a:t>
            </a:r>
            <a:endParaRPr lang="ru-RU" dirty="0"/>
          </a:p>
        </p:txBody>
      </p:sp>
      <p:sp>
        <p:nvSpPr>
          <p:cNvPr id="8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424613"/>
            <a:ext cx="685800" cy="433387"/>
          </a:xfrm>
          <a:prstGeom prst="actionButtonForwardNext">
            <a:avLst/>
          </a:prstGeom>
          <a:solidFill>
            <a:srgbClr val="FFCC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14282" y="0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483A08"/>
                </a:solidFill>
              </a:rPr>
              <a:t>Задание 4</a:t>
            </a:r>
            <a:r>
              <a:rPr lang="ru-RU" dirty="0" smtClean="0"/>
              <a:t>   </a:t>
            </a:r>
            <a:r>
              <a:rPr lang="ru-RU" sz="2400" dirty="0" smtClean="0"/>
              <a:t>Разработать алгоритм и составить  блок – схему</a:t>
            </a:r>
          </a:p>
          <a:p>
            <a:r>
              <a:rPr lang="ru-RU" sz="2400" dirty="0" smtClean="0"/>
              <a:t>                      вычисления массы тела</a:t>
            </a:r>
            <a:r>
              <a:rPr lang="en-US" sz="2400" dirty="0" smtClean="0"/>
              <a:t> </a:t>
            </a:r>
            <a:r>
              <a:rPr lang="en-US" sz="2400" b="1" dirty="0" smtClean="0"/>
              <a:t>m</a:t>
            </a:r>
            <a:r>
              <a:rPr lang="ru-RU" sz="2400" dirty="0" smtClean="0"/>
              <a:t>, если известно ускорение</a:t>
            </a:r>
            <a:r>
              <a:rPr lang="en-US" sz="2400" dirty="0" smtClean="0"/>
              <a:t> </a:t>
            </a:r>
            <a:r>
              <a:rPr lang="en-US" sz="2400" b="1" dirty="0" smtClean="0"/>
              <a:t>a</a:t>
            </a:r>
          </a:p>
          <a:p>
            <a:r>
              <a:rPr lang="en-US" sz="2400" dirty="0" smtClean="0"/>
              <a:t>               </a:t>
            </a:r>
            <a:r>
              <a:rPr lang="ru-RU" sz="2400" dirty="0" smtClean="0"/>
              <a:t> </a:t>
            </a:r>
            <a:r>
              <a:rPr lang="en-US" sz="2400" dirty="0" smtClean="0"/>
              <a:t>      </a:t>
            </a:r>
            <a:r>
              <a:rPr lang="ru-RU" sz="2400" dirty="0" smtClean="0"/>
              <a:t>и равнодействующая всех сил</a:t>
            </a:r>
            <a:r>
              <a:rPr lang="en-US" sz="2400" dirty="0" smtClean="0"/>
              <a:t> </a:t>
            </a:r>
            <a:r>
              <a:rPr lang="en-US" sz="2400" b="1" dirty="0" smtClean="0"/>
              <a:t>F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1285852" y="1927902"/>
            <a:ext cx="2714644" cy="381901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2643174" y="5500702"/>
            <a:ext cx="1428760" cy="285752"/>
          </a:xfrm>
          <a:prstGeom prst="rect">
            <a:avLst/>
          </a:prstGeom>
          <a:noFill/>
        </p:spPr>
      </p:pic>
      <p:grpSp>
        <p:nvGrpSpPr>
          <p:cNvPr id="2" name="Группа 48"/>
          <p:cNvGrpSpPr/>
          <p:nvPr/>
        </p:nvGrpSpPr>
        <p:grpSpPr>
          <a:xfrm>
            <a:off x="6072198" y="1857364"/>
            <a:ext cx="2786114" cy="4369860"/>
            <a:chOff x="6072198" y="1857364"/>
            <a:chExt cx="2786114" cy="4369860"/>
          </a:xfrm>
        </p:grpSpPr>
        <p:grpSp>
          <p:nvGrpSpPr>
            <p:cNvPr id="4" name="Группа 27"/>
            <p:cNvGrpSpPr/>
            <p:nvPr/>
          </p:nvGrpSpPr>
          <p:grpSpPr>
            <a:xfrm>
              <a:off x="6072198" y="1857364"/>
              <a:ext cx="2786114" cy="4369860"/>
              <a:chOff x="6072198" y="1857364"/>
              <a:chExt cx="2786114" cy="4369860"/>
            </a:xfrm>
          </p:grpSpPr>
          <p:grpSp>
            <p:nvGrpSpPr>
              <p:cNvPr id="5" name="Группа 73"/>
              <p:cNvGrpSpPr/>
              <p:nvPr/>
            </p:nvGrpSpPr>
            <p:grpSpPr>
              <a:xfrm>
                <a:off x="6072198" y="1857364"/>
                <a:ext cx="2786114" cy="4357716"/>
                <a:chOff x="6072198" y="1857364"/>
                <a:chExt cx="2786114" cy="4357716"/>
              </a:xfrm>
            </p:grpSpPr>
            <p:sp>
              <p:nvSpPr>
                <p:cNvPr id="39" name="Овал 38"/>
                <p:cNvSpPr/>
                <p:nvPr/>
              </p:nvSpPr>
              <p:spPr bwMode="auto">
                <a:xfrm>
                  <a:off x="6357950" y="1857364"/>
                  <a:ext cx="2286017" cy="642942"/>
                </a:xfrm>
                <a:prstGeom prst="ellipse">
                  <a:avLst/>
                </a:prstGeom>
                <a:solidFill>
                  <a:srgbClr val="9ABA5A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9167" tIns="49583" rIns="99167" bIns="49583" anchor="ctr"/>
                <a:lstStyle/>
                <a:p>
                  <a:pPr algn="ctr">
                    <a:defRPr/>
                  </a:pPr>
                  <a:r>
                    <a:rPr lang="ru-RU" dirty="0" smtClean="0">
                      <a:solidFill>
                        <a:schemeClr val="tx1"/>
                      </a:solidFill>
                    </a:rPr>
                    <a:t>Начало</a:t>
                  </a:r>
                  <a:endParaRPr lang="ru-RU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" name="Овал 39"/>
                <p:cNvSpPr/>
                <p:nvPr/>
              </p:nvSpPr>
              <p:spPr bwMode="auto">
                <a:xfrm>
                  <a:off x="6286512" y="5643578"/>
                  <a:ext cx="2357454" cy="571502"/>
                </a:xfrm>
                <a:prstGeom prst="ellipse">
                  <a:avLst/>
                </a:prstGeom>
                <a:solidFill>
                  <a:srgbClr val="9ABA5A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9167" tIns="49583" rIns="99167" bIns="49583" anchor="ctr"/>
                <a:lstStyle/>
                <a:p>
                  <a:pPr algn="ctr">
                    <a:defRPr/>
                  </a:pPr>
                  <a:r>
                    <a:rPr lang="ru-RU" dirty="0" smtClean="0">
                      <a:solidFill>
                        <a:schemeClr val="tx1"/>
                      </a:solidFill>
                    </a:rPr>
                    <a:t>Конец</a:t>
                  </a:r>
                  <a:endParaRPr lang="ru-RU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" name="Блок-схема: данные 40"/>
                <p:cNvSpPr/>
                <p:nvPr/>
              </p:nvSpPr>
              <p:spPr bwMode="auto">
                <a:xfrm>
                  <a:off x="6072198" y="2857496"/>
                  <a:ext cx="2786114" cy="571504"/>
                </a:xfrm>
                <a:prstGeom prst="flowChartInputOutput">
                  <a:avLst/>
                </a:prstGeom>
                <a:solidFill>
                  <a:srgbClr val="9ABA5A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9167" tIns="49583" rIns="99167" bIns="49583" anchor="ctr"/>
                <a:lstStyle/>
                <a:p>
                  <a:pPr algn="ctr">
                    <a:defRPr/>
                  </a:pPr>
                  <a:r>
                    <a:rPr lang="ru-RU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Ввод    значений </a:t>
                  </a:r>
                  <a:r>
                    <a:rPr lang="en-US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F, a</a:t>
                  </a:r>
                  <a:endParaRPr lang="ru-RU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" name="Блок-схема: данные 41"/>
                <p:cNvSpPr/>
                <p:nvPr/>
              </p:nvSpPr>
              <p:spPr bwMode="auto">
                <a:xfrm>
                  <a:off x="6072198" y="4714884"/>
                  <a:ext cx="2786082" cy="571504"/>
                </a:xfrm>
                <a:prstGeom prst="flowChartInputOutput">
                  <a:avLst/>
                </a:prstGeom>
                <a:solidFill>
                  <a:srgbClr val="9ABA5A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9167" tIns="49583" rIns="99167" bIns="49583" anchor="ctr"/>
                <a:lstStyle/>
                <a:p>
                  <a:pPr algn="ctr">
                    <a:defRPr/>
                  </a:pPr>
                  <a:r>
                    <a:rPr lang="ru-RU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Вывод    значения </a:t>
                  </a:r>
                  <a:r>
                    <a:rPr lang="en-US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m</a:t>
                  </a:r>
                  <a:endParaRPr lang="ru-RU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" name="Блок-схема: процесс 42"/>
                <p:cNvSpPr/>
                <p:nvPr/>
              </p:nvSpPr>
              <p:spPr bwMode="auto">
                <a:xfrm>
                  <a:off x="6072198" y="3857628"/>
                  <a:ext cx="2786082" cy="500066"/>
                </a:xfrm>
                <a:prstGeom prst="flowChartProcess">
                  <a:avLst/>
                </a:prstGeom>
                <a:solidFill>
                  <a:srgbClr val="9ABA5A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9167" tIns="49583" rIns="99167" bIns="49583" anchor="ctr"/>
                <a:lstStyle/>
                <a:p>
                  <a:pPr algn="ctr">
                    <a:defRPr/>
                  </a:pPr>
                  <a:endParaRPr lang="ru-RU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4" name="Прямая со стрелкой 43"/>
                <p:cNvCxnSpPr>
                  <a:stCxn id="41" idx="4"/>
                  <a:endCxn id="43" idx="0"/>
                </p:cNvCxnSpPr>
                <p:nvPr/>
              </p:nvCxnSpPr>
              <p:spPr>
                <a:xfrm rot="5400000">
                  <a:off x="7250933" y="3643306"/>
                  <a:ext cx="428628" cy="16"/>
                </a:xfrm>
                <a:prstGeom prst="straightConnector1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 стрелкой 44"/>
                <p:cNvCxnSpPr>
                  <a:stCxn id="43" idx="2"/>
                  <a:endCxn id="42" idx="1"/>
                </p:cNvCxnSpPr>
                <p:nvPr/>
              </p:nvCxnSpPr>
              <p:spPr>
                <a:xfrm rot="5400000">
                  <a:off x="7286644" y="4536289"/>
                  <a:ext cx="357190" cy="1588"/>
                </a:xfrm>
                <a:prstGeom prst="straightConnector1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 стрелкой 45"/>
                <p:cNvCxnSpPr>
                  <a:stCxn id="42" idx="4"/>
                  <a:endCxn id="40" idx="0"/>
                </p:cNvCxnSpPr>
                <p:nvPr/>
              </p:nvCxnSpPr>
              <p:spPr>
                <a:xfrm rot="5400000">
                  <a:off x="7286644" y="5464983"/>
                  <a:ext cx="357190" cy="1588"/>
                </a:xfrm>
                <a:prstGeom prst="straightConnector1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 стрелкой 46"/>
                <p:cNvCxnSpPr/>
                <p:nvPr/>
              </p:nvCxnSpPr>
              <p:spPr>
                <a:xfrm rot="5400000">
                  <a:off x="7323157" y="2678107"/>
                  <a:ext cx="357189" cy="1588"/>
                </a:xfrm>
                <a:prstGeom prst="straightConnector1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" name="TextBox 33"/>
              <p:cNvSpPr txBox="1"/>
              <p:nvPr/>
            </p:nvSpPr>
            <p:spPr>
              <a:xfrm>
                <a:off x="6643702" y="2143116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A50021"/>
                    </a:solidFill>
                  </a:rPr>
                  <a:t>1</a:t>
                </a:r>
                <a:endParaRPr lang="ru-RU" b="1" dirty="0">
                  <a:solidFill>
                    <a:srgbClr val="A50021"/>
                  </a:solidFill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6357950" y="3143248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A50021"/>
                    </a:solidFill>
                  </a:rPr>
                  <a:t>2</a:t>
                </a:r>
                <a:endParaRPr lang="ru-RU" b="1" dirty="0">
                  <a:solidFill>
                    <a:srgbClr val="A50021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500826" y="5857892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A50021"/>
                    </a:solidFill>
                  </a:rPr>
                  <a:t>5</a:t>
                </a:r>
                <a:endParaRPr lang="ru-RU" b="1" dirty="0">
                  <a:solidFill>
                    <a:srgbClr val="A50021"/>
                  </a:solidFill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286512" y="5000636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A50021"/>
                    </a:solidFill>
                  </a:rPr>
                  <a:t>4</a:t>
                </a:r>
                <a:endParaRPr lang="ru-RU" b="1" dirty="0">
                  <a:solidFill>
                    <a:srgbClr val="A50021"/>
                  </a:solidFill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072198" y="4071942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A50021"/>
                    </a:solidFill>
                  </a:rPr>
                  <a:t>3</a:t>
                </a:r>
                <a:endParaRPr lang="ru-RU" b="1" dirty="0">
                  <a:solidFill>
                    <a:srgbClr val="A50021"/>
                  </a:solidFill>
                </a:endParaRPr>
              </a:p>
            </p:txBody>
          </p:sp>
        </p:grpSp>
        <p:pic>
          <p:nvPicPr>
            <p:cNvPr id="48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0000"/>
            </a:blip>
            <a:srcRect/>
            <a:stretch>
              <a:fillRect/>
            </a:stretch>
          </p:blipFill>
          <p:spPr bwMode="auto">
            <a:xfrm>
              <a:off x="6786578" y="4000504"/>
              <a:ext cx="1428760" cy="28575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Группа 53"/>
          <p:cNvGrpSpPr/>
          <p:nvPr/>
        </p:nvGrpSpPr>
        <p:grpSpPr>
          <a:xfrm>
            <a:off x="214282" y="1428736"/>
            <a:ext cx="5286412" cy="914404"/>
            <a:chOff x="214282" y="1428736"/>
            <a:chExt cx="5286412" cy="914404"/>
          </a:xfrm>
        </p:grpSpPr>
        <p:pic>
          <p:nvPicPr>
            <p:cNvPr id="35845" name="Picture 5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0000"/>
            </a:blip>
            <a:srcRect/>
            <a:stretch>
              <a:fillRect/>
            </a:stretch>
          </p:blipFill>
          <p:spPr bwMode="auto">
            <a:xfrm>
              <a:off x="214282" y="1428736"/>
              <a:ext cx="928694" cy="500066"/>
            </a:xfrm>
            <a:prstGeom prst="rect">
              <a:avLst/>
            </a:prstGeom>
            <a:noFill/>
          </p:spPr>
        </p:pic>
        <p:pic>
          <p:nvPicPr>
            <p:cNvPr id="35847" name="Picture 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0000"/>
            </a:blip>
            <a:srcRect/>
            <a:stretch>
              <a:fillRect/>
            </a:stretch>
          </p:blipFill>
          <p:spPr bwMode="auto">
            <a:xfrm>
              <a:off x="1571604" y="1428736"/>
              <a:ext cx="1000132" cy="500066"/>
            </a:xfrm>
            <a:prstGeom prst="rect">
              <a:avLst/>
            </a:prstGeom>
            <a:noFill/>
          </p:spPr>
        </p:pic>
        <p:pic>
          <p:nvPicPr>
            <p:cNvPr id="35849" name="Picture 9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0000"/>
            </a:blip>
            <a:srcRect/>
            <a:stretch>
              <a:fillRect/>
            </a:stretch>
          </p:blipFill>
          <p:spPr bwMode="auto">
            <a:xfrm>
              <a:off x="2786050" y="1428736"/>
              <a:ext cx="2714644" cy="428628"/>
            </a:xfrm>
            <a:prstGeom prst="rect">
              <a:avLst/>
            </a:prstGeom>
            <a:noFill/>
          </p:spPr>
        </p:pic>
        <p:pic>
          <p:nvPicPr>
            <p:cNvPr id="35851" name="Picture 11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0000"/>
            </a:blip>
            <a:srcRect/>
            <a:stretch>
              <a:fillRect/>
            </a:stretch>
          </p:blipFill>
          <p:spPr bwMode="auto">
            <a:xfrm>
              <a:off x="571472" y="1857364"/>
              <a:ext cx="1214446" cy="485776"/>
            </a:xfrm>
            <a:prstGeom prst="rect">
              <a:avLst/>
            </a:prstGeom>
            <a:noFill/>
          </p:spPr>
        </p:pic>
      </p:grpSp>
      <p:sp>
        <p:nvSpPr>
          <p:cNvPr id="2" name="TextBox 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483A08"/>
                </a:solidFill>
              </a:rPr>
              <a:t>Задание 5</a:t>
            </a:r>
            <a:r>
              <a:rPr lang="ru-RU" dirty="0" smtClean="0"/>
              <a:t>   </a:t>
            </a:r>
            <a:r>
              <a:rPr lang="ru-RU" sz="2000" dirty="0" smtClean="0"/>
              <a:t>Разработать алгоритм и составить  блок – схему вычисления высоты треугольника</a:t>
            </a:r>
            <a:r>
              <a:rPr lang="en-US" sz="2000" dirty="0" smtClean="0"/>
              <a:t> </a:t>
            </a:r>
            <a:r>
              <a:rPr lang="en-US" sz="2000" b="1" dirty="0" smtClean="0"/>
              <a:t>h</a:t>
            </a:r>
            <a:r>
              <a:rPr lang="ru-RU" sz="2000" dirty="0" smtClean="0"/>
              <a:t>, опущенную на сторону </a:t>
            </a:r>
            <a:r>
              <a:rPr lang="ru-RU" sz="2000" b="1" dirty="0" smtClean="0"/>
              <a:t>а</a:t>
            </a:r>
            <a:r>
              <a:rPr lang="ru-RU" sz="2000" dirty="0" smtClean="0"/>
              <a:t>, по значениям длин его сторон </a:t>
            </a:r>
            <a:r>
              <a:rPr lang="en-US" sz="2000" b="1" dirty="0" smtClean="0"/>
              <a:t>a</a:t>
            </a:r>
            <a:r>
              <a:rPr lang="en-US" sz="2000" dirty="0" smtClean="0"/>
              <a:t>, </a:t>
            </a:r>
            <a:r>
              <a:rPr lang="en-US" sz="2000" b="1" dirty="0" smtClean="0"/>
              <a:t>b</a:t>
            </a:r>
            <a:r>
              <a:rPr lang="en-US" sz="2000" dirty="0" smtClean="0"/>
              <a:t>, </a:t>
            </a:r>
            <a:r>
              <a:rPr lang="en-US" sz="2000" b="1" dirty="0" smtClean="0"/>
              <a:t>c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857232"/>
            <a:ext cx="564357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483A08"/>
                </a:solidFill>
              </a:rPr>
              <a:t>Этап 1.</a:t>
            </a:r>
            <a:r>
              <a:rPr lang="ru-RU" dirty="0" smtClean="0"/>
              <a:t>  </a:t>
            </a:r>
            <a:r>
              <a:rPr lang="ru-RU" b="1" i="1" dirty="0" smtClean="0"/>
              <a:t>Математическое описание решения задачи.</a:t>
            </a:r>
          </a:p>
          <a:p>
            <a:r>
              <a:rPr lang="ru-RU" dirty="0" smtClean="0"/>
              <a:t>Площадь треугольника можно вычислить по формуле:</a:t>
            </a:r>
          </a:p>
          <a:p>
            <a:r>
              <a:rPr lang="en-US" b="1" dirty="0" smtClean="0"/>
              <a:t>                       →                      ;    </a:t>
            </a:r>
            <a:endParaRPr lang="ru-RU" b="1" dirty="0" smtClean="0"/>
          </a:p>
          <a:p>
            <a:endParaRPr lang="en-US" b="1" dirty="0" smtClean="0">
              <a:solidFill>
                <a:srgbClr val="483A08"/>
              </a:solidFill>
            </a:endParaRPr>
          </a:p>
          <a:p>
            <a:r>
              <a:rPr lang="ru-RU" dirty="0" smtClean="0"/>
              <a:t>г де                            </a:t>
            </a:r>
            <a:r>
              <a:rPr lang="ru-RU" b="1" dirty="0" smtClean="0"/>
              <a:t>→</a:t>
            </a:r>
            <a:r>
              <a:rPr lang="ru-RU" dirty="0" smtClean="0">
                <a:solidFill>
                  <a:srgbClr val="483A08"/>
                </a:solidFill>
              </a:rPr>
              <a:t>   </a:t>
            </a:r>
          </a:p>
          <a:p>
            <a:endParaRPr lang="ru-RU" b="1" dirty="0" smtClean="0">
              <a:solidFill>
                <a:srgbClr val="483A08"/>
              </a:solidFill>
            </a:endParaRPr>
          </a:p>
          <a:p>
            <a:r>
              <a:rPr lang="ru-RU" b="1" dirty="0" smtClean="0">
                <a:solidFill>
                  <a:srgbClr val="483A08"/>
                </a:solidFill>
              </a:rPr>
              <a:t>Этап 2.</a:t>
            </a:r>
            <a:r>
              <a:rPr lang="ru-RU" dirty="0" smtClean="0"/>
              <a:t>  </a:t>
            </a:r>
            <a:r>
              <a:rPr lang="ru-RU" b="1" i="1" dirty="0" smtClean="0"/>
              <a:t>Определение входных и выходных данных.</a:t>
            </a:r>
          </a:p>
          <a:p>
            <a:r>
              <a:rPr lang="ru-RU" dirty="0" smtClean="0"/>
              <a:t>Исходя из  условия задачи, входными данными – длины сторон треугольника </a:t>
            </a:r>
            <a:r>
              <a:rPr lang="en-US" dirty="0" smtClean="0"/>
              <a:t>a, b, c</a:t>
            </a:r>
            <a:r>
              <a:rPr lang="ru-RU" b="1" dirty="0" smtClean="0"/>
              <a:t>,</a:t>
            </a:r>
            <a:r>
              <a:rPr lang="ru-RU" dirty="0" smtClean="0"/>
              <a:t> выходными данными –высота треугольника опущенная на сторону. </a:t>
            </a:r>
          </a:p>
          <a:p>
            <a:r>
              <a:rPr lang="ru-RU" b="1" dirty="0" smtClean="0">
                <a:solidFill>
                  <a:srgbClr val="483A08"/>
                </a:solidFill>
              </a:rPr>
              <a:t>Этап 3.</a:t>
            </a:r>
            <a:r>
              <a:rPr lang="ru-RU" dirty="0" smtClean="0"/>
              <a:t>  </a:t>
            </a:r>
            <a:r>
              <a:rPr lang="ru-RU" b="1" i="1" dirty="0" smtClean="0"/>
              <a:t>Разработка алгоритма решения.      </a:t>
            </a:r>
            <a:r>
              <a:rPr lang="ru-RU" dirty="0" smtClean="0"/>
              <a:t>Учитывая общие рекомендации, надо выполнить  такую последовательность действий (шагов):</a:t>
            </a:r>
          </a:p>
          <a:p>
            <a:r>
              <a:rPr lang="ru-RU" dirty="0" smtClean="0"/>
              <a:t>    </a:t>
            </a:r>
            <a:r>
              <a:rPr lang="ru-RU" dirty="0" smtClean="0">
                <a:solidFill>
                  <a:srgbClr val="A50021"/>
                </a:solidFill>
              </a:rPr>
              <a:t>1.</a:t>
            </a:r>
            <a:r>
              <a:rPr lang="ru-RU" dirty="0" smtClean="0"/>
              <a:t> Начало  алгоритма.</a:t>
            </a:r>
          </a:p>
          <a:p>
            <a:r>
              <a:rPr lang="ru-RU" dirty="0" smtClean="0"/>
              <a:t>    </a:t>
            </a:r>
            <a:r>
              <a:rPr lang="ru-RU" dirty="0" smtClean="0">
                <a:solidFill>
                  <a:srgbClr val="A50021"/>
                </a:solidFill>
              </a:rPr>
              <a:t>2.</a:t>
            </a:r>
            <a:r>
              <a:rPr lang="ru-RU" dirty="0" smtClean="0"/>
              <a:t> Ввод значений</a:t>
            </a:r>
            <a:r>
              <a:rPr lang="en-US" dirty="0" smtClean="0"/>
              <a:t> a, b, c.</a:t>
            </a:r>
            <a:endParaRPr lang="ru-RU" dirty="0" smtClean="0"/>
          </a:p>
          <a:p>
            <a:r>
              <a:rPr lang="ru-RU" dirty="0" smtClean="0"/>
              <a:t>    </a:t>
            </a:r>
            <a:r>
              <a:rPr lang="ru-RU" dirty="0" smtClean="0">
                <a:solidFill>
                  <a:srgbClr val="A50021"/>
                </a:solidFill>
              </a:rPr>
              <a:t>3. </a:t>
            </a:r>
            <a:r>
              <a:rPr lang="ru-RU" dirty="0" smtClean="0"/>
              <a:t>Вычисление полупериметра треугольника</a:t>
            </a:r>
          </a:p>
          <a:p>
            <a:endParaRPr lang="ru-RU" dirty="0" smtClean="0"/>
          </a:p>
          <a:p>
            <a:r>
              <a:rPr lang="ru-RU" dirty="0" smtClean="0"/>
              <a:t>    </a:t>
            </a:r>
            <a:r>
              <a:rPr lang="ru-RU" dirty="0" smtClean="0">
                <a:solidFill>
                  <a:srgbClr val="A50021"/>
                </a:solidFill>
              </a:rPr>
              <a:t>4.</a:t>
            </a:r>
            <a:r>
              <a:rPr lang="ru-RU" dirty="0" smtClean="0"/>
              <a:t> Вычисление высоты треугольника, опущенной на</a:t>
            </a:r>
          </a:p>
          <a:p>
            <a:r>
              <a:rPr lang="ru-RU" dirty="0" smtClean="0"/>
              <a:t>        строну а: </a:t>
            </a:r>
          </a:p>
          <a:p>
            <a:r>
              <a:rPr lang="ru-RU" dirty="0" smtClean="0"/>
              <a:t>    </a:t>
            </a:r>
            <a:r>
              <a:rPr lang="ru-RU" dirty="0" smtClean="0">
                <a:solidFill>
                  <a:srgbClr val="A50021"/>
                </a:solidFill>
              </a:rPr>
              <a:t>5.</a:t>
            </a:r>
            <a:r>
              <a:rPr lang="ru-RU" dirty="0" smtClean="0"/>
              <a:t> Вывод результата вычисления </a:t>
            </a:r>
            <a:r>
              <a:rPr lang="en-US" dirty="0" smtClean="0"/>
              <a:t>h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   </a:t>
            </a:r>
            <a:r>
              <a:rPr lang="ru-RU" dirty="0" smtClean="0">
                <a:solidFill>
                  <a:srgbClr val="A50021"/>
                </a:solidFill>
              </a:rPr>
              <a:t>6.</a:t>
            </a:r>
            <a:r>
              <a:rPr lang="ru-RU" dirty="0" smtClean="0"/>
              <a:t> Конец алгоритма.</a:t>
            </a:r>
            <a:endParaRPr lang="ru-RU" dirty="0"/>
          </a:p>
        </p:txBody>
      </p:sp>
      <p:sp>
        <p:nvSpPr>
          <p:cNvPr id="8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424613"/>
            <a:ext cx="685800" cy="433387"/>
          </a:xfrm>
          <a:prstGeom prst="actionButtonForwardNext">
            <a:avLst/>
          </a:prstGeom>
          <a:solidFill>
            <a:srgbClr val="FFCC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55" name="Picture 1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642910" y="5214950"/>
            <a:ext cx="1357322" cy="485776"/>
          </a:xfrm>
          <a:prstGeom prst="rect">
            <a:avLst/>
          </a:prstGeom>
          <a:noFill/>
        </p:spPr>
      </p:pic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2428860" y="1857364"/>
            <a:ext cx="3000396" cy="571504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1571604" y="5857892"/>
            <a:ext cx="2619375" cy="357190"/>
          </a:xfrm>
          <a:prstGeom prst="rect">
            <a:avLst/>
          </a:prstGeom>
          <a:noFill/>
        </p:spPr>
      </p:pic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8" name="Группа 57"/>
          <p:cNvGrpSpPr/>
          <p:nvPr/>
        </p:nvGrpSpPr>
        <p:grpSpPr>
          <a:xfrm>
            <a:off x="6072198" y="1428736"/>
            <a:ext cx="2857552" cy="4929220"/>
            <a:chOff x="6072198" y="1428736"/>
            <a:chExt cx="2857552" cy="4929220"/>
          </a:xfrm>
        </p:grpSpPr>
        <p:grpSp>
          <p:nvGrpSpPr>
            <p:cNvPr id="45" name="Группа 44"/>
            <p:cNvGrpSpPr/>
            <p:nvPr/>
          </p:nvGrpSpPr>
          <p:grpSpPr>
            <a:xfrm>
              <a:off x="6072198" y="1428736"/>
              <a:ext cx="2857552" cy="4929220"/>
              <a:chOff x="6072198" y="1428736"/>
              <a:chExt cx="2857552" cy="4929220"/>
            </a:xfrm>
          </p:grpSpPr>
          <p:grpSp>
            <p:nvGrpSpPr>
              <p:cNvPr id="8" name="Группа 36"/>
              <p:cNvGrpSpPr/>
              <p:nvPr/>
            </p:nvGrpSpPr>
            <p:grpSpPr>
              <a:xfrm>
                <a:off x="6072198" y="1428736"/>
                <a:ext cx="2857552" cy="4929220"/>
                <a:chOff x="6072198" y="1428736"/>
                <a:chExt cx="2857552" cy="4929220"/>
              </a:xfrm>
            </p:grpSpPr>
            <p:sp>
              <p:nvSpPr>
                <p:cNvPr id="4" name="Овал 3"/>
                <p:cNvSpPr/>
                <p:nvPr/>
              </p:nvSpPr>
              <p:spPr bwMode="auto">
                <a:xfrm>
                  <a:off x="6357950" y="1428736"/>
                  <a:ext cx="2286017" cy="642942"/>
                </a:xfrm>
                <a:prstGeom prst="ellipse">
                  <a:avLst/>
                </a:prstGeom>
                <a:solidFill>
                  <a:srgbClr val="9ABA5A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9167" tIns="49583" rIns="99167" bIns="49583" anchor="ctr"/>
                <a:lstStyle/>
                <a:p>
                  <a:pPr algn="ctr">
                    <a:defRPr/>
                  </a:pPr>
                  <a:r>
                    <a:rPr lang="ru-RU" dirty="0" smtClean="0">
                      <a:solidFill>
                        <a:schemeClr val="tx1"/>
                      </a:solidFill>
                    </a:rPr>
                    <a:t>Начало</a:t>
                  </a:r>
                  <a:endParaRPr lang="ru-RU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" name="Овал 4"/>
                <p:cNvSpPr/>
                <p:nvPr/>
              </p:nvSpPr>
              <p:spPr bwMode="auto">
                <a:xfrm>
                  <a:off x="6286512" y="5786454"/>
                  <a:ext cx="2357454" cy="571502"/>
                </a:xfrm>
                <a:prstGeom prst="ellipse">
                  <a:avLst/>
                </a:prstGeom>
                <a:solidFill>
                  <a:srgbClr val="9ABA5A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9167" tIns="49583" rIns="99167" bIns="49583" anchor="ctr"/>
                <a:lstStyle/>
                <a:p>
                  <a:pPr algn="ctr">
                    <a:defRPr/>
                  </a:pPr>
                  <a:r>
                    <a:rPr lang="ru-RU" dirty="0" smtClean="0">
                      <a:solidFill>
                        <a:schemeClr val="tx1"/>
                      </a:solidFill>
                    </a:rPr>
                    <a:t>Конец</a:t>
                  </a:r>
                  <a:endParaRPr lang="ru-RU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" name="Блок-схема: данные 5"/>
                <p:cNvSpPr/>
                <p:nvPr/>
              </p:nvSpPr>
              <p:spPr bwMode="auto">
                <a:xfrm>
                  <a:off x="6143636" y="2428868"/>
                  <a:ext cx="2786114" cy="571504"/>
                </a:xfrm>
                <a:prstGeom prst="flowChartInputOutput">
                  <a:avLst/>
                </a:prstGeom>
                <a:solidFill>
                  <a:srgbClr val="9ABA5A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9167" tIns="49583" rIns="99167" bIns="49583" anchor="ctr"/>
                <a:lstStyle/>
                <a:p>
                  <a:pPr algn="ctr">
                    <a:defRPr/>
                  </a:pPr>
                  <a:r>
                    <a:rPr lang="ru-RU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Ввод    значений</a:t>
                  </a:r>
                  <a:r>
                    <a:rPr lang="en-US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 a,b,c.</a:t>
                  </a:r>
                  <a:endParaRPr lang="ru-RU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" name="Блок-схема: данные 6"/>
                <p:cNvSpPr/>
                <p:nvPr/>
              </p:nvSpPr>
              <p:spPr bwMode="auto">
                <a:xfrm>
                  <a:off x="6072198" y="4929198"/>
                  <a:ext cx="2786082" cy="571504"/>
                </a:xfrm>
                <a:prstGeom prst="flowChartInputOutput">
                  <a:avLst/>
                </a:prstGeom>
                <a:solidFill>
                  <a:srgbClr val="9ABA5A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9167" tIns="49583" rIns="99167" bIns="49583" anchor="ctr"/>
                <a:lstStyle/>
                <a:p>
                  <a:pPr algn="ctr">
                    <a:defRPr/>
                  </a:pPr>
                  <a:r>
                    <a:rPr lang="ru-RU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Вывод    значения </a:t>
                  </a:r>
                  <a:r>
                    <a:rPr lang="en-US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h</a:t>
                  </a:r>
                  <a:endParaRPr lang="ru-RU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" name="Блок-схема: процесс 8"/>
                <p:cNvSpPr/>
                <p:nvPr/>
              </p:nvSpPr>
              <p:spPr bwMode="auto">
                <a:xfrm>
                  <a:off x="6072198" y="4071942"/>
                  <a:ext cx="2786082" cy="500066"/>
                </a:xfrm>
                <a:prstGeom prst="flowChartProcess">
                  <a:avLst/>
                </a:prstGeom>
                <a:solidFill>
                  <a:srgbClr val="9ABA5A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9167" tIns="49583" rIns="99167" bIns="49583" anchor="ctr"/>
                <a:lstStyle/>
                <a:p>
                  <a:pPr algn="ctr">
                    <a:defRPr/>
                  </a:pPr>
                  <a:endParaRPr lang="ru-RU" sz="20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5" name="Прямая со стрелкой 14"/>
                <p:cNvCxnSpPr>
                  <a:stCxn id="9" idx="2"/>
                  <a:endCxn id="7" idx="1"/>
                </p:cNvCxnSpPr>
                <p:nvPr/>
              </p:nvCxnSpPr>
              <p:spPr>
                <a:xfrm rot="5400000">
                  <a:off x="7286644" y="4750603"/>
                  <a:ext cx="357190" cy="1588"/>
                </a:xfrm>
                <a:prstGeom prst="straightConnector1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 стрелкой 21"/>
                <p:cNvCxnSpPr>
                  <a:stCxn id="7" idx="4"/>
                  <a:endCxn id="5" idx="0"/>
                </p:cNvCxnSpPr>
                <p:nvPr/>
              </p:nvCxnSpPr>
              <p:spPr>
                <a:xfrm rot="5400000">
                  <a:off x="7322363" y="5643578"/>
                  <a:ext cx="285752" cy="1588"/>
                </a:xfrm>
                <a:prstGeom prst="straightConnector1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 стрелкой 63"/>
                <p:cNvCxnSpPr/>
                <p:nvPr/>
              </p:nvCxnSpPr>
              <p:spPr>
                <a:xfrm rot="5400000">
                  <a:off x="7323157" y="2249479"/>
                  <a:ext cx="357189" cy="1588"/>
                </a:xfrm>
                <a:prstGeom prst="straightConnector1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5" name="TextBox 74"/>
                <p:cNvSpPr txBox="1"/>
                <p:nvPr/>
              </p:nvSpPr>
              <p:spPr>
                <a:xfrm>
                  <a:off x="6643702" y="1714488"/>
                  <a:ext cx="2857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b="1" dirty="0" smtClean="0">
                      <a:solidFill>
                        <a:srgbClr val="A50021"/>
                      </a:solidFill>
                    </a:rPr>
                    <a:t>1</a:t>
                  </a:r>
                  <a:endParaRPr lang="ru-RU" b="1" dirty="0">
                    <a:solidFill>
                      <a:srgbClr val="A50021"/>
                    </a:solidFill>
                  </a:endParaRPr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6357950" y="2714620"/>
                  <a:ext cx="2857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b="1" dirty="0" smtClean="0">
                      <a:solidFill>
                        <a:srgbClr val="A50021"/>
                      </a:solidFill>
                    </a:rPr>
                    <a:t>2</a:t>
                  </a:r>
                  <a:endParaRPr lang="ru-RU" b="1" dirty="0">
                    <a:solidFill>
                      <a:srgbClr val="A50021"/>
                    </a:solidFill>
                  </a:endParaRPr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6429388" y="5929330"/>
                  <a:ext cx="2857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A50021"/>
                      </a:solidFill>
                    </a:rPr>
                    <a:t>6</a:t>
                  </a:r>
                  <a:endParaRPr lang="ru-RU" b="1" dirty="0">
                    <a:solidFill>
                      <a:srgbClr val="A50021"/>
                    </a:solidFill>
                  </a:endParaRPr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6286512" y="5143512"/>
                  <a:ext cx="2857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A50021"/>
                      </a:solidFill>
                    </a:rPr>
                    <a:t>5</a:t>
                  </a:r>
                  <a:endParaRPr lang="ru-RU" b="1" dirty="0">
                    <a:solidFill>
                      <a:srgbClr val="A50021"/>
                    </a:solidFill>
                  </a:endParaRPr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6072198" y="4214818"/>
                  <a:ext cx="2857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A50021"/>
                      </a:solidFill>
                    </a:rPr>
                    <a:t>4</a:t>
                  </a:r>
                  <a:endParaRPr lang="ru-RU" b="1" dirty="0">
                    <a:solidFill>
                      <a:srgbClr val="A50021"/>
                    </a:solidFill>
                  </a:endParaRPr>
                </a:p>
              </p:txBody>
            </p:sp>
            <p:sp>
              <p:nvSpPr>
                <p:cNvPr id="30" name="Блок-схема: процесс 29"/>
                <p:cNvSpPr/>
                <p:nvPr/>
              </p:nvSpPr>
              <p:spPr bwMode="auto">
                <a:xfrm>
                  <a:off x="6072198" y="3286124"/>
                  <a:ext cx="2786082" cy="500066"/>
                </a:xfrm>
                <a:prstGeom prst="flowChartProcess">
                  <a:avLst/>
                </a:prstGeom>
                <a:solidFill>
                  <a:srgbClr val="9ABA5A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9167" tIns="49583" rIns="99167" bIns="49583" anchor="ctr"/>
                <a:lstStyle/>
                <a:p>
                  <a:pPr algn="ctr">
                    <a:defRPr/>
                  </a:pPr>
                  <a:endParaRPr lang="ru-RU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6072198" y="3500438"/>
                  <a:ext cx="2857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b="1" dirty="0" smtClean="0">
                      <a:solidFill>
                        <a:srgbClr val="A50021"/>
                      </a:solidFill>
                    </a:rPr>
                    <a:t>3</a:t>
                  </a:r>
                  <a:endParaRPr lang="ru-RU" b="1" dirty="0">
                    <a:solidFill>
                      <a:srgbClr val="A50021"/>
                    </a:solidFill>
                  </a:endParaRPr>
                </a:p>
              </p:txBody>
            </p:sp>
            <p:cxnSp>
              <p:nvCxnSpPr>
                <p:cNvPr id="32" name="Прямая со стрелкой 31"/>
                <p:cNvCxnSpPr/>
                <p:nvPr/>
              </p:nvCxnSpPr>
              <p:spPr>
                <a:xfrm rot="5400000">
                  <a:off x="7358877" y="3142453"/>
                  <a:ext cx="285749" cy="1588"/>
                </a:xfrm>
                <a:prstGeom prst="straightConnector1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 стрелкой 32"/>
                <p:cNvCxnSpPr/>
                <p:nvPr/>
              </p:nvCxnSpPr>
              <p:spPr>
                <a:xfrm rot="5400000">
                  <a:off x="7358877" y="3928271"/>
                  <a:ext cx="285749" cy="1588"/>
                </a:xfrm>
                <a:prstGeom prst="straightConnector1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43" name="Picture 15"/>
              <p:cNvPicPr>
                <a:picLocks noChangeAspect="1" noChangeArrowheads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30000"/>
              </a:blip>
              <a:srcRect/>
              <a:stretch>
                <a:fillRect/>
              </a:stretch>
            </p:blipFill>
            <p:spPr bwMode="auto">
              <a:xfrm>
                <a:off x="6643702" y="3357562"/>
                <a:ext cx="1357322" cy="485776"/>
              </a:xfrm>
              <a:prstGeom prst="rect">
                <a:avLst/>
              </a:prstGeom>
              <a:noFill/>
            </p:spPr>
          </p:pic>
        </p:grpSp>
        <p:pic>
          <p:nvPicPr>
            <p:cNvPr id="14" name="Picture 6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0000"/>
            </a:blip>
            <a:srcRect/>
            <a:stretch>
              <a:fillRect/>
            </a:stretch>
          </p:blipFill>
          <p:spPr bwMode="auto">
            <a:xfrm>
              <a:off x="6357949" y="4143380"/>
              <a:ext cx="2357455" cy="42862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86776" y="6286520"/>
            <a:ext cx="685800" cy="433387"/>
          </a:xfrm>
          <a:prstGeom prst="actionButtonForwardNext">
            <a:avLst/>
          </a:prstGeom>
          <a:solidFill>
            <a:srgbClr val="FFCC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500174"/>
            <a:ext cx="835824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510400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relaxedInse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spc="500" dirty="0" smtClean="0">
                <a:ln w="38100">
                  <a:solidFill>
                    <a:schemeClr val="accent1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ЗАКРЕПЛЕНИЕ НОВОГО </a:t>
            </a:r>
          </a:p>
          <a:p>
            <a:pPr algn="ctr"/>
            <a:r>
              <a:rPr lang="ru-RU" sz="4800" b="1" spc="500" dirty="0" smtClean="0">
                <a:ln w="38100">
                  <a:solidFill>
                    <a:schemeClr val="accent1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МАТЕРИАЛА ТЕМЫ </a:t>
            </a:r>
          </a:p>
          <a:p>
            <a:pPr algn="ctr"/>
            <a:endParaRPr lang="ru-RU" sz="4800" b="1" cap="none" spc="500" dirty="0">
              <a:ln w="38100">
                <a:solidFill>
                  <a:schemeClr val="accent1">
                    <a:lumMod val="50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AutoShap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071802" y="1928802"/>
            <a:ext cx="3214710" cy="1000132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Определение линейного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алгоритма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2857488" y="2928934"/>
            <a:ext cx="3403600" cy="1357322"/>
            <a:chOff x="2857488" y="2928934"/>
            <a:chExt cx="3403600" cy="1357322"/>
          </a:xfrm>
        </p:grpSpPr>
        <p:sp>
          <p:nvSpPr>
            <p:cNvPr id="6" name="AutoShape 11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857488" y="3357562"/>
              <a:ext cx="3403600" cy="928694"/>
            </a:xfrm>
            <a:prstGeom prst="flowChartInputOutpu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sz="2000" b="1" dirty="0" smtClean="0">
                  <a:solidFill>
                    <a:schemeClr val="tx1"/>
                  </a:solidFill>
                </a:rPr>
                <a:t>Блок – схемой </a:t>
              </a:r>
            </a:p>
            <a:p>
              <a:pPr algn="ctr"/>
              <a:r>
                <a:rPr lang="ru-RU" sz="2000" b="1" dirty="0" smtClean="0">
                  <a:solidFill>
                    <a:schemeClr val="tx1"/>
                  </a:solidFill>
                </a:rPr>
                <a:t>называется …</a:t>
              </a:r>
              <a:endParaRPr lang="ru-RU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 rot="16200000" flipH="1">
              <a:off x="4357687" y="3143248"/>
              <a:ext cx="428629" cy="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Группа 12"/>
          <p:cNvGrpSpPr/>
          <p:nvPr/>
        </p:nvGrpSpPr>
        <p:grpSpPr>
          <a:xfrm>
            <a:off x="2786050" y="4286256"/>
            <a:ext cx="3354387" cy="1260479"/>
            <a:chOff x="2786050" y="4286256"/>
            <a:chExt cx="3354387" cy="1260479"/>
          </a:xfrm>
        </p:grpSpPr>
        <p:sp>
          <p:nvSpPr>
            <p:cNvPr id="7" name="Rectangle 23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786050" y="4714884"/>
              <a:ext cx="3354387" cy="83185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2400" dirty="0"/>
                <a:t> </a:t>
              </a:r>
              <a:r>
                <a:rPr lang="ru-RU" sz="2000" b="1" dirty="0" smtClean="0">
                  <a:solidFill>
                    <a:schemeClr val="tx1"/>
                  </a:solidFill>
                </a:rPr>
                <a:t>Блок – схема </a:t>
              </a:r>
            </a:p>
            <a:p>
              <a:pPr algn="ctr"/>
              <a:r>
                <a:rPr lang="ru-RU" sz="2000" b="1" dirty="0" smtClean="0">
                  <a:solidFill>
                    <a:schemeClr val="tx1"/>
                  </a:solidFill>
                </a:rPr>
                <a:t>линейного алгоритма</a:t>
              </a:r>
              <a:endParaRPr lang="ru-RU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 rot="16200000" flipH="1">
              <a:off x="4357687" y="4500570"/>
              <a:ext cx="428629" cy="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11" descr="Рисунок6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643314"/>
            <a:ext cx="5292725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424613"/>
            <a:ext cx="685800" cy="433387"/>
          </a:xfrm>
          <a:prstGeom prst="actionButtonForwardNext">
            <a:avLst/>
          </a:prstGeom>
          <a:solidFill>
            <a:srgbClr val="FFCC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2000232" y="500042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spc="500" dirty="0" smtClean="0">
                <a:ln w="11430">
                  <a:solidFill>
                    <a:schemeClr val="accent3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АНКЕТА</a:t>
            </a:r>
            <a:endParaRPr lang="ru-RU" sz="3600" spc="500" dirty="0"/>
          </a:p>
        </p:txBody>
      </p:sp>
      <p:sp>
        <p:nvSpPr>
          <p:cNvPr id="52" name="Заголовок 51"/>
          <p:cNvSpPr>
            <a:spLocks noGrp="1"/>
          </p:cNvSpPr>
          <p:nvPr>
            <p:ph type="title"/>
          </p:nvPr>
        </p:nvSpPr>
        <p:spPr>
          <a:xfrm>
            <a:off x="285720" y="1214422"/>
            <a:ext cx="8229600" cy="5286412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ru-RU" sz="1800" b="1" dirty="0" smtClean="0"/>
              <a:t>Завершите анкетные предложения:</a:t>
            </a:r>
            <a:br>
              <a:rPr lang="ru-RU" sz="1800" b="1" dirty="0" smtClean="0"/>
            </a:br>
            <a:r>
              <a:rPr lang="ru-RU" sz="1800" b="1" dirty="0" smtClean="0"/>
              <a:t>1 Больше всего мне понравилось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800" b="1" dirty="0" smtClean="0"/>
              <a:t>2 Мне не очень понравилось</a:t>
            </a:r>
            <a:r>
              <a:rPr lang="ru-RU" sz="1800" dirty="0" smtClean="0"/>
              <a:t>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 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b="1" dirty="0" smtClean="0"/>
              <a:t>3 Я научился на уроке</a:t>
            </a:r>
            <a:r>
              <a:rPr lang="ru-RU" sz="1800" dirty="0" smtClean="0"/>
              <a:t>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b="1" dirty="0" smtClean="0"/>
              <a:t>4 Пригодится в моей профессиональной деятельности</a:t>
            </a:r>
            <a:r>
              <a:rPr lang="ru-RU" sz="1800" dirty="0" smtClean="0"/>
              <a:t>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 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b="1" dirty="0" smtClean="0"/>
              <a:t>5 Ваши пожелания преподавателю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800" b="1" dirty="0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3714744" y="1928802"/>
            <a:ext cx="4786346" cy="14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428596" y="2214554"/>
            <a:ext cx="80724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428596" y="2500306"/>
            <a:ext cx="80724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3286116" y="2928934"/>
            <a:ext cx="5214974" cy="1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357158" y="3500438"/>
            <a:ext cx="8143932" cy="16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57158" y="3214686"/>
            <a:ext cx="8143932" cy="16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2571736" y="3929066"/>
            <a:ext cx="5929354" cy="15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357158" y="4214818"/>
            <a:ext cx="8143932" cy="25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357158" y="4500570"/>
            <a:ext cx="8143932" cy="25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5857884" y="4929198"/>
            <a:ext cx="2643206" cy="8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357158" y="5500702"/>
            <a:ext cx="8143932" cy="25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357158" y="5214950"/>
            <a:ext cx="8143932" cy="25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3929058" y="5929330"/>
            <a:ext cx="4572032" cy="14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357158" y="6500834"/>
            <a:ext cx="8072494" cy="25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357158" y="6215082"/>
            <a:ext cx="8143932" cy="25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3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3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3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5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5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5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5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5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5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5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5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5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64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7" grpId="0"/>
      <p:bldP spid="5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428604"/>
            <a:ext cx="7429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ДОМАШНЕЕ ЗАДАНИЕ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643050"/>
            <a:ext cx="84296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</a:t>
            </a:r>
            <a:r>
              <a:rPr lang="ru-RU" sz="2800" dirty="0" smtClean="0"/>
              <a:t> </a:t>
            </a:r>
            <a:r>
              <a:rPr lang="ru-RU" sz="2800" i="1" dirty="0" smtClean="0"/>
              <a:t>Повторить конспект.</a:t>
            </a:r>
            <a:r>
              <a:rPr lang="en-US" sz="2800" i="1" dirty="0" smtClean="0"/>
              <a:t> </a:t>
            </a:r>
          </a:p>
          <a:p>
            <a:endParaRPr lang="ru-RU" sz="2800" dirty="0" smtClean="0"/>
          </a:p>
          <a:p>
            <a:r>
              <a:rPr lang="ru-RU" sz="2800" b="1" dirty="0" smtClean="0"/>
              <a:t>2 </a:t>
            </a:r>
            <a:r>
              <a:rPr lang="ru-RU" sz="2800" i="1" dirty="0" smtClean="0"/>
              <a:t>Составить алгоритм и блок – схему для </a:t>
            </a:r>
            <a:r>
              <a:rPr lang="en-US" sz="2800" i="1" dirty="0" smtClean="0"/>
              <a:t> </a:t>
            </a:r>
          </a:p>
          <a:p>
            <a:r>
              <a:rPr lang="en-US" sz="2800" i="1" dirty="0" smtClean="0"/>
              <a:t>    </a:t>
            </a:r>
            <a:r>
              <a:rPr lang="ru-RU" sz="2800" i="1" dirty="0" smtClean="0"/>
              <a:t>приготовления бутерброда.</a:t>
            </a:r>
            <a:endParaRPr lang="en-US" sz="2800" i="1" dirty="0" smtClean="0"/>
          </a:p>
          <a:p>
            <a:endParaRPr lang="ru-RU" sz="2800" dirty="0" smtClean="0"/>
          </a:p>
          <a:p>
            <a:r>
              <a:rPr lang="ru-RU" sz="2800" b="1" dirty="0" smtClean="0"/>
              <a:t>3</a:t>
            </a:r>
            <a:r>
              <a:rPr lang="ru-RU" sz="2800" dirty="0" smtClean="0"/>
              <a:t> </a:t>
            </a:r>
            <a:r>
              <a:rPr lang="ru-RU" sz="2800" i="1" dirty="0" smtClean="0"/>
              <a:t>Составить алгоритм и блок – схему для</a:t>
            </a:r>
            <a:endParaRPr lang="en-US" sz="2800" i="1" dirty="0" smtClean="0"/>
          </a:p>
          <a:p>
            <a:r>
              <a:rPr lang="en-US" sz="2800" i="1" dirty="0" smtClean="0"/>
              <a:t>  </a:t>
            </a:r>
            <a:r>
              <a:rPr lang="ru-RU" sz="2800" i="1" dirty="0" smtClean="0"/>
              <a:t> вычисления значений функции </a:t>
            </a:r>
            <a:r>
              <a:rPr lang="en-US" sz="2800" dirty="0" smtClean="0"/>
              <a:t>Y = (15x + 4)∙(9x - 2).</a:t>
            </a:r>
            <a:endParaRPr lang="ru-RU" sz="2800" dirty="0"/>
          </a:p>
        </p:txBody>
      </p:sp>
      <p:pic>
        <p:nvPicPr>
          <p:cNvPr id="5" name="Picture 5" descr="J02327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5286388"/>
            <a:ext cx="3500462" cy="1373188"/>
          </a:xfrm>
          <a:prstGeom prst="rect">
            <a:avLst/>
          </a:prstGeom>
          <a:noFill/>
        </p:spPr>
      </p:pic>
      <p:sp>
        <p:nvSpPr>
          <p:cNvPr id="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86776" y="6286520"/>
            <a:ext cx="685800" cy="433387"/>
          </a:xfrm>
          <a:prstGeom prst="actionButtonForwardNext">
            <a:avLst/>
          </a:prstGeom>
          <a:solidFill>
            <a:srgbClr val="FFCC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00"/>
                            </p:stCondLst>
                            <p:childTnLst>
                              <p:par>
                                <p:cTn id="1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700"/>
                            </p:stCondLst>
                            <p:childTnLst>
                              <p:par>
                                <p:cTn id="2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400"/>
                            </p:stCondLst>
                            <p:childTnLst>
                              <p:par>
                                <p:cTn id="3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700"/>
                            </p:stCondLst>
                            <p:childTnLst>
                              <p:par>
                                <p:cTn id="4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400"/>
                            </p:stCondLst>
                            <p:childTnLst>
                              <p:par>
                                <p:cTn id="5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1000"/>
                            </p:stCondLst>
                            <p:childTnLst>
                              <p:par>
                                <p:cTn id="66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000"/>
                            </p:stCondLst>
                            <p:childTnLst>
                              <p:par>
                                <p:cTn id="7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9971" y="3714752"/>
            <a:ext cx="8394029" cy="132343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СПАСИБО </a:t>
            </a:r>
          </a:p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ЗА ЗАНЯТИЕ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250"/>
                            </p:stCondLst>
                            <p:childTnLst>
                              <p:par>
                                <p:cTn id="13" presetID="27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930"/>
                            </p:stCondLst>
                            <p:childTnLst>
                              <p:par>
                                <p:cTn id="19" presetID="19" presetClass="entr" presetSubtype="1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930"/>
                            </p:stCondLst>
                            <p:childTnLst>
                              <p:par>
                                <p:cTn id="24" presetID="35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930"/>
                            </p:stCondLst>
                            <p:childTnLst>
                              <p:par>
                                <p:cTn id="31" presetID="23" presetClass="entr" presetSubtype="16" fill="hold" grpId="5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930"/>
                            </p:stCondLst>
                            <p:childTnLst>
                              <p:par>
                                <p:cTn id="36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9930"/>
                            </p:stCondLst>
                            <p:childTnLst>
                              <p:par>
                                <p:cTn id="42" presetID="6" presetClass="entr" presetSubtype="16" fill="hold" grpId="6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3" grpId="3"/>
      <p:bldP spid="3" grpId="4"/>
      <p:bldP spid="3" grpId="5"/>
      <p:bldP spid="3" grpId="6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новогодние\19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pPr algn="l"/>
            <a:r>
              <a:rPr lang="ru-RU" sz="3600" b="1" i="1" dirty="0">
                <a:solidFill>
                  <a:srgbClr val="5D4B0B"/>
                </a:solidFill>
              </a:rPr>
              <a:t>Тема:</a:t>
            </a:r>
            <a:r>
              <a:rPr lang="ru-RU" sz="3600" i="1" dirty="0">
                <a:solidFill>
                  <a:srgbClr val="5D4B0B"/>
                </a:solidFill>
              </a:rPr>
              <a:t> </a:t>
            </a:r>
            <a:r>
              <a:rPr lang="ru-RU" sz="3600" b="1" i="1" dirty="0" smtClean="0">
                <a:solidFill>
                  <a:srgbClr val="5D4B0B"/>
                </a:solidFill>
              </a:rPr>
              <a:t>«Алгоритмы линейной структуры»</a:t>
            </a:r>
            <a:endParaRPr lang="ru-RU" sz="3600" b="1" i="1" dirty="0">
              <a:solidFill>
                <a:srgbClr val="5D4B0B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282" y="2571744"/>
            <a:ext cx="8534400" cy="4000528"/>
          </a:xfrm>
        </p:spPr>
        <p:txBody>
          <a:bodyPr>
            <a:noAutofit/>
          </a:bodyPr>
          <a:lstStyle/>
          <a:p>
            <a:pPr marL="609600" indent="-609600"/>
            <a:r>
              <a:rPr lang="ru-RU" sz="2400" b="1" i="1" dirty="0">
                <a:solidFill>
                  <a:srgbClr val="614F0B"/>
                </a:solidFill>
              </a:rPr>
              <a:t>Ход </a:t>
            </a:r>
            <a:r>
              <a:rPr lang="ru-RU" sz="2400" b="1" i="1" dirty="0" smtClean="0">
                <a:solidFill>
                  <a:srgbClr val="614F0B"/>
                </a:solidFill>
              </a:rPr>
              <a:t>занятия:</a:t>
            </a:r>
            <a:endParaRPr lang="ru-RU" sz="2400" b="1" i="1" dirty="0">
              <a:solidFill>
                <a:srgbClr val="614F0B"/>
              </a:solidFill>
            </a:endParaRPr>
          </a:p>
          <a:p>
            <a:pPr marL="609600" indent="-609600" algn="l"/>
            <a:r>
              <a:rPr lang="ru-RU" sz="1800" b="1" i="1" dirty="0" smtClean="0">
                <a:solidFill>
                  <a:schemeClr val="tx1"/>
                </a:solidFill>
              </a:rPr>
              <a:t>1</a:t>
            </a:r>
            <a:r>
              <a:rPr lang="ru-RU" sz="1800" b="1" i="1" dirty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Контроль исходного уровня знаний по теме: </a:t>
            </a:r>
            <a:r>
              <a:rPr lang="ru-RU" sz="1800" dirty="0" smtClean="0">
                <a:solidFill>
                  <a:schemeClr val="tx1"/>
                </a:solidFill>
              </a:rPr>
              <a:t>«Основы алгоритмизации. Таблицы алгоритмов. Свойства алгоритмов».</a:t>
            </a:r>
            <a:endParaRPr lang="ru-RU" sz="1800" dirty="0">
              <a:solidFill>
                <a:schemeClr val="tx1"/>
              </a:solidFill>
            </a:endParaRPr>
          </a:p>
          <a:p>
            <a:pPr marL="609600" indent="-609600" algn="l"/>
            <a:r>
              <a:rPr lang="ru-RU" sz="1800" b="1" dirty="0" smtClean="0">
                <a:solidFill>
                  <a:schemeClr val="tx1"/>
                </a:solidFill>
              </a:rPr>
              <a:t>2 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Объяснение нового материала.</a:t>
            </a:r>
          </a:p>
          <a:p>
            <a:pPr marL="609600" indent="-609600" algn="l"/>
            <a:r>
              <a:rPr lang="ru-RU" sz="1800" b="1" dirty="0">
                <a:solidFill>
                  <a:schemeClr val="tx1"/>
                </a:solidFill>
              </a:rPr>
              <a:t>    а) </a:t>
            </a:r>
            <a:r>
              <a:rPr lang="ru-RU" sz="1800" dirty="0" smtClean="0">
                <a:solidFill>
                  <a:schemeClr val="tx1"/>
                </a:solidFill>
              </a:rPr>
              <a:t>Определение линейного алгоритма.</a:t>
            </a:r>
            <a:endParaRPr lang="ru-RU" sz="1800" dirty="0">
              <a:solidFill>
                <a:schemeClr val="tx1"/>
              </a:solidFill>
            </a:endParaRPr>
          </a:p>
          <a:p>
            <a:pPr marL="609600" indent="-609600" algn="l"/>
            <a:r>
              <a:rPr lang="ru-RU" sz="1800" b="1" dirty="0">
                <a:solidFill>
                  <a:schemeClr val="tx1"/>
                </a:solidFill>
              </a:rPr>
              <a:t>    б) </a:t>
            </a:r>
            <a:r>
              <a:rPr lang="ru-RU" sz="1800" dirty="0" smtClean="0">
                <a:solidFill>
                  <a:schemeClr val="tx1"/>
                </a:solidFill>
              </a:rPr>
              <a:t>Запись алгоритмов на языке блок-схем.</a:t>
            </a:r>
            <a:endParaRPr lang="ru-RU" sz="1800" dirty="0">
              <a:solidFill>
                <a:schemeClr val="tx1"/>
              </a:solidFill>
            </a:endParaRPr>
          </a:p>
          <a:p>
            <a:pPr marL="609600" indent="-609600" algn="l"/>
            <a:r>
              <a:rPr lang="ru-RU" sz="1800" b="1" dirty="0">
                <a:solidFill>
                  <a:schemeClr val="tx1"/>
                </a:solidFill>
              </a:rPr>
              <a:t>    в) </a:t>
            </a:r>
            <a:r>
              <a:rPr lang="ru-RU" sz="1800" dirty="0" smtClean="0">
                <a:solidFill>
                  <a:schemeClr val="tx1"/>
                </a:solidFill>
              </a:rPr>
              <a:t>Применение основных этапов решения задач.</a:t>
            </a:r>
          </a:p>
          <a:p>
            <a:pPr marL="609600" indent="-609600" algn="l"/>
            <a:r>
              <a:rPr lang="ru-RU" sz="1800" b="1" dirty="0" smtClean="0">
                <a:solidFill>
                  <a:schemeClr val="tx1"/>
                </a:solidFill>
              </a:rPr>
              <a:t>    г) </a:t>
            </a:r>
            <a:r>
              <a:rPr lang="ru-RU" sz="1800" dirty="0" smtClean="0">
                <a:solidFill>
                  <a:schemeClr val="tx1"/>
                </a:solidFill>
              </a:rPr>
              <a:t>Использование линейных алгоритмов при решении различных задач.</a:t>
            </a:r>
            <a:endParaRPr lang="ru-RU" sz="1800" dirty="0">
              <a:solidFill>
                <a:schemeClr val="tx1"/>
              </a:solidFill>
            </a:endParaRPr>
          </a:p>
          <a:p>
            <a:pPr marL="609600" indent="-609600" algn="l"/>
            <a:r>
              <a:rPr lang="ru-RU" sz="1800" b="1" dirty="0" smtClean="0">
                <a:solidFill>
                  <a:schemeClr val="tx1"/>
                </a:solidFill>
              </a:rPr>
              <a:t>3 </a:t>
            </a:r>
            <a:r>
              <a:rPr lang="ru-RU" sz="1800" dirty="0" smtClean="0">
                <a:solidFill>
                  <a:schemeClr val="tx1"/>
                </a:solidFill>
              </a:rPr>
              <a:t> Закрепление </a:t>
            </a:r>
            <a:r>
              <a:rPr lang="ru-RU" sz="1800" dirty="0">
                <a:solidFill>
                  <a:schemeClr val="tx1"/>
                </a:solidFill>
              </a:rPr>
              <a:t>нового материала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endParaRPr lang="ru-RU" sz="1800" dirty="0">
              <a:solidFill>
                <a:schemeClr val="tx1"/>
              </a:solidFill>
            </a:endParaRPr>
          </a:p>
          <a:p>
            <a:pPr marL="609600" indent="-609600" algn="l"/>
            <a:r>
              <a:rPr lang="ru-RU" sz="1800" b="1" dirty="0" smtClean="0">
                <a:solidFill>
                  <a:schemeClr val="tx1"/>
                </a:solidFill>
              </a:rPr>
              <a:t>4 </a:t>
            </a:r>
            <a:r>
              <a:rPr lang="ru-RU" sz="1800" dirty="0" smtClean="0">
                <a:solidFill>
                  <a:schemeClr val="tx1"/>
                </a:solidFill>
              </a:rPr>
              <a:t>Заполнение анкеты.</a:t>
            </a:r>
          </a:p>
          <a:p>
            <a:pPr marL="609600" indent="-609600" algn="l"/>
            <a:r>
              <a:rPr lang="ru-RU" sz="1800" b="1" dirty="0" smtClean="0">
                <a:solidFill>
                  <a:schemeClr val="tx1"/>
                </a:solidFill>
              </a:rPr>
              <a:t>5 </a:t>
            </a:r>
            <a:r>
              <a:rPr lang="ru-RU" sz="1800" dirty="0" smtClean="0">
                <a:solidFill>
                  <a:schemeClr val="tx1"/>
                </a:solidFill>
              </a:rPr>
              <a:t>Домашнее задание.</a:t>
            </a:r>
          </a:p>
          <a:p>
            <a:pPr marL="609600" indent="-609600" algn="l"/>
            <a:r>
              <a:rPr lang="ru-RU" sz="1800" b="1" dirty="0" smtClean="0">
                <a:solidFill>
                  <a:schemeClr val="tx1"/>
                </a:solidFill>
              </a:rPr>
              <a:t>6 </a:t>
            </a:r>
            <a:r>
              <a:rPr lang="ru-RU" sz="1800" dirty="0" smtClean="0">
                <a:solidFill>
                  <a:schemeClr val="tx1"/>
                </a:solidFill>
              </a:rPr>
              <a:t>Подведение итогов занятия.</a:t>
            </a:r>
          </a:p>
          <a:p>
            <a:pPr marL="609600" indent="-609600" algn="l"/>
            <a:endParaRPr lang="ru-RU" sz="1800" dirty="0" smtClean="0">
              <a:solidFill>
                <a:schemeClr val="tx1"/>
              </a:solidFill>
            </a:endParaRPr>
          </a:p>
          <a:p>
            <a:pPr marL="609600" indent="-609600" algn="l">
              <a:buAutoNum type="arabicPlain" startAt="4"/>
            </a:pP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714356"/>
            <a:ext cx="8929718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614F0B"/>
                </a:solidFill>
              </a:rPr>
              <a:t>Цель:</a:t>
            </a:r>
            <a:r>
              <a:rPr lang="ru-RU" b="1" dirty="0" smtClean="0"/>
              <a:t>    1  </a:t>
            </a:r>
            <a:r>
              <a:rPr lang="ru-RU" dirty="0" smtClean="0"/>
              <a:t>познакомить учащихся с понятиями “линейный алгоритм”  и научиться  </a:t>
            </a:r>
          </a:p>
          <a:p>
            <a:r>
              <a:rPr lang="ru-RU" dirty="0" smtClean="0"/>
              <a:t>                   составлять линейные алгоритмы на естественном языке и в виде блок-схем;</a:t>
            </a:r>
          </a:p>
          <a:p>
            <a:r>
              <a:rPr lang="ru-RU" dirty="0" smtClean="0"/>
              <a:t>                   </a:t>
            </a:r>
            <a:r>
              <a:rPr lang="ru-RU" b="1" dirty="0" smtClean="0"/>
              <a:t>2 </a:t>
            </a:r>
            <a:r>
              <a:rPr lang="ru-RU" dirty="0" smtClean="0"/>
              <a:t>развивать алгоритмическое мышление и познавательный интерес у </a:t>
            </a:r>
          </a:p>
          <a:p>
            <a:r>
              <a:rPr lang="ru-RU" dirty="0" smtClean="0"/>
              <a:t>                   студентов чрез понятийный аппарат  темы.                    </a:t>
            </a:r>
            <a:endParaRPr lang="ru-RU" dirty="0"/>
          </a:p>
        </p:txBody>
      </p:sp>
      <p:sp>
        <p:nvSpPr>
          <p:cNvPr id="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86776" y="6215082"/>
            <a:ext cx="685800" cy="433387"/>
          </a:xfrm>
          <a:prstGeom prst="actionButtonForwardNext">
            <a:avLst/>
          </a:prstGeom>
          <a:solidFill>
            <a:srgbClr val="FFCC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9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20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20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2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500"/>
                            </p:stCondLst>
                            <p:childTnLst>
                              <p:par>
                                <p:cTn id="67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20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000"/>
                            </p:stCondLst>
                            <p:childTnLst>
                              <p:par>
                                <p:cTn id="73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20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500"/>
                            </p:stCondLst>
                            <p:childTnLst>
                              <p:par>
                                <p:cTn id="79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2000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8000"/>
                            </p:stCondLst>
                            <p:childTnLst>
                              <p:par>
                                <p:cTn id="85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2000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500"/>
                            </p:stCondLst>
                            <p:childTnLst>
                              <p:par>
                                <p:cTn id="91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2000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3000"/>
                            </p:stCondLst>
                            <p:childTnLst>
                              <p:par>
                                <p:cTn id="97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2000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500"/>
                            </p:stCondLst>
                            <p:childTnLst>
                              <p:par>
                                <p:cTn id="103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 build="p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424613"/>
            <a:ext cx="685800" cy="433387"/>
          </a:xfrm>
          <a:prstGeom prst="actionButtonForwardNext">
            <a:avLst/>
          </a:prstGeom>
          <a:solidFill>
            <a:srgbClr val="FFCC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1500174"/>
            <a:ext cx="8215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510400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relaxedInse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spc="500" dirty="0" smtClean="0">
                <a:ln w="38100">
                  <a:solidFill>
                    <a:schemeClr val="accent1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КОНТРОЛЬ ИСХОДНОГО </a:t>
            </a:r>
          </a:p>
          <a:p>
            <a:pPr algn="ctr"/>
            <a:r>
              <a:rPr lang="ru-RU" sz="4800" b="1" spc="500" dirty="0" smtClean="0">
                <a:ln w="38100">
                  <a:solidFill>
                    <a:schemeClr val="accent1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УРОВНЯ ЗНАНИЙ</a:t>
            </a:r>
            <a:endParaRPr lang="ru-RU" sz="4800" b="1" cap="none" spc="500" dirty="0">
              <a:ln w="38100">
                <a:solidFill>
                  <a:schemeClr val="accent1">
                    <a:lumMod val="50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26" y="3071810"/>
            <a:ext cx="8786874" cy="1571636"/>
          </a:xfrm>
          <a:prstGeom prst="rect">
            <a:avLst/>
          </a:prstGeom>
          <a:noFill/>
          <a:scene3d>
            <a:camera prst="orthographicFront">
              <a:rot lat="0" lon="21299994" rev="0"/>
            </a:camera>
            <a:lightRig rig="threePt" dir="t"/>
          </a:scene3d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cross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6699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«</a:t>
            </a:r>
            <a:r>
              <a:rPr lang="ru-RU" sz="5400" b="1" cap="all" dirty="0" smtClean="0">
                <a:ln w="0">
                  <a:solidFill>
                    <a:srgbClr val="614F0B"/>
                  </a:solidFill>
                </a:ln>
                <a:solidFill>
                  <a:srgbClr val="6699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ОСНОВЫ АЛГОРИТМИЗАЦИИ. Таблицы алгоритмов.</a:t>
            </a:r>
          </a:p>
          <a:p>
            <a:pPr algn="ctr"/>
            <a:r>
              <a:rPr lang="ru-RU" sz="5400" b="1" cap="all" dirty="0" smtClean="0">
                <a:ln w="0">
                  <a:solidFill>
                    <a:srgbClr val="614F0B"/>
                  </a:solidFill>
                </a:ln>
                <a:solidFill>
                  <a:srgbClr val="6699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Свойства алгоритмов»</a:t>
            </a:r>
            <a:endParaRPr lang="ru-RU" sz="5400" b="1" cap="all" dirty="0">
              <a:ln w="0">
                <a:solidFill>
                  <a:srgbClr val="614F0B"/>
                </a:solidFill>
              </a:ln>
              <a:solidFill>
                <a:srgbClr val="6699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28860" y="2214554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ПО ТЕМЕ:</a:t>
            </a:r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81400" y="5000635"/>
            <a:ext cx="2476483" cy="18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1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>
            <a:hlinkClick r:id="rId2" action="ppaction://hlinksldjump"/>
          </p:cNvPr>
          <p:cNvSpPr/>
          <p:nvPr/>
        </p:nvSpPr>
        <p:spPr>
          <a:xfrm>
            <a:off x="3500430" y="214290"/>
            <a:ext cx="2571768" cy="714380"/>
          </a:xfrm>
          <a:prstGeom prst="ellipse">
            <a:avLst/>
          </a:prstGeom>
          <a:solidFill>
            <a:srgbClr val="9ABA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Понятие алгоритма</a:t>
            </a:r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3" name="Группа 85"/>
          <p:cNvGrpSpPr/>
          <p:nvPr/>
        </p:nvGrpSpPr>
        <p:grpSpPr>
          <a:xfrm>
            <a:off x="285720" y="3714752"/>
            <a:ext cx="2428892" cy="785818"/>
            <a:chOff x="285720" y="3714752"/>
            <a:chExt cx="2428892" cy="785818"/>
          </a:xfrm>
          <a:solidFill>
            <a:srgbClr val="9ABA5A"/>
          </a:solidFill>
        </p:grpSpPr>
        <p:cxnSp>
          <p:nvCxnSpPr>
            <p:cNvPr id="19" name="Прямая со стрелкой 18"/>
            <p:cNvCxnSpPr/>
            <p:nvPr/>
          </p:nvCxnSpPr>
          <p:spPr>
            <a:xfrm rot="5400000">
              <a:off x="1358084" y="3928272"/>
              <a:ext cx="428628" cy="1588"/>
            </a:xfrm>
            <a:prstGeom prst="straightConnector1">
              <a:avLst/>
            </a:prstGeom>
            <a:grpFill/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Прямоугольник 19"/>
            <p:cNvSpPr/>
            <p:nvPr/>
          </p:nvSpPr>
          <p:spPr>
            <a:xfrm>
              <a:off x="285720" y="4143380"/>
              <a:ext cx="2428892" cy="35719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Дискретность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Группа 86"/>
          <p:cNvGrpSpPr/>
          <p:nvPr/>
        </p:nvGrpSpPr>
        <p:grpSpPr>
          <a:xfrm>
            <a:off x="285720" y="4500570"/>
            <a:ext cx="2428892" cy="714380"/>
            <a:chOff x="285720" y="4500570"/>
            <a:chExt cx="2428892" cy="714380"/>
          </a:xfrm>
          <a:solidFill>
            <a:srgbClr val="9ABA5A"/>
          </a:solidFill>
        </p:grpSpPr>
        <p:cxnSp>
          <p:nvCxnSpPr>
            <p:cNvPr id="17" name="Прямая со стрелкой 16"/>
            <p:cNvCxnSpPr/>
            <p:nvPr/>
          </p:nvCxnSpPr>
          <p:spPr>
            <a:xfrm rot="5400000">
              <a:off x="1322365" y="4678371"/>
              <a:ext cx="357190" cy="1588"/>
            </a:xfrm>
            <a:prstGeom prst="straightConnector1">
              <a:avLst/>
            </a:prstGeom>
            <a:grpFill/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Прямоугольник 22"/>
            <p:cNvSpPr/>
            <p:nvPr/>
          </p:nvSpPr>
          <p:spPr>
            <a:xfrm>
              <a:off x="285720" y="4857760"/>
              <a:ext cx="2428892" cy="35719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Определённость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Группа 87"/>
          <p:cNvGrpSpPr/>
          <p:nvPr/>
        </p:nvGrpSpPr>
        <p:grpSpPr>
          <a:xfrm>
            <a:off x="285720" y="5214950"/>
            <a:ext cx="2428892" cy="714380"/>
            <a:chOff x="285720" y="5214950"/>
            <a:chExt cx="2428892" cy="714380"/>
          </a:xfrm>
          <a:solidFill>
            <a:srgbClr val="9ABA5A"/>
          </a:solidFill>
        </p:grpSpPr>
        <p:cxnSp>
          <p:nvCxnSpPr>
            <p:cNvPr id="18" name="Прямая со стрелкой 17"/>
            <p:cNvCxnSpPr/>
            <p:nvPr/>
          </p:nvCxnSpPr>
          <p:spPr>
            <a:xfrm rot="5400000">
              <a:off x="1393803" y="5392751"/>
              <a:ext cx="357190" cy="1588"/>
            </a:xfrm>
            <a:prstGeom prst="straightConnector1">
              <a:avLst/>
            </a:prstGeom>
            <a:grpFill/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Прямоугольник 24"/>
            <p:cNvSpPr/>
            <p:nvPr/>
          </p:nvSpPr>
          <p:spPr>
            <a:xfrm>
              <a:off x="285720" y="5572140"/>
              <a:ext cx="2428892" cy="35719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Конечность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Группа 89"/>
          <p:cNvGrpSpPr/>
          <p:nvPr/>
        </p:nvGrpSpPr>
        <p:grpSpPr>
          <a:xfrm>
            <a:off x="3571868" y="2858290"/>
            <a:ext cx="2857520" cy="927900"/>
            <a:chOff x="3571868" y="2858290"/>
            <a:chExt cx="2857520" cy="927900"/>
          </a:xfrm>
          <a:solidFill>
            <a:srgbClr val="9ABA5A"/>
          </a:solidFill>
        </p:grpSpPr>
        <p:cxnSp>
          <p:nvCxnSpPr>
            <p:cNvPr id="15" name="Прямая со стрелкой 14"/>
            <p:cNvCxnSpPr>
              <a:stCxn id="75" idx="2"/>
            </p:cNvCxnSpPr>
            <p:nvPr/>
          </p:nvCxnSpPr>
          <p:spPr>
            <a:xfrm rot="5400000">
              <a:off x="4643438" y="3000372"/>
              <a:ext cx="285752" cy="1588"/>
            </a:xfrm>
            <a:prstGeom prst="straightConnector1">
              <a:avLst/>
            </a:prstGeom>
            <a:grpFill/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Блок-схема: данные 39"/>
            <p:cNvSpPr/>
            <p:nvPr/>
          </p:nvSpPr>
          <p:spPr>
            <a:xfrm>
              <a:off x="3571868" y="3143248"/>
              <a:ext cx="2857520" cy="642942"/>
            </a:xfrm>
            <a:prstGeom prst="flowChartInputOutpu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tx1"/>
                  </a:solidFill>
                </a:rPr>
                <a:t>Перечислите способы задания алгоритма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Группа 90"/>
          <p:cNvGrpSpPr/>
          <p:nvPr/>
        </p:nvGrpSpPr>
        <p:grpSpPr>
          <a:xfrm>
            <a:off x="3428992" y="3786190"/>
            <a:ext cx="2857520" cy="714380"/>
            <a:chOff x="3428992" y="3786190"/>
            <a:chExt cx="2857520" cy="714380"/>
          </a:xfrm>
          <a:solidFill>
            <a:srgbClr val="9ABA5A"/>
          </a:solidFill>
        </p:grpSpPr>
        <p:cxnSp>
          <p:nvCxnSpPr>
            <p:cNvPr id="41" name="Прямая со стрелкой 40"/>
            <p:cNvCxnSpPr/>
            <p:nvPr/>
          </p:nvCxnSpPr>
          <p:spPr>
            <a:xfrm rot="5400000">
              <a:off x="4608513" y="3963991"/>
              <a:ext cx="357190" cy="1588"/>
            </a:xfrm>
            <a:prstGeom prst="straightConnector1">
              <a:avLst/>
            </a:prstGeom>
            <a:grpFill/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Прямоугольник 42"/>
            <p:cNvSpPr/>
            <p:nvPr/>
          </p:nvSpPr>
          <p:spPr>
            <a:xfrm>
              <a:off x="3428992" y="4071942"/>
              <a:ext cx="2857520" cy="42862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Что обозначают следующие символа и поясните их?  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91"/>
          <p:cNvGrpSpPr/>
          <p:nvPr/>
        </p:nvGrpSpPr>
        <p:grpSpPr>
          <a:xfrm>
            <a:off x="3071802" y="4500570"/>
            <a:ext cx="1071570" cy="857256"/>
            <a:chOff x="3071802" y="4500570"/>
            <a:chExt cx="1071570" cy="857256"/>
          </a:xfrm>
          <a:solidFill>
            <a:srgbClr val="9ABA5A"/>
          </a:solidFill>
        </p:grpSpPr>
        <p:cxnSp>
          <p:nvCxnSpPr>
            <p:cNvPr id="47" name="Прямая со стрелкой 46"/>
            <p:cNvCxnSpPr/>
            <p:nvPr/>
          </p:nvCxnSpPr>
          <p:spPr>
            <a:xfrm rot="5400000">
              <a:off x="3429786" y="4714090"/>
              <a:ext cx="428628" cy="1588"/>
            </a:xfrm>
            <a:prstGeom prst="straightConnector1">
              <a:avLst/>
            </a:prstGeom>
            <a:grpFill/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Блок-схема: данные 47"/>
            <p:cNvSpPr/>
            <p:nvPr/>
          </p:nvSpPr>
          <p:spPr>
            <a:xfrm>
              <a:off x="3071802" y="4929198"/>
              <a:ext cx="1071570" cy="428628"/>
            </a:xfrm>
            <a:prstGeom prst="flowChartInputOutpu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Группа 92"/>
          <p:cNvGrpSpPr/>
          <p:nvPr/>
        </p:nvGrpSpPr>
        <p:grpSpPr>
          <a:xfrm>
            <a:off x="4214810" y="4429132"/>
            <a:ext cx="857256" cy="1571636"/>
            <a:chOff x="4214810" y="4429132"/>
            <a:chExt cx="857256" cy="1571636"/>
          </a:xfrm>
          <a:solidFill>
            <a:srgbClr val="9ABA5A"/>
          </a:solidFill>
        </p:grpSpPr>
        <p:cxnSp>
          <p:nvCxnSpPr>
            <p:cNvPr id="45" name="Прямая со стрелкой 44"/>
            <p:cNvCxnSpPr/>
            <p:nvPr/>
          </p:nvCxnSpPr>
          <p:spPr>
            <a:xfrm rot="5400000">
              <a:off x="4072728" y="4999842"/>
              <a:ext cx="1143008" cy="1588"/>
            </a:xfrm>
            <a:prstGeom prst="straightConnector1">
              <a:avLst/>
            </a:prstGeom>
            <a:grpFill/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Блок-схема: процесс 48"/>
            <p:cNvSpPr/>
            <p:nvPr/>
          </p:nvSpPr>
          <p:spPr>
            <a:xfrm>
              <a:off x="4214810" y="5572140"/>
              <a:ext cx="857256" cy="428628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Группа 93"/>
          <p:cNvGrpSpPr/>
          <p:nvPr/>
        </p:nvGrpSpPr>
        <p:grpSpPr>
          <a:xfrm>
            <a:off x="5000628" y="4500570"/>
            <a:ext cx="714380" cy="1000132"/>
            <a:chOff x="5000628" y="4500570"/>
            <a:chExt cx="714380" cy="1000132"/>
          </a:xfrm>
          <a:solidFill>
            <a:srgbClr val="9ABA5A"/>
          </a:solidFill>
        </p:grpSpPr>
        <p:cxnSp>
          <p:nvCxnSpPr>
            <p:cNvPr id="46" name="Прямая со стрелкой 45"/>
            <p:cNvCxnSpPr/>
            <p:nvPr/>
          </p:nvCxnSpPr>
          <p:spPr>
            <a:xfrm rot="5400000">
              <a:off x="5144298" y="4714090"/>
              <a:ext cx="428628" cy="1588"/>
            </a:xfrm>
            <a:prstGeom prst="straightConnector1">
              <a:avLst/>
            </a:prstGeom>
            <a:grpFill/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Блок-схема: решение 52"/>
            <p:cNvSpPr/>
            <p:nvPr/>
          </p:nvSpPr>
          <p:spPr>
            <a:xfrm>
              <a:off x="5000628" y="4929198"/>
              <a:ext cx="714380" cy="571504"/>
            </a:xfrm>
            <a:prstGeom prst="flowChartDecis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Группа 94"/>
          <p:cNvGrpSpPr/>
          <p:nvPr/>
        </p:nvGrpSpPr>
        <p:grpSpPr>
          <a:xfrm>
            <a:off x="5572132" y="4500570"/>
            <a:ext cx="1071570" cy="1428760"/>
            <a:chOff x="5572132" y="4500570"/>
            <a:chExt cx="1071570" cy="1428760"/>
          </a:xfrm>
          <a:solidFill>
            <a:srgbClr val="9ABA5A"/>
          </a:solidFill>
        </p:grpSpPr>
        <p:cxnSp>
          <p:nvCxnSpPr>
            <p:cNvPr id="44" name="Прямая со стрелкой 43"/>
            <p:cNvCxnSpPr/>
            <p:nvPr/>
          </p:nvCxnSpPr>
          <p:spPr>
            <a:xfrm rot="16200000" flipH="1">
              <a:off x="5536413" y="5036355"/>
              <a:ext cx="1071572" cy="2"/>
            </a:xfrm>
            <a:prstGeom prst="straightConnector1">
              <a:avLst/>
            </a:prstGeom>
            <a:grpFill/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Овал 53">
              <a:hlinkClick r:id="rId3" action="ppaction://hlinksldjump"/>
            </p:cNvPr>
            <p:cNvSpPr/>
            <p:nvPr/>
          </p:nvSpPr>
          <p:spPr>
            <a:xfrm>
              <a:off x="5572132" y="5572140"/>
              <a:ext cx="1071570" cy="35719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Группа 96"/>
          <p:cNvGrpSpPr/>
          <p:nvPr/>
        </p:nvGrpSpPr>
        <p:grpSpPr>
          <a:xfrm>
            <a:off x="6429388" y="3929066"/>
            <a:ext cx="2428892" cy="785818"/>
            <a:chOff x="6429388" y="3929066"/>
            <a:chExt cx="2428892" cy="785818"/>
          </a:xfrm>
          <a:solidFill>
            <a:srgbClr val="9ABA5A"/>
          </a:solidFill>
        </p:grpSpPr>
        <p:cxnSp>
          <p:nvCxnSpPr>
            <p:cNvPr id="66" name="Прямая со стрелкой 65"/>
            <p:cNvCxnSpPr/>
            <p:nvPr/>
          </p:nvCxnSpPr>
          <p:spPr>
            <a:xfrm rot="5400000">
              <a:off x="7501752" y="4142586"/>
              <a:ext cx="428628" cy="1588"/>
            </a:xfrm>
            <a:prstGeom prst="straightConnector1">
              <a:avLst/>
            </a:prstGeom>
            <a:grpFill/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Прямоугольник 68"/>
            <p:cNvSpPr/>
            <p:nvPr/>
          </p:nvSpPr>
          <p:spPr>
            <a:xfrm>
              <a:off x="6429388" y="4357694"/>
              <a:ext cx="2428892" cy="35719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Математическое описание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Группа 97"/>
          <p:cNvGrpSpPr/>
          <p:nvPr/>
        </p:nvGrpSpPr>
        <p:grpSpPr>
          <a:xfrm>
            <a:off x="6500826" y="4714884"/>
            <a:ext cx="2428892" cy="785818"/>
            <a:chOff x="6500826" y="4714884"/>
            <a:chExt cx="2428892" cy="785818"/>
          </a:xfrm>
          <a:solidFill>
            <a:srgbClr val="9ABA5A"/>
          </a:solidFill>
        </p:grpSpPr>
        <p:cxnSp>
          <p:nvCxnSpPr>
            <p:cNvPr id="68" name="Прямая со стрелкой 67"/>
            <p:cNvCxnSpPr/>
            <p:nvPr/>
          </p:nvCxnSpPr>
          <p:spPr>
            <a:xfrm rot="5400000">
              <a:off x="7501752" y="4928404"/>
              <a:ext cx="428628" cy="1588"/>
            </a:xfrm>
            <a:prstGeom prst="straightConnector1">
              <a:avLst/>
            </a:prstGeom>
            <a:grpFill/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Прямоугольник 69"/>
            <p:cNvSpPr/>
            <p:nvPr/>
          </p:nvSpPr>
          <p:spPr>
            <a:xfrm>
              <a:off x="6500826" y="5143512"/>
              <a:ext cx="2428892" cy="35719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Описание входных и выходных данных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Группа 98"/>
          <p:cNvGrpSpPr/>
          <p:nvPr/>
        </p:nvGrpSpPr>
        <p:grpSpPr>
          <a:xfrm>
            <a:off x="6500826" y="5500702"/>
            <a:ext cx="2428892" cy="785818"/>
            <a:chOff x="6500826" y="5500702"/>
            <a:chExt cx="2428892" cy="785818"/>
          </a:xfrm>
          <a:solidFill>
            <a:srgbClr val="9ABA5A"/>
          </a:solidFill>
        </p:grpSpPr>
        <p:cxnSp>
          <p:nvCxnSpPr>
            <p:cNvPr id="67" name="Прямая со стрелкой 66"/>
            <p:cNvCxnSpPr/>
            <p:nvPr/>
          </p:nvCxnSpPr>
          <p:spPr>
            <a:xfrm rot="5400000">
              <a:off x="7501752" y="5714222"/>
              <a:ext cx="428628" cy="1588"/>
            </a:xfrm>
            <a:prstGeom prst="straightConnector1">
              <a:avLst/>
            </a:prstGeom>
            <a:grpFill/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Прямоугольник 70">
              <a:hlinkClick r:id="rId4" action="ppaction://hlinksldjump"/>
            </p:cNvPr>
            <p:cNvSpPr/>
            <p:nvPr/>
          </p:nvSpPr>
          <p:spPr>
            <a:xfrm>
              <a:off x="6500826" y="5929330"/>
              <a:ext cx="2428892" cy="35719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Разработка алгоритма решения задачи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3643306" y="929464"/>
            <a:ext cx="2286016" cy="1928032"/>
            <a:chOff x="3643306" y="929464"/>
            <a:chExt cx="2286016" cy="1928032"/>
          </a:xfrm>
        </p:grpSpPr>
        <p:cxnSp>
          <p:nvCxnSpPr>
            <p:cNvPr id="5" name="Прямая со стрелкой 4"/>
            <p:cNvCxnSpPr>
              <a:stCxn id="2" idx="4"/>
            </p:cNvCxnSpPr>
            <p:nvPr/>
          </p:nvCxnSpPr>
          <p:spPr>
            <a:xfrm rot="5400000">
              <a:off x="4500562" y="1214422"/>
              <a:ext cx="571504" cy="1588"/>
            </a:xfrm>
            <a:prstGeom prst="straightConnector1">
              <a:avLst/>
            </a:prstGeom>
            <a:solidFill>
              <a:srgbClr val="9ABA5A"/>
            </a:solidFill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Блок-схема: решение 74">
              <a:hlinkClick r:id="rId5" action="ppaction://hlinksldjump"/>
            </p:cNvPr>
            <p:cNvSpPr/>
            <p:nvPr/>
          </p:nvSpPr>
          <p:spPr>
            <a:xfrm>
              <a:off x="3643306" y="1500174"/>
              <a:ext cx="2286016" cy="1357322"/>
            </a:xfrm>
            <a:prstGeom prst="flowChartDecision">
              <a:avLst/>
            </a:prstGeom>
            <a:solidFill>
              <a:srgbClr val="9ABA5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Кем и когда  введён термин алгоритма?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Группа 84"/>
          <p:cNvGrpSpPr/>
          <p:nvPr/>
        </p:nvGrpSpPr>
        <p:grpSpPr>
          <a:xfrm>
            <a:off x="214282" y="2178834"/>
            <a:ext cx="3429024" cy="1678794"/>
            <a:chOff x="214282" y="2178834"/>
            <a:chExt cx="3429024" cy="1678794"/>
          </a:xfrm>
          <a:solidFill>
            <a:srgbClr val="9ABA5A"/>
          </a:solidFill>
        </p:grpSpPr>
        <p:cxnSp>
          <p:nvCxnSpPr>
            <p:cNvPr id="13" name="Прямая со стрелкой 12"/>
            <p:cNvCxnSpPr/>
            <p:nvPr/>
          </p:nvCxnSpPr>
          <p:spPr>
            <a:xfrm rot="5400000">
              <a:off x="1071935" y="2714223"/>
              <a:ext cx="999338" cy="1588"/>
            </a:xfrm>
            <a:prstGeom prst="straightConnector1">
              <a:avLst/>
            </a:prstGeom>
            <a:grpFill/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Блок-схема: данные 15"/>
            <p:cNvSpPr/>
            <p:nvPr/>
          </p:nvSpPr>
          <p:spPr>
            <a:xfrm>
              <a:off x="214282" y="3214686"/>
              <a:ext cx="3143272" cy="642942"/>
            </a:xfrm>
            <a:prstGeom prst="flowChartInputOutpu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tx1"/>
                  </a:solidFill>
                </a:rPr>
                <a:t>Перечислите основные свойства алгоритма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77" name="Прямая соединительная линия 76"/>
            <p:cNvCxnSpPr>
              <a:stCxn id="75" idx="1"/>
            </p:cNvCxnSpPr>
            <p:nvPr/>
          </p:nvCxnSpPr>
          <p:spPr>
            <a:xfrm rot="10800000" flipV="1">
              <a:off x="1571604" y="2178834"/>
              <a:ext cx="2071702" cy="35719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95"/>
          <p:cNvGrpSpPr/>
          <p:nvPr/>
        </p:nvGrpSpPr>
        <p:grpSpPr>
          <a:xfrm>
            <a:off x="5929322" y="2178835"/>
            <a:ext cx="3071834" cy="1750231"/>
            <a:chOff x="5929322" y="2178835"/>
            <a:chExt cx="3071834" cy="1750231"/>
          </a:xfrm>
          <a:solidFill>
            <a:srgbClr val="9ABA5A"/>
          </a:solidFill>
        </p:grpSpPr>
        <p:cxnSp>
          <p:nvCxnSpPr>
            <p:cNvPr id="58" name="Прямая со стрелкой 57"/>
            <p:cNvCxnSpPr/>
            <p:nvPr/>
          </p:nvCxnSpPr>
          <p:spPr>
            <a:xfrm rot="5400000">
              <a:off x="7322363" y="2678901"/>
              <a:ext cx="928694" cy="1588"/>
            </a:xfrm>
            <a:prstGeom prst="straightConnector1">
              <a:avLst/>
            </a:prstGeom>
            <a:grpFill/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Блок-схема: данные 62"/>
            <p:cNvSpPr/>
            <p:nvPr/>
          </p:nvSpPr>
          <p:spPr>
            <a:xfrm>
              <a:off x="6429388" y="3143248"/>
              <a:ext cx="2571768" cy="785818"/>
            </a:xfrm>
            <a:prstGeom prst="flowChartInputOutpu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Перечислите и поясните основные этапы решения задачи.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81" name="Прямая соединительная линия 80"/>
            <p:cNvCxnSpPr>
              <a:stCxn id="75" idx="3"/>
            </p:cNvCxnSpPr>
            <p:nvPr/>
          </p:nvCxnSpPr>
          <p:spPr>
            <a:xfrm>
              <a:off x="5929322" y="2178835"/>
              <a:ext cx="1857388" cy="35719"/>
            </a:xfrm>
            <a:prstGeom prst="line">
              <a:avLst/>
            </a:prstGeom>
            <a:grpFill/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Группа 71"/>
          <p:cNvGrpSpPr/>
          <p:nvPr/>
        </p:nvGrpSpPr>
        <p:grpSpPr>
          <a:xfrm>
            <a:off x="214282" y="5929330"/>
            <a:ext cx="2428892" cy="714380"/>
            <a:chOff x="214282" y="5929330"/>
            <a:chExt cx="2428892" cy="714380"/>
          </a:xfrm>
        </p:grpSpPr>
        <p:sp>
          <p:nvSpPr>
            <p:cNvPr id="26" name="Прямоугольник 25">
              <a:hlinkClick r:id="rId6" action="ppaction://hlinksldjump"/>
            </p:cNvPr>
            <p:cNvSpPr/>
            <p:nvPr/>
          </p:nvSpPr>
          <p:spPr>
            <a:xfrm>
              <a:off x="214282" y="6286520"/>
              <a:ext cx="2428892" cy="357190"/>
            </a:xfrm>
            <a:prstGeom prst="rect">
              <a:avLst/>
            </a:prstGeom>
            <a:solidFill>
              <a:srgbClr val="9ABA5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Массивность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Прямая со стрелкой 26"/>
            <p:cNvCxnSpPr/>
            <p:nvPr/>
          </p:nvCxnSpPr>
          <p:spPr>
            <a:xfrm rot="5400000">
              <a:off x="1393803" y="6107131"/>
              <a:ext cx="357190" cy="1588"/>
            </a:xfrm>
            <a:prstGeom prst="straightConnector1">
              <a:avLst/>
            </a:prstGeom>
            <a:solidFill>
              <a:srgbClr val="9ABA5A"/>
            </a:solidFill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571472" y="1071546"/>
            <a:ext cx="7858180" cy="34290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just"/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Franklin Gothic Heavy" pitchFamily="34" charset="0"/>
              <a:ea typeface="Batang" pitchFamily="18" charset="-127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642918"/>
            <a:ext cx="857256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4000" b="1" i="1" dirty="0" smtClean="0">
                <a:solidFill>
                  <a:srgbClr val="F08C14"/>
                </a:solidFill>
                <a:latin typeface="+mj-lt"/>
              </a:rPr>
              <a:t>Алгоритм</a:t>
            </a:r>
            <a:r>
              <a:rPr lang="ru-RU" sz="2800" i="1" dirty="0" smtClean="0"/>
              <a:t> – это понятное и точное предписание (указание) исполнителю совершить определённую последовательность действий, направленных на достижение указанной цели или решение поставленной задачи.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Picture 10" descr="g042899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643570" y="3857628"/>
            <a:ext cx="2313184" cy="2047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возврат 6">
            <a:hlinkClick r:id="rId3" action="ppaction://hlinksldjump" highlightClick="1"/>
          </p:cNvPr>
          <p:cNvSpPr/>
          <p:nvPr/>
        </p:nvSpPr>
        <p:spPr>
          <a:xfrm>
            <a:off x="8143900" y="6215082"/>
            <a:ext cx="828102" cy="428628"/>
          </a:xfrm>
          <a:prstGeom prst="actionButtonReturn">
            <a:avLst/>
          </a:prstGeom>
          <a:solidFill>
            <a:srgbClr val="F08C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71480"/>
            <a:ext cx="464347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Слово </a:t>
            </a:r>
            <a:r>
              <a:rPr lang="ru-RU" sz="2400" b="1" dirty="0" smtClean="0">
                <a:solidFill>
                  <a:srgbClr val="C00000"/>
                </a:solidFill>
              </a:rPr>
              <a:t>алгоритм</a:t>
            </a:r>
            <a:r>
              <a:rPr lang="ru-RU" sz="2400" b="1" dirty="0" smtClean="0"/>
              <a:t> происходит от  </a:t>
            </a:r>
            <a:r>
              <a:rPr lang="en-US" sz="2400" b="1" i="1" dirty="0" smtClean="0">
                <a:solidFill>
                  <a:srgbClr val="C00000"/>
                </a:solidFill>
              </a:rPr>
              <a:t>algorithmi </a:t>
            </a:r>
            <a:r>
              <a:rPr lang="en-US" sz="2400" b="1" dirty="0" smtClean="0"/>
              <a:t>– </a:t>
            </a:r>
            <a:r>
              <a:rPr lang="ru-RU" sz="2400" b="1" dirty="0" smtClean="0"/>
              <a:t>латинской формы написания имени великого математика</a:t>
            </a:r>
            <a:r>
              <a:rPr lang="en-US" sz="2400" b="1" dirty="0" smtClean="0"/>
              <a:t> IX</a:t>
            </a:r>
            <a:r>
              <a:rPr lang="ru-RU" sz="2400" b="1" dirty="0" smtClean="0"/>
              <a:t> века </a:t>
            </a:r>
            <a:r>
              <a:rPr lang="ru-RU" sz="2400" b="1" u="sng" dirty="0" smtClean="0"/>
              <a:t>аль – Хорезми</a:t>
            </a:r>
            <a:r>
              <a:rPr lang="ru-RU" sz="2400" b="1" dirty="0" smtClean="0"/>
              <a:t>. 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3" name="Рисунок 2" descr="http://upload.wikimedia.org/wikipedia/commons/thumb/9/93/Abu_Abdullah_Muhammad_bin_Musa_al-Khwarizmi_edit.png/250px-Abu_Abdullah_Muhammad_bin_Musa_al-Khwarizmi_edit.png">
            <a:hlinkClick r:id="rId2" tooltip="&quot;Abu Abdullah Muhammad bin Musa al-Khwarizmi edit.png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571480"/>
            <a:ext cx="371477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57158" y="2928934"/>
            <a:ext cx="4786346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Аль-Хорезми (786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850 гг. н.э.)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(полное имя — </a:t>
            </a:r>
            <a:r>
              <a:rPr lang="ru-RU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Абу Абдулла (или Абу Джафар) Мухаммед ибн Муса аль-Хорезми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основатель алгебры, который сформулировал правила выполнения арифметических действий, он также автор значительной работы в области географии.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возврат 6">
            <a:hlinkClick r:id="rId4" action="ppaction://hlinksldjump" highlightClick="1"/>
          </p:cNvPr>
          <p:cNvSpPr/>
          <p:nvPr/>
        </p:nvSpPr>
        <p:spPr>
          <a:xfrm>
            <a:off x="8143900" y="6215082"/>
            <a:ext cx="828102" cy="428628"/>
          </a:xfrm>
          <a:prstGeom prst="actionButtonReturn">
            <a:avLst/>
          </a:prstGeom>
          <a:solidFill>
            <a:srgbClr val="F08C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289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57158" y="1357298"/>
            <a:ext cx="857256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•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Дискретность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(прерывность, раздельность)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алгоритм должен представлять процесс решения задачи как последовательное выполнение простых (или ранее определенных) шагов.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•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Определенность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каждое правило алгоритма должно быть четким, однозначным и не оставлять места для произвола.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•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Конечность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(результативность)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алгоритм должен приводить к решению задачи за конечное число шагов.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•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Массивность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алгоритм решения задачи разрабатывается в общем виде, то есть, он должен быть применим для некоторого класса задач, различающихся только исходными данными.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285728"/>
            <a:ext cx="88582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>
                  <a:solidFill>
                    <a:schemeClr val="accent3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ОСНОВНЫЕ СВОЙСТВА АЛГОРИТМА</a:t>
            </a:r>
            <a:endParaRPr lang="ru-RU" sz="4400" b="1" dirty="0">
              <a:ln w="11430">
                <a:solidFill>
                  <a:schemeClr val="accent3">
                    <a:lumMod val="50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Управляющая кнопка: возврат 9">
            <a:hlinkClick r:id="rId2" action="ppaction://hlinksldjump" highlightClick="1"/>
          </p:cNvPr>
          <p:cNvSpPr/>
          <p:nvPr/>
        </p:nvSpPr>
        <p:spPr>
          <a:xfrm>
            <a:off x="8143900" y="6215082"/>
            <a:ext cx="828102" cy="428628"/>
          </a:xfrm>
          <a:prstGeom prst="actionButtonReturn">
            <a:avLst/>
          </a:prstGeom>
          <a:solidFill>
            <a:srgbClr val="F08C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20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2000"/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07157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i="1" dirty="0" smtClean="0"/>
              <a:t>- на естественном  языке;</a:t>
            </a:r>
            <a:br>
              <a:rPr lang="ru-RU" sz="2400" b="1" i="1" dirty="0" smtClean="0"/>
            </a:br>
            <a:r>
              <a:rPr lang="ru-RU" sz="2400" b="1" i="1" dirty="0" smtClean="0"/>
              <a:t>- в виде схем (блок – схем);</a:t>
            </a:r>
            <a:br>
              <a:rPr lang="ru-RU" sz="2400" b="1" i="1" dirty="0" smtClean="0"/>
            </a:br>
            <a:r>
              <a:rPr lang="ru-RU" sz="2400" b="1" i="1" dirty="0" smtClean="0"/>
              <a:t>- на специальном языке (алгоритмическом языке).</a:t>
            </a:r>
            <a:endParaRPr lang="ru-RU" sz="24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2214554"/>
            <a:ext cx="4857784" cy="428628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Схемы алгоритмов и программ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643182"/>
          <a:ext cx="8572561" cy="39928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200038"/>
                <a:gridCol w="2200038"/>
                <a:gridCol w="4172485"/>
              </a:tblGrid>
              <a:tr h="63730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Наименование символа</a:t>
                      </a:r>
                      <a:endParaRPr lang="ru-RU" sz="20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Обозначение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символа</a:t>
                      </a:r>
                      <a:endParaRPr lang="ru-RU" sz="20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Функция символа</a:t>
                      </a:r>
                      <a:endParaRPr lang="ru-RU" sz="20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481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ПРОЦЕСС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Выполнение операций, в результате которых изменяется значение</a:t>
                      </a:r>
                      <a:r>
                        <a:rPr lang="ru-RU" sz="1600" baseline="0" dirty="0" smtClean="0"/>
                        <a:t>, </a:t>
                      </a:r>
                      <a:r>
                        <a:rPr lang="ru-RU" sz="1600" dirty="0" smtClean="0"/>
                        <a:t>форма представления  или расположение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данных.</a:t>
                      </a:r>
                      <a:endParaRPr lang="ru-RU" sz="1600" dirty="0"/>
                    </a:p>
                  </a:txBody>
                  <a:tcPr/>
                </a:tc>
              </a:tr>
              <a:tr h="7481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ВВОД - ВЫВОД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Преобразование данных  в форму пригодную для обработки (ввод) </a:t>
                      </a:r>
                      <a:r>
                        <a:rPr lang="ru-RU" sz="1600" baseline="0" dirty="0" smtClean="0"/>
                        <a:t>или отображения результатов обработки (вывод)</a:t>
                      </a:r>
                      <a:endParaRPr lang="ru-RU" sz="1600" dirty="0"/>
                    </a:p>
                  </a:txBody>
                  <a:tcPr/>
                </a:tc>
              </a:tr>
              <a:tr h="7481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УСЛОВИЕ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Выбор направления выполнения алгоритма в зависимости от некоторых переменных условий.</a:t>
                      </a:r>
                      <a:endParaRPr lang="ru-RU" sz="1600" dirty="0"/>
                    </a:p>
                  </a:txBody>
                  <a:tcPr/>
                </a:tc>
              </a:tr>
              <a:tr h="7481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НАЧАЛО - КОНЕЦ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Начало, конец, прерывание процесса обработки данных или выполнени</a:t>
                      </a:r>
                      <a:r>
                        <a:rPr lang="ru-RU" sz="1600" baseline="0" dirty="0" smtClean="0"/>
                        <a:t>е программы.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2714612" y="3500438"/>
            <a:ext cx="1571636" cy="2714644"/>
            <a:chOff x="2714612" y="3500438"/>
            <a:chExt cx="1571636" cy="2714644"/>
          </a:xfrm>
        </p:grpSpPr>
        <p:sp>
          <p:nvSpPr>
            <p:cNvPr id="5" name="Овал 4"/>
            <p:cNvSpPr/>
            <p:nvPr/>
          </p:nvSpPr>
          <p:spPr>
            <a:xfrm>
              <a:off x="2714612" y="5857892"/>
              <a:ext cx="1500198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Блок-схема: данные 5"/>
            <p:cNvSpPr/>
            <p:nvPr/>
          </p:nvSpPr>
          <p:spPr>
            <a:xfrm>
              <a:off x="2786050" y="4429132"/>
              <a:ext cx="1428760" cy="357190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Блок-схема: процесс 6"/>
            <p:cNvSpPr/>
            <p:nvPr/>
          </p:nvSpPr>
          <p:spPr>
            <a:xfrm>
              <a:off x="2857488" y="3500438"/>
              <a:ext cx="1428760" cy="50006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Блок-схема: решение 7"/>
            <p:cNvSpPr/>
            <p:nvPr/>
          </p:nvSpPr>
          <p:spPr>
            <a:xfrm>
              <a:off x="2786050" y="5000636"/>
              <a:ext cx="1285884" cy="642942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285720" y="142852"/>
            <a:ext cx="88582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spc="300" dirty="0" smtClean="0">
                <a:ln w="11430">
                  <a:solidFill>
                    <a:schemeClr val="accent3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Способы задания </a:t>
            </a:r>
            <a:r>
              <a:rPr lang="ru-RU" sz="3600" b="1" spc="300" dirty="0" smtClean="0">
                <a:ln w="11430">
                  <a:solidFill>
                    <a:schemeClr val="accent3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АЛГОРИТМОВ:</a:t>
            </a:r>
            <a:endParaRPr lang="ru-RU" sz="3600" b="1" spc="300" dirty="0">
              <a:ln w="11430">
                <a:solidFill>
                  <a:schemeClr val="accent3">
                    <a:lumMod val="50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Управляющая кнопка: возврат 10">
            <a:hlinkClick r:id="rId2" action="ppaction://hlinksldjump" highlightClick="1"/>
          </p:cNvPr>
          <p:cNvSpPr/>
          <p:nvPr/>
        </p:nvSpPr>
        <p:spPr>
          <a:xfrm>
            <a:off x="8501090" y="6500834"/>
            <a:ext cx="642910" cy="357166"/>
          </a:xfrm>
          <a:prstGeom prst="actionButtonReturn">
            <a:avLst/>
          </a:prstGeom>
          <a:solidFill>
            <a:srgbClr val="F08C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9" grpId="0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1601</TotalTime>
  <Words>1937</Words>
  <Application>Microsoft Office PowerPoint</Application>
  <PresentationFormat>Экран (4:3)</PresentationFormat>
  <Paragraphs>303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Слайд 2</vt:lpstr>
      <vt:lpstr>Тема: «Алгоритмы линейной структуры»</vt:lpstr>
      <vt:lpstr>Слайд 4</vt:lpstr>
      <vt:lpstr>Слайд 5</vt:lpstr>
      <vt:lpstr>Слайд 6</vt:lpstr>
      <vt:lpstr>Слайд 7</vt:lpstr>
      <vt:lpstr>Слайд 8</vt:lpstr>
      <vt:lpstr>- на естественном  языке; - в виде схем (блок – схем); - на специальном языке (алгоритмическом языке).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Завершите анкетные предложения: 1 Больше всего мне понравилось      2 Мне не очень понравилось      3 Я научился на уроке     4 Пригодится в моей профессиональной деятельности      5 Ваши пожелания преподавателю </vt:lpstr>
      <vt:lpstr>Слайд 24</vt:lpstr>
      <vt:lpstr>Слайд 25</vt:lpstr>
      <vt:lpstr>Слайд 26</vt:lpstr>
    </vt:vector>
  </TitlesOfParts>
  <Company>Preinstalled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Preinstalled computer</dc:creator>
  <cp:lastModifiedBy>НОМЕ</cp:lastModifiedBy>
  <cp:revision>166</cp:revision>
  <dcterms:created xsi:type="dcterms:W3CDTF">2008-10-21T13:29:59Z</dcterms:created>
  <dcterms:modified xsi:type="dcterms:W3CDTF">2010-07-15T14:21:19Z</dcterms:modified>
</cp:coreProperties>
</file>