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6" r:id="rId3"/>
    <p:sldId id="262" r:id="rId4"/>
    <p:sldId id="263" r:id="rId5"/>
    <p:sldId id="264" r:id="rId6"/>
    <p:sldId id="265" r:id="rId7"/>
    <p:sldId id="266" r:id="rId8"/>
    <p:sldId id="267" r:id="rId9"/>
    <p:sldId id="288" r:id="rId10"/>
    <p:sldId id="289" r:id="rId11"/>
    <p:sldId id="290" r:id="rId12"/>
    <p:sldId id="292" r:id="rId13"/>
    <p:sldId id="293" r:id="rId14"/>
    <p:sldId id="294" r:id="rId15"/>
    <p:sldId id="276" r:id="rId16"/>
    <p:sldId id="277" r:id="rId17"/>
    <p:sldId id="268" r:id="rId18"/>
    <p:sldId id="270" r:id="rId19"/>
    <p:sldId id="271" r:id="rId20"/>
    <p:sldId id="272" r:id="rId21"/>
    <p:sldId id="273" r:id="rId22"/>
    <p:sldId id="285" r:id="rId23"/>
    <p:sldId id="275" r:id="rId24"/>
    <p:sldId id="278" r:id="rId25"/>
    <p:sldId id="287" r:id="rId26"/>
    <p:sldId id="280" r:id="rId27"/>
    <p:sldId id="281" r:id="rId28"/>
    <p:sldId id="282" r:id="rId29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23.07.2014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23.07.2014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23.07.2014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23.07.2014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23.07.2014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23.07.2014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23.07.2014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23.07.2014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23.07.2014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23.07.2014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23.07.2014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A7CB31-5EEA-4F4F-8BF8-06CC707A02DA}" type="datetimeFigureOut">
              <a:rPr lang="ru-RU" smtClean="0"/>
              <a:pPr/>
              <a:t>23.07.2014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01ED38-BBBF-4261-B078-90C288D5E38A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5%D0%BE%D0%B4%D0%BE%D1%80%D0%BE" TargetMode="External"/><Relationship Id="rId2" Type="http://schemas.openxmlformats.org/officeDocument/2006/relationships/hyperlink" Target="http://ru.wikipedia.org/wiki/%D0%97%D0%BE%D0%BB%D0%BE%D1%82%D0%B0%D1%8F_%D0%9E%D1%80%D0%B4%D0%B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://ru.wikipedia.org/wiki/%D0%9A%D1%80%D1%8B%D0%BC%D1%81%D0%BA%D0%BE%D0%B5_%D1%85%D0%B0%D0%BD%D1%81%D1%82%D0%B2%D0%B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E%D1%81%D1%82%D0%BE%D1%80%D0%BE%D0%B6%D0%BD%D1%8B%D0%B9_(%D1%84%D1%80%D0%B5%D0%B3%D0%B0%D1%82,_1774)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0%D0%B2%D0%B5%D0%BB_I" TargetMode="External"/><Relationship Id="rId2" Type="http://schemas.openxmlformats.org/officeDocument/2006/relationships/hyperlink" Target="http://ru.wikipedia.org/wiki/1797_%D0%B3%D0%BE%D0%B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gif"/><Relationship Id="rId4" Type="http://schemas.openxmlformats.org/officeDocument/2006/relationships/hyperlink" Target="http://ru.wikipedia.org/wiki/1826_%D0%B3%D0%BE%D0%B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832_%D0%B3%D0%BE%D0%B4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://ru.wikipedia.org/wiki/%D0%9B%D0%B0%D0%B7%D0%B0%D1%80%D0%B5%D0%B2,_%D0%9C%D0%B8%D1%85%D0%B0%D0%B8%D0%BB_%D0%9F%D0%B5%D1%82%D1%80%D0%BE%D0%B2%D0%B8%D1%87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hyperlink" Target="http://ru.wikipedia.org/wiki/%D0%A4%D0%B5%D0%BE%D0%B4%D0%BE%D1%81%D0%B8%D1%8F" TargetMode="External"/><Relationship Id="rId4" Type="http://schemas.openxmlformats.org/officeDocument/2006/relationships/hyperlink" Target="http://ru.wikipedia.org/wiki/1890_%D0%B3%D0%BE%D0%B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5%D0%BA%D0%B0%D1%82%D0%B5%D1%80%D0%B8%D0%BD%D0%B0_II" TargetMode="External"/><Relationship Id="rId2" Type="http://schemas.openxmlformats.org/officeDocument/2006/relationships/hyperlink" Target="http://ru.wikipedia.org/wiki/1783_%D0%B3%D0%BE%D0%B4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ru.wikipedia.org/wiki/%D0%9F%D0%BE%D1%82%D1%91%D0%BC%D0%BA%D0%B8%D0%BD,_%D0%93%D1%80%D0%B8%D0%B3%D0%BE%D1%80%D0%B8%D0%B9_%D0%90%D0%BB%D0%B5%D0%BA%D1%81%D0%B0%D0%BD%D0%B4%D1%80%D0%BE%D0%B2%D0%B8%D1%8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1%83%D1%82%D0%B5%D1%88%D0%B5%D1%81%D1%82%D0%B2%D0%B8%D0%B5_%D0%95%D0%BA%D0%B0%D1%82%D0%B5%D1%80%D0%B8%D0%BD%D1%8B_II_%D0%B2_%D0%9A%D1%80%D1%8B%D0%BC" TargetMode="External"/><Relationship Id="rId2" Type="http://schemas.openxmlformats.org/officeDocument/2006/relationships/hyperlink" Target="http://ru.wikipedia.org/wiki/1787_%D0%B3%D0%BE%D0%B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untime.com.ua/sight_item.php?id=111" TargetMode="External"/><Relationship Id="rId2" Type="http://schemas.openxmlformats.org/officeDocument/2006/relationships/hyperlink" Target="http://suntime.com.ua/sight_item.php?id=86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suntime.com.ua/city_item.php?id=35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suntime.com.ua/sight_item.php?id=19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ommons.wikimedia.org/wiki/File:Vasnetsov_Bapt_Vladimir.jpg?uselang=ru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8%D0%BC%D1%81%D0%BA%D0%B0%D1%8F_%D0%B8%D0%BC%D0%BF%D0%B5%D1%80%D0%B8%D1%8F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ru.wikipedia.org/wiki/%D0%A5%D0%B5%D1%80%D1%81%D0%BE%D0%BD%D0%B5%D1%81_%D0%A2%D0%B0%D0%B2%D1%80%D0%B8%D1%87%D0%B5%D1%81%D0%BA%D0%B8%D0%B9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0%D0%BD%D0%B4%D1%80%D0%B5%D0%B9_%D0%9F%D0%B5%D1%80%D0%B2%D0%BE%D0%B7%D0%B2%D0%B0%D0%BD%D0%BD%D1%8B%D0%B9" TargetMode="External"/><Relationship Id="rId5" Type="http://schemas.openxmlformats.org/officeDocument/2006/relationships/hyperlink" Target="http://ru.wikipedia.org/wiki/%D0%90%D0%BF%D0%BE%D1%81%D1%82%D0%BE%D0%BB" TargetMode="External"/><Relationship Id="rId4" Type="http://schemas.openxmlformats.org/officeDocument/2006/relationships/hyperlink" Target="http://ru.wikipedia.org/wiki/%D0%92%D0%B8%D0%B7%D0%B0%D0%BD%D1%82%D0%B8%D0%B9%D1%81%D0%BA%D0%B0%D1%8F_%D0%B8%D0%BC%D0%BF%D0%B5%D1%80%D0%B8%D1%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7259" y="1458685"/>
            <a:ext cx="46590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 и Крым-мы  вместе</a:t>
            </a:r>
            <a:r>
              <a:rPr lang="ru-RU" sz="4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ru-RU" sz="48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 rot="21225795">
            <a:off x="2231574" y="2721079"/>
            <a:ext cx="5290457" cy="1360714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 rot="21395544">
            <a:off x="397183" y="4964449"/>
            <a:ext cx="4300152" cy="767782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9860" y="4575719"/>
            <a:ext cx="4659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Майорова</a:t>
            </a:r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Л.Н. учитель истории МБОУ «Берёзовская СОШ».</a:t>
            </a:r>
            <a:endParaRPr lang="ru-RU" sz="28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58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4813"/>
            <a:ext cx="8229600" cy="1154243"/>
          </a:xfrm>
        </p:spPr>
        <p:txBody>
          <a:bodyPr/>
          <a:lstStyle/>
          <a:p>
            <a:r>
              <a:rPr lang="ru-RU" sz="4800" dirty="0" smtClean="0"/>
              <a:t>Из истории Севастополя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Херсонес был уничтожен войском </a:t>
            </a:r>
            <a:r>
              <a:rPr lang="ru-RU" dirty="0" smtClean="0">
                <a:hlinkClick r:id="rId2" tooltip="Золотая Орда"/>
              </a:rPr>
              <a:t>Золотой Орды</a:t>
            </a:r>
            <a:r>
              <a:rPr lang="ru-RU" dirty="0" smtClean="0"/>
              <a:t>, и его территория сначала контролировалась княжеством </a:t>
            </a:r>
            <a:r>
              <a:rPr lang="ru-RU" dirty="0" err="1" smtClean="0">
                <a:hlinkClick r:id="rId3" tooltip="Феодоро"/>
              </a:rPr>
              <a:t>Феодоро</a:t>
            </a:r>
            <a:r>
              <a:rPr lang="ru-RU" dirty="0" smtClean="0"/>
              <a:t>, а в 1475—1781 годы — вассальным  </a:t>
            </a:r>
            <a:r>
              <a:rPr lang="ru-RU" dirty="0" smtClean="0">
                <a:hlinkClick r:id="rId4" tooltip="Крымское ханство"/>
              </a:rPr>
              <a:t>Крымским ханством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Любовь Никитична\Desktop\1903_Plan_Khersones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128603"/>
            <a:ext cx="4038600" cy="3117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Из истории Севастополя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Сразу же после присоединения Крыма к России на полуостров распоряжением императрицы был направлен фрегат «</a:t>
            </a:r>
            <a:r>
              <a:rPr lang="ru-RU" dirty="0" smtClean="0">
                <a:hlinkClick r:id="rId2" tooltip="Осторожный (фрегат, 1774)"/>
              </a:rPr>
              <a:t>Осторожный</a:t>
            </a:r>
            <a:r>
              <a:rPr lang="ru-RU" dirty="0" smtClean="0"/>
              <a:t>» под командованием капитана II ранга Ивана </a:t>
            </a:r>
            <a:r>
              <a:rPr lang="ru-RU" dirty="0" err="1" smtClean="0"/>
              <a:t>Берсенева</a:t>
            </a:r>
            <a:r>
              <a:rPr lang="ru-RU" dirty="0" smtClean="0"/>
              <a:t> для выбора гавани у юго-западного побережья, на котором предполагалось построить стратегически необходимый военный порт. Осмотрев в апреле 1783 года бухту у посёлка </a:t>
            </a:r>
            <a:r>
              <a:rPr lang="ru-RU" dirty="0" err="1" smtClean="0"/>
              <a:t>Ахтиар</a:t>
            </a:r>
            <a:r>
              <a:rPr lang="ru-RU" dirty="0" smtClean="0"/>
              <a:t>, расположенную неподалеку от развалин древнего города Херсонеса-Таврического, </a:t>
            </a:r>
            <a:r>
              <a:rPr lang="ru-RU" dirty="0" err="1" smtClean="0"/>
              <a:t>Берсенев</a:t>
            </a:r>
            <a:r>
              <a:rPr lang="ru-RU" dirty="0" smtClean="0"/>
              <a:t> рекомендовал её в качестве базы для кораблей будущего Черноморского флота.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4794"/>
            <a:ext cx="8229600" cy="1049312"/>
          </a:xfrm>
        </p:spPr>
        <p:txBody>
          <a:bodyPr/>
          <a:lstStyle/>
          <a:p>
            <a:r>
              <a:rPr lang="ru-RU" sz="5400" dirty="0" smtClean="0"/>
              <a:t>Из истории Севастополя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Название города состоит из двух греческих слов  — «высокочтимый, священный» и  — «город». </a:t>
            </a:r>
            <a:r>
              <a:rPr lang="ru-RU" dirty="0" err="1" smtClean="0"/>
              <a:t>Севастос</a:t>
            </a:r>
            <a:r>
              <a:rPr lang="ru-RU" dirty="0" smtClean="0"/>
              <a:t> — эквивалент латинского титула «Август», поэтому Севастополь означает и «августейший город», «императорский город». В литературе приводились и другие переводы, например, «величественный город», «</a:t>
            </a:r>
            <a:r>
              <a:rPr lang="ru-RU" dirty="0" err="1" smtClean="0"/>
              <a:t>город</a:t>
            </a:r>
            <a:r>
              <a:rPr lang="ru-RU" dirty="0" smtClean="0"/>
              <a:t> славы».</a:t>
            </a:r>
          </a:p>
          <a:p>
            <a:r>
              <a:rPr lang="ru-RU" dirty="0" smtClean="0"/>
              <a:t>В </a:t>
            </a:r>
            <a:r>
              <a:rPr lang="ru-RU" dirty="0" smtClean="0">
                <a:hlinkClick r:id="rId2" tooltip="1797 год"/>
              </a:rPr>
              <a:t>1797 году</a:t>
            </a:r>
            <a:r>
              <a:rPr lang="ru-RU" dirty="0" smtClean="0"/>
              <a:t> император </a:t>
            </a:r>
            <a:r>
              <a:rPr lang="ru-RU" dirty="0" smtClean="0">
                <a:hlinkClick r:id="rId3" tooltip="Павел I"/>
              </a:rPr>
              <a:t>Павел I</a:t>
            </a:r>
            <a:r>
              <a:rPr lang="ru-RU" dirty="0" smtClean="0"/>
              <a:t> переименовал его в </a:t>
            </a:r>
            <a:r>
              <a:rPr lang="ru-RU" dirty="0" err="1" smtClean="0"/>
              <a:t>Ахтиар</a:t>
            </a:r>
            <a:r>
              <a:rPr lang="ru-RU" dirty="0" smtClean="0"/>
              <a:t>. В </a:t>
            </a:r>
            <a:r>
              <a:rPr lang="ru-RU" dirty="0" smtClean="0">
                <a:hlinkClick r:id="rId4" tooltip="1826 год"/>
              </a:rPr>
              <a:t>1826 году</a:t>
            </a:r>
            <a:r>
              <a:rPr lang="ru-RU" dirty="0" smtClean="0"/>
              <a:t> сенатским указом городу было возвращено прежнее, греческое имя — Севастополь. </a:t>
            </a:r>
          </a:p>
          <a:p>
            <a:endParaRPr lang="ru-RU" dirty="0"/>
          </a:p>
        </p:txBody>
      </p:sp>
      <p:pic>
        <p:nvPicPr>
          <p:cNvPr id="4098" name="Picture 2" descr="C:\Users\Любовь Никитична\Desktop\G630_sevastopol_city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999" y="1588957"/>
            <a:ext cx="3189157" cy="415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4794"/>
            <a:ext cx="8229600" cy="869430"/>
          </a:xfrm>
        </p:spPr>
        <p:txBody>
          <a:bodyPr/>
          <a:lstStyle/>
          <a:p>
            <a:r>
              <a:rPr lang="ru-RU" sz="4800" dirty="0" smtClean="0"/>
              <a:t>Из истории Севастополя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Начало бурного роста Севастополя неразрывно связано с именем </a:t>
            </a:r>
            <a:r>
              <a:rPr lang="ru-RU" dirty="0" smtClean="0">
                <a:hlinkClick r:id="rId2" tooltip="Лазарев, Михаил Петрович"/>
              </a:rPr>
              <a:t>М. П. Лазарева</a:t>
            </a:r>
            <a:r>
              <a:rPr lang="ru-RU" dirty="0" smtClean="0"/>
              <a:t>. Назначенный начальником штаба Черноморского флота в </a:t>
            </a:r>
            <a:r>
              <a:rPr lang="ru-RU" dirty="0" smtClean="0">
                <a:hlinkClick r:id="rId3" tooltip="1832 год"/>
              </a:rPr>
              <a:t>1832 году</a:t>
            </a:r>
            <a:r>
              <a:rPr lang="ru-RU" dirty="0" smtClean="0"/>
              <a:t>, а позднее — главнокомандующим флотом и портами и военным губернатором города, он строит адмиралтейство с предприятиями судоремонта и судостроения на берегах Корабельной и Южной бухт.  В </a:t>
            </a:r>
            <a:r>
              <a:rPr lang="ru-RU" dirty="0" smtClean="0">
                <a:hlinkClick r:id="rId4" tooltip="1890 год"/>
              </a:rPr>
              <a:t>1890 году</a:t>
            </a:r>
            <a:r>
              <a:rPr lang="ru-RU" dirty="0" smtClean="0"/>
              <a:t> Севастополь причислен к разряду крепостей, торговый порт перенесён в </a:t>
            </a:r>
            <a:r>
              <a:rPr lang="ru-RU" dirty="0" smtClean="0">
                <a:hlinkClick r:id="rId5" tooltip="Феодосия"/>
              </a:rPr>
              <a:t>Феодосию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C:\Users\Любовь Никитична\Desktop\800px-Ivan_Constantinovich_Aivazovsky_-_The_Russian_Squadron_on_the_Sebastopol_Road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0997" y="1319136"/>
            <a:ext cx="2795664" cy="2665224"/>
          </a:xfrm>
          <a:prstGeom prst="rect">
            <a:avLst/>
          </a:prstGeom>
          <a:noFill/>
        </p:spPr>
      </p:pic>
      <p:pic>
        <p:nvPicPr>
          <p:cNvPr id="5126" name="Picture 6" descr="Михаил Петрович Лазаре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17713" y="3537678"/>
            <a:ext cx="2381250" cy="3057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734"/>
            <a:ext cx="8229600" cy="914400"/>
          </a:xfrm>
        </p:spPr>
        <p:txBody>
          <a:bodyPr/>
          <a:lstStyle/>
          <a:p>
            <a:r>
              <a:rPr lang="ru-RU" dirty="0" smtClean="0"/>
              <a:t>Современный Севастополь</a:t>
            </a:r>
            <a:endParaRPr lang="ru-RU" dirty="0"/>
          </a:p>
        </p:txBody>
      </p:sp>
      <p:pic>
        <p:nvPicPr>
          <p:cNvPr id="47106" name="Picture 2" descr="C:\Users\Любовь Никитична\Desktop\F8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68840"/>
            <a:ext cx="4038600" cy="3072984"/>
          </a:xfrm>
          <a:prstGeom prst="rect">
            <a:avLst/>
          </a:prstGeom>
          <a:noFill/>
        </p:spPr>
      </p:pic>
      <p:pic>
        <p:nvPicPr>
          <p:cNvPr id="47107" name="Picture 3" descr="C:\Users\Любовь Никитична\Desktop\20616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147934"/>
            <a:ext cx="4038600" cy="3132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9764"/>
            <a:ext cx="8229600" cy="1064302"/>
          </a:xfrm>
        </p:spPr>
        <p:txBody>
          <a:bodyPr/>
          <a:lstStyle/>
          <a:p>
            <a:r>
              <a:rPr lang="ru-RU" sz="5400" dirty="0" smtClean="0"/>
              <a:t>Из истории Крыма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33928"/>
            <a:ext cx="3740046" cy="472099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8 апреля </a:t>
            </a:r>
            <a:r>
              <a:rPr lang="ru-RU" u="sng" dirty="0" smtClean="0">
                <a:hlinkClick r:id="rId2" tooltip="1783 год"/>
              </a:rPr>
              <a:t>1783 года</a:t>
            </a:r>
            <a:r>
              <a:rPr lang="ru-RU" dirty="0" smtClean="0"/>
              <a:t> </a:t>
            </a:r>
            <a:r>
              <a:rPr lang="ru-RU" u="sng" dirty="0" smtClean="0">
                <a:hlinkClick r:id="rId3" tooltip="Екатерина II"/>
              </a:rPr>
              <a:t>Екатерина II</a:t>
            </a:r>
            <a:r>
              <a:rPr lang="ru-RU" dirty="0" smtClean="0"/>
              <a:t> издала манифест о принятии «полуострова Крымского». На первых порах обустройством российского Крыма ведал </a:t>
            </a:r>
            <a:r>
              <a:rPr lang="ru-RU" u="sng" dirty="0" smtClean="0">
                <a:hlinkClick r:id="rId4" tooltip="Потёмкин, Григорий Александрович"/>
              </a:rPr>
              <a:t>князь Потемкин</a:t>
            </a:r>
            <a:r>
              <a:rPr lang="ru-RU" dirty="0" smtClean="0"/>
              <a:t>, получивший титул «Таврического». В 1783 году население Крыма насчитывало 60 тыс. человек, занятых преимущественно скотоводством.</a:t>
            </a:r>
            <a:endParaRPr lang="ru-RU" dirty="0"/>
          </a:p>
        </p:txBody>
      </p:sp>
      <p:pic>
        <p:nvPicPr>
          <p:cNvPr id="5122" name="Picture 2" descr="C:\Users\Любовь Никитична\Desktop\jMxNmQtZ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6931" y="1424066"/>
            <a:ext cx="3185410" cy="2458387"/>
          </a:xfrm>
          <a:prstGeom prst="rect">
            <a:avLst/>
          </a:prstGeom>
          <a:noFill/>
        </p:spPr>
      </p:pic>
      <p:pic>
        <p:nvPicPr>
          <p:cNvPr id="5123" name="Picture 3" descr="C:\Users\Любовь Никитична\Desktop\2039909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6026" y="3572994"/>
            <a:ext cx="2207095" cy="2887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4774"/>
            <a:ext cx="8229600" cy="1094282"/>
          </a:xfrm>
        </p:spPr>
        <p:txBody>
          <a:bodyPr/>
          <a:lstStyle/>
          <a:p>
            <a:r>
              <a:rPr lang="ru-RU" sz="4800" dirty="0" smtClean="0"/>
              <a:t>Из истории Крыма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 </a:t>
            </a:r>
            <a:r>
              <a:rPr lang="ru-RU" u="sng" dirty="0" smtClean="0">
                <a:hlinkClick r:id="rId2" tooltip="1787 год"/>
              </a:rPr>
              <a:t>1787 году</a:t>
            </a:r>
            <a:r>
              <a:rPr lang="ru-RU" dirty="0" smtClean="0"/>
              <a:t> императрица Екатерина совершила свое знаменитое </a:t>
            </a:r>
            <a:r>
              <a:rPr lang="ru-RU" u="sng" dirty="0" smtClean="0">
                <a:hlinkClick r:id="rId3" tooltip="Путешествие Екатерины II в Крым"/>
              </a:rPr>
              <a:t>путешествие в Крым</a:t>
            </a:r>
            <a:r>
              <a:rPr lang="ru-RU" dirty="0" smtClean="0"/>
              <a:t>. Государственной казне оно обошлось в 15 млн. рублей. Современников потрясли пышность и роскошь этого путешествия, в котором было использовано около 10000 лошадей (до 500 одновременно), свыше 5000 извозчиков и более 10000 сёдел. Выстроенные в короткий срок путевые дворцы блистали щедрой позолотой мебели и внутренней отделки, каскадами хрусталя. Города, деревни и усадьбы, а иногда и простые крестьянские дома были украшены цветами, расписаны и заставлены декорациями, выполненными лучшими живописцами России.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4852"/>
            <a:ext cx="8229600" cy="1034322"/>
          </a:xfrm>
        </p:spPr>
        <p:txBody>
          <a:bodyPr/>
          <a:lstStyle/>
          <a:p>
            <a:r>
              <a:rPr lang="ru-RU" sz="3200" dirty="0" smtClean="0"/>
              <a:t>Из истории Крыма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3860670" cy="4351338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1854-1855 гг. в Крыму разыгрались главные события войны  известной  под  названием  Крымской.  В  сентябре  1854  г. соединенные  армии  Англии,  Франции  и  Турции  высадились  севернее Севастополя  и  осадили  город.  </a:t>
            </a:r>
            <a:r>
              <a:rPr lang="ru-RU" sz="1800" dirty="0" smtClean="0">
                <a:solidFill>
                  <a:srgbClr val="FF0000"/>
                </a:solidFill>
              </a:rPr>
              <a:t>349  дней  </a:t>
            </a:r>
            <a:r>
              <a:rPr lang="ru-RU" sz="1800" dirty="0" smtClean="0"/>
              <a:t>продолжалась  оборона  города  под командованием  вице-адмиралов  В.А.  Корнилова  и  П.С.  Нахимова,  контр-адмирала  В.И.  Истомина.  Война  разрушила  город  до  основания,  но  и прославила его на весь мир. </a:t>
            </a:r>
          </a:p>
          <a:p>
            <a:endParaRPr lang="ru-RU" sz="1800" dirty="0" smtClean="0"/>
          </a:p>
        </p:txBody>
      </p:sp>
      <p:pic>
        <p:nvPicPr>
          <p:cNvPr id="3074" name="Picture 2" descr="C:\Users\Любовь Никитична\Desktop\63181_o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7108" y="1798821"/>
            <a:ext cx="4062205" cy="3395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4814"/>
            <a:ext cx="8229600" cy="1094282"/>
          </a:xfrm>
        </p:spPr>
        <p:txBody>
          <a:bodyPr/>
          <a:lstStyle/>
          <a:p>
            <a:r>
              <a:rPr lang="ru-RU" sz="3200" dirty="0" smtClean="0"/>
              <a:t>Из истории Крыма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3815700" cy="435133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 эпоху  «Великих  реформ» XIX  века  население  Крыма  удвоилось. Большое  влияние  на  развитие  экономики  края  оказало  строительство железных дорог до Севастополя, Феодосии и Керчи. </a:t>
            </a:r>
          </a:p>
          <a:p>
            <a:r>
              <a:rPr lang="ru-RU" dirty="0" smtClean="0"/>
              <a:t>Крым  на  протяжении XIX-XX  веков  стал  местом  паломничества писателей,  поэтов,  художников,  композиторов. Памятные  места связаны  с именами А.С. Пушкина, Л.Н. Толстого, А.П. Чехова, И.К. Айвазовского, А.И. Куинджи,  И.И. Левитана,  И.А.  Бунина, М. А. Волошина, А. С. Грина,  С.С. Прокофьева.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31764" y="929390"/>
            <a:ext cx="3702570" cy="4691921"/>
          </a:xfrm>
        </p:spPr>
        <p:txBody>
          <a:bodyPr>
            <a:noAutofit/>
          </a:bodyPr>
          <a:lstStyle/>
          <a:p>
            <a:r>
              <a:rPr lang="ru-RU" sz="2800" dirty="0" smtClean="0"/>
              <a:t>Люблю я, опершись на скалы Аю-Дага, смотреть, как черных волн несется зыбкий строй, как пенится, кипит бунтующая влага, то в радуги дробясь, то пылью снеговой». </a:t>
            </a:r>
          </a:p>
          <a:p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А.Мицкевич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9764"/>
            <a:ext cx="8229600" cy="1004341"/>
          </a:xfrm>
        </p:spPr>
        <p:txBody>
          <a:bodyPr/>
          <a:lstStyle/>
          <a:p>
            <a:r>
              <a:rPr lang="ru-RU" sz="3600" dirty="0" smtClean="0"/>
              <a:t>Из истории Крыма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После Гражданской войны Крым вошел в состав Советского Союза . В годы Великой Отечественной войны вошла в историю героическая </a:t>
            </a:r>
            <a:r>
              <a:rPr lang="ru-RU" dirty="0" smtClean="0">
                <a:solidFill>
                  <a:srgbClr val="FF0000"/>
                </a:solidFill>
              </a:rPr>
              <a:t>250-дневная </a:t>
            </a:r>
            <a:r>
              <a:rPr lang="ru-RU" dirty="0" smtClean="0"/>
              <a:t>оборона Севастополя и бессмертный подвиг подземного гарнизона в керченских каменоломнях. За оборону  Севастополя </a:t>
            </a:r>
            <a:r>
              <a:rPr lang="ru-RU" dirty="0" smtClean="0">
                <a:solidFill>
                  <a:srgbClr val="FF0000"/>
                </a:solidFill>
              </a:rPr>
              <a:t>126  </a:t>
            </a:r>
            <a:r>
              <a:rPr lang="ru-RU" dirty="0" smtClean="0"/>
              <a:t>воинов  были  удостоены  высокого  звания  Героя Советского Союза, тысячи награждены орденами и медалями.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098" name="Picture 2" descr="C:\Users\Любовь Никитична\Desktop\pic_13588949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6498" y="2443397"/>
            <a:ext cx="3612630" cy="2668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9705"/>
            <a:ext cx="8229600" cy="1199213"/>
          </a:xfrm>
        </p:spPr>
        <p:txBody>
          <a:bodyPr/>
          <a:lstStyle/>
          <a:p>
            <a:r>
              <a:rPr lang="ru-RU" dirty="0" smtClean="0"/>
              <a:t>Хроника событий. Март 2014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16 марта 2014 г. </a:t>
            </a:r>
            <a:r>
              <a:rPr lang="ru-RU" sz="2800" u="sng" dirty="0" smtClean="0">
                <a:solidFill>
                  <a:srgbClr val="C00000"/>
                </a:solidFill>
              </a:rPr>
              <a:t>состоялся референдум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 статусе Крыма.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17  марта  2014  </a:t>
            </a:r>
            <a:r>
              <a:rPr lang="ru-RU" dirty="0" smtClean="0"/>
              <a:t>г.  после  референдума  была  провозглашена  Республика Крым.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18 марта 2014 </a:t>
            </a:r>
            <a:r>
              <a:rPr lang="ru-RU" dirty="0" smtClean="0"/>
              <a:t>года в Георгиевском дворце Кремля был подписан договор о  вступлении  Республики  Крым  и  города  Севастополя  в  состав  Российской Федерации.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21 марта 2014 года </a:t>
            </a:r>
            <a:r>
              <a:rPr lang="ru-RU" dirty="0" smtClean="0"/>
              <a:t>был ратифицирован Федеральный Конституционный Закон  «О  принятии  в  Российскую  Федерацию  Республики  Крым  и образовании в составе Российской Федерации новых субъектов –Крым и города федерального значения Севастополя».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9725"/>
            <a:ext cx="8229600" cy="1034321"/>
          </a:xfrm>
        </p:spPr>
        <p:txBody>
          <a:bodyPr/>
          <a:lstStyle/>
          <a:p>
            <a:r>
              <a:rPr lang="ru-RU" sz="5400" dirty="0" smtClean="0"/>
              <a:t>Из истории Крыма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 </a:t>
            </a:r>
            <a:r>
              <a:rPr lang="ru-RU" dirty="0" smtClean="0">
                <a:solidFill>
                  <a:srgbClr val="FF0000"/>
                </a:solidFill>
              </a:rPr>
              <a:t>1954  году  </a:t>
            </a:r>
            <a:r>
              <a:rPr lang="ru-RU" dirty="0" smtClean="0"/>
              <a:t>Крымская  область  была  передана  в  состав  Украины. В  указе   говорилось,  что  Крым  является  естественным продолжением  южных  степей  Украины.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20 января 1991 </a:t>
            </a:r>
            <a:r>
              <a:rPr lang="ru-RU" dirty="0" smtClean="0"/>
              <a:t>г. в Крыму состоялся референдум по вопросу воссоздания Крымской АССР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26  февраля 1992  </a:t>
            </a:r>
            <a:r>
              <a:rPr lang="ru-RU" dirty="0" smtClean="0"/>
              <a:t>г.  Крымская  АССР  была  переименована  в  Республику Крым в составе Украины.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9804"/>
            <a:ext cx="8229600" cy="959370"/>
          </a:xfrm>
        </p:spPr>
        <p:txBody>
          <a:bodyPr/>
          <a:lstStyle/>
          <a:p>
            <a:r>
              <a:rPr lang="ru-RU" sz="4800" dirty="0" smtClean="0"/>
              <a:t>Современный Крым.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69036"/>
            <a:ext cx="8229600" cy="4855564"/>
          </a:xfrm>
        </p:spPr>
        <p:txBody>
          <a:bodyPr>
            <a:normAutofit/>
          </a:bodyPr>
          <a:lstStyle/>
          <a:p>
            <a:r>
              <a:rPr lang="ru-RU" dirty="0" smtClean="0"/>
              <a:t>В  ноябре  2013  г. - феврале  2014  г.  в  Украине  разразился  политический кризис. На  фоне разрастающейся дестабилизации политической  ситуации  и повышения криминогенной  обстановки в  Украине, стремясь преодолеть кризис </a:t>
            </a:r>
            <a:r>
              <a:rPr lang="ru-RU" dirty="0" smtClean="0">
                <a:solidFill>
                  <a:srgbClr val="FF0000"/>
                </a:solidFill>
              </a:rPr>
              <a:t>11  марта  2014  г., </a:t>
            </a:r>
            <a:r>
              <a:rPr lang="ru-RU" dirty="0" smtClean="0"/>
              <a:t>Верховный Совет  Автономной  Республики  Крым принял </a:t>
            </a:r>
            <a:r>
              <a:rPr lang="ru-RU" dirty="0" smtClean="0">
                <a:solidFill>
                  <a:srgbClr val="FF0000"/>
                </a:solidFill>
              </a:rPr>
              <a:t>Декларацию  о  независимости  </a:t>
            </a:r>
            <a:r>
              <a:rPr lang="ru-RU" dirty="0" smtClean="0"/>
              <a:t>автономной Республики Крым и города Севастополя.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Современный Крым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16 марта 2014 г. </a:t>
            </a:r>
            <a:r>
              <a:rPr lang="ru-RU" sz="2800" u="sng" dirty="0" smtClean="0">
                <a:solidFill>
                  <a:srgbClr val="C00000"/>
                </a:solidFill>
              </a:rPr>
              <a:t>состоялся референдум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 статусе (положении) Крыма. За воссоединение 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 Россией на референдуме в Крыму проголосовали 96,77% жителей.</a:t>
            </a:r>
            <a:endParaRPr lang="ru-RU" dirty="0"/>
          </a:p>
        </p:txBody>
      </p:sp>
      <p:pic>
        <p:nvPicPr>
          <p:cNvPr id="6" name="Содержимое 5" descr="http://im1-tub-ru.yandex.net/i?id=7181989-05-16f-44726&amp;n=21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770" y="1843790"/>
            <a:ext cx="2428407" cy="236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2-tub-ru.yandex.net/i?id=7197932-12-16f-52633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921" y="4047343"/>
            <a:ext cx="2570578" cy="227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44774"/>
            <a:ext cx="8229600" cy="1034321"/>
          </a:xfrm>
        </p:spPr>
        <p:txBody>
          <a:bodyPr/>
          <a:lstStyle/>
          <a:p>
            <a:r>
              <a:rPr lang="ru-RU" sz="4800" dirty="0" smtClean="0"/>
              <a:t>Современный Крым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18 марта 2014 </a:t>
            </a:r>
            <a:r>
              <a:rPr lang="ru-RU" dirty="0" smtClean="0"/>
              <a:t>года в Георгиевском дворце Кремля был подписан договор о  вступлении  Республики  Крым  и  города  Севастополя  в  состав  Российской Федерации.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21 марта 2014 </a:t>
            </a:r>
            <a:r>
              <a:rPr lang="ru-RU" dirty="0" smtClean="0"/>
              <a:t>года был ратифицирован Федеральный Конституционный Закон  «О  принятии  в  Российскую  Федерацию  Республики  Крым  и образовании в составе Российской Федерации новых субъектов –Крым и города федерального значения Севастополя». </a:t>
            </a:r>
          </a:p>
          <a:p>
            <a:endParaRPr lang="ru-RU" dirty="0"/>
          </a:p>
        </p:txBody>
      </p:sp>
      <p:pic>
        <p:nvPicPr>
          <p:cNvPr id="7" name="Содержимое 5" descr="Emblem of Crimea.sv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23" y="1813810"/>
            <a:ext cx="3237875" cy="416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Интересные факты крымской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199" y="1920085"/>
            <a:ext cx="4759377" cy="443484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600" b="1" dirty="0" smtClean="0"/>
              <a:t>Самый высокий водопад в Крыму  </a:t>
            </a:r>
            <a:r>
              <a:rPr lang="ru-RU" sz="1600" dirty="0" smtClean="0"/>
              <a:t>— </a:t>
            </a:r>
            <a:r>
              <a:rPr lang="ru-RU" sz="1600" u="sng" dirty="0" err="1" smtClean="0">
                <a:hlinkClick r:id="rId2"/>
              </a:rPr>
              <a:t>Учан-Су</a:t>
            </a:r>
            <a:r>
              <a:rPr lang="ru-RU" sz="1600" dirty="0" smtClean="0"/>
              <a:t> на одноименной реке в окрестностях Ялты, на южном склоне </a:t>
            </a:r>
            <a:r>
              <a:rPr lang="ru-RU" sz="1600" dirty="0" err="1" smtClean="0"/>
              <a:t>Ай-Петринского</a:t>
            </a:r>
            <a:r>
              <a:rPr lang="ru-RU" sz="1600" dirty="0" smtClean="0"/>
              <a:t> горного массива. Вода падает с отвесного известнякового обрыва с высоты 98 метров, ниже формируются еще три более мелких водопада. Для сравнения: высота Ниагарского водопада 48 м. </a:t>
            </a:r>
            <a:r>
              <a:rPr lang="ru-RU" sz="1600" b="1" dirty="0" smtClean="0"/>
              <a:t> </a:t>
            </a:r>
          </a:p>
          <a:p>
            <a:pPr>
              <a:buNone/>
            </a:pPr>
            <a:r>
              <a:rPr lang="ru-RU" sz="1600" b="1" dirty="0" smtClean="0"/>
              <a:t>Самая высокая вершина Крымских гор </a:t>
            </a:r>
            <a:r>
              <a:rPr lang="ru-RU" sz="1600" u="sng" dirty="0" smtClean="0">
                <a:hlinkClick r:id="rId3"/>
              </a:rPr>
              <a:t>Роман-Кош</a:t>
            </a:r>
            <a:r>
              <a:rPr lang="ru-RU" sz="1600" dirty="0" smtClean="0"/>
              <a:t>. Её высота — 1545 м. Находится в центральной части горного Крыма. На её вершине можно встретить редкий цветок — серебристый Крымский эдельвейс, произрастающий только в Крыму.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531370" y="1920085"/>
            <a:ext cx="3155430" cy="44348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Любовь Никитична\Desktop\d1f2682c4d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6341" y="1978703"/>
            <a:ext cx="3102964" cy="4362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9764"/>
            <a:ext cx="8229600" cy="12591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Интересные факты крымской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Единственный город Крыма, сохранивший название с античной эпохи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hlinkClick r:id="rId2"/>
              </a:rPr>
              <a:t>Феодосия</a:t>
            </a:r>
            <a:r>
              <a:rPr lang="ru-RU" dirty="0" smtClean="0"/>
              <a:t> (</a:t>
            </a:r>
            <a:r>
              <a:rPr lang="ru-RU" i="1" dirty="0" smtClean="0"/>
              <a:t>богом данная</a:t>
            </a:r>
            <a:r>
              <a:rPr lang="ru-RU" dirty="0" smtClean="0"/>
              <a:t>), не меняла свое название с античного времени. Она была основана в VI в. до н. э. </a:t>
            </a:r>
          </a:p>
          <a:p>
            <a:r>
              <a:rPr lang="ru-RU" b="1" dirty="0" smtClean="0"/>
              <a:t> Самый длинный троллейбусный маршрут в мире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Троллейбусная трасса «Симферополь — Ялта», протяженностью 85 километров. Запущена в июне 1961 года.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4754"/>
            <a:ext cx="8229600" cy="11692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Интересные факты крымской истории.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Самая большая в Европе земляная плотина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находится на Симферопольском водохранилище. Симферопольские жители называют его «Симферопольским морем», так как во время его сооружения, предусматривалось использование озера для отдыха горожан и туристов.</a:t>
            </a:r>
          </a:p>
          <a:p>
            <a:r>
              <a:rPr lang="ru-RU" b="1" dirty="0" smtClean="0"/>
              <a:t> Крупнейшая в Европе астрофизическая обсерватория</a:t>
            </a:r>
            <a:r>
              <a:rPr lang="ru-RU" dirty="0" smtClean="0"/>
              <a:t> расположена в посёлке Научном, Бахчисарайского района. Первый телескоп здесь был установлен в 1949 г. и с тех пор здесь было открыто более 850 астероидов.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734"/>
            <a:ext cx="8229600" cy="11542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Интересные факты крымской истории.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Фильмы </a:t>
            </a:r>
            <a:r>
              <a:rPr lang="ru-RU" dirty="0" smtClean="0">
                <a:solidFill>
                  <a:srgbClr val="FF0000"/>
                </a:solidFill>
              </a:rPr>
              <a:t>«Остров сокровищ» </a:t>
            </a:r>
            <a:r>
              <a:rPr lang="ru-RU" dirty="0" smtClean="0"/>
              <a:t>и </a:t>
            </a:r>
            <a:r>
              <a:rPr lang="ru-RU" dirty="0" smtClean="0">
                <a:solidFill>
                  <a:srgbClr val="FF0000"/>
                </a:solidFill>
              </a:rPr>
              <a:t>«Прощание славянки» </a:t>
            </a:r>
            <a:r>
              <a:rPr lang="ru-RU" dirty="0" smtClean="0"/>
              <a:t>снимались в поселке </a:t>
            </a:r>
            <a:r>
              <a:rPr lang="ru-RU" dirty="0" err="1" smtClean="0"/>
              <a:t>Малореченское</a:t>
            </a:r>
            <a:r>
              <a:rPr lang="ru-RU" dirty="0" smtClean="0"/>
              <a:t>, а в окрестностях </a:t>
            </a:r>
            <a:r>
              <a:rPr lang="ru-RU" dirty="0" err="1" smtClean="0"/>
              <a:t>Демерджи</a:t>
            </a:r>
            <a:r>
              <a:rPr lang="ru-RU" dirty="0" smtClean="0"/>
              <a:t> — легендарная </a:t>
            </a:r>
            <a:r>
              <a:rPr lang="ru-RU" dirty="0" smtClean="0">
                <a:solidFill>
                  <a:srgbClr val="FF0000"/>
                </a:solidFill>
              </a:rPr>
              <a:t>«Кавказская пленница». «Человек-амфибия» </a:t>
            </a:r>
            <a:r>
              <a:rPr lang="ru-RU" dirty="0" smtClean="0"/>
              <a:t>снимался на мысе </a:t>
            </a:r>
            <a:r>
              <a:rPr lang="ru-RU" dirty="0" err="1" smtClean="0"/>
              <a:t>Тарханкут</a:t>
            </a:r>
            <a:r>
              <a:rPr lang="ru-RU" dirty="0" smtClean="0"/>
              <a:t>, в Новом Свете и Балаклаве. Знаменитая картина </a:t>
            </a:r>
            <a:r>
              <a:rPr lang="ru-RU" dirty="0" smtClean="0">
                <a:solidFill>
                  <a:srgbClr val="FF0000"/>
                </a:solidFill>
              </a:rPr>
              <a:t>«Три плюс два» </a:t>
            </a:r>
            <a:r>
              <a:rPr lang="ru-RU" dirty="0" smtClean="0"/>
              <a:t>— Тихая бухта в Новом Свете. В </a:t>
            </a:r>
            <a:r>
              <a:rPr lang="ru-RU" dirty="0" err="1" smtClean="0"/>
              <a:t>балаклавском</a:t>
            </a:r>
            <a:r>
              <a:rPr lang="ru-RU" dirty="0" smtClean="0"/>
              <a:t> районе, недалеко от мыса </a:t>
            </a:r>
            <a:r>
              <a:rPr lang="ru-RU" dirty="0" err="1" smtClean="0"/>
              <a:t>Айя</a:t>
            </a:r>
            <a:r>
              <a:rPr lang="ru-RU" dirty="0" smtClean="0"/>
              <a:t>, в урочище Инжир снимался фильм </a:t>
            </a:r>
            <a:r>
              <a:rPr lang="ru-RU" dirty="0" smtClean="0">
                <a:solidFill>
                  <a:srgbClr val="FF0000"/>
                </a:solidFill>
              </a:rPr>
              <a:t>«Дикари». </a:t>
            </a:r>
            <a:r>
              <a:rPr lang="ru-RU" dirty="0" smtClean="0"/>
              <a:t>Знаменитый мастер единоборств, Джеки Чан, тоже снимал свой фильм здесь — </a:t>
            </a:r>
            <a:r>
              <a:rPr lang="ru-RU" dirty="0" smtClean="0">
                <a:solidFill>
                  <a:srgbClr val="FF0000"/>
                </a:solidFill>
              </a:rPr>
              <a:t>«Первый удар Джеки Чана» </a:t>
            </a:r>
            <a:r>
              <a:rPr lang="ru-RU" dirty="0" smtClean="0"/>
              <a:t>— Ялта, Симферополь. </a:t>
            </a:r>
            <a:r>
              <a:rPr lang="ru-RU" dirty="0" smtClean="0">
                <a:solidFill>
                  <a:srgbClr val="FF0000"/>
                </a:solidFill>
              </a:rPr>
              <a:t>«Девятая рота» </a:t>
            </a:r>
            <a:r>
              <a:rPr lang="ru-RU" dirty="0" smtClean="0"/>
              <a:t>Бондарчука отметилась в </a:t>
            </a:r>
            <a:r>
              <a:rPr lang="ru-RU" dirty="0" err="1" smtClean="0"/>
              <a:t>Эски-кермене</a:t>
            </a:r>
            <a:r>
              <a:rPr lang="ru-RU" dirty="0" smtClean="0"/>
              <a:t>, Коктебеле, на полигоне у Перевального, в </a:t>
            </a:r>
            <a:r>
              <a:rPr lang="ru-RU" dirty="0" err="1" smtClean="0"/>
              <a:t>Новофедоровке</a:t>
            </a:r>
            <a:r>
              <a:rPr lang="ru-RU" dirty="0" smtClean="0"/>
              <a:t>, Старом Крыму, Форосе.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4794"/>
            <a:ext cx="8229600" cy="1274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Интересные факты крымской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Самое древнейшее на территории Крыма и Украины государство </a:t>
            </a:r>
            <a:r>
              <a:rPr lang="ru-RU" b="1" dirty="0" smtClean="0"/>
              <a:t>— </a:t>
            </a:r>
            <a:r>
              <a:rPr lang="ru-RU" b="1" dirty="0" err="1" smtClean="0"/>
              <a:t>Боспорское</a:t>
            </a:r>
            <a:r>
              <a:rPr lang="ru-RU" b="1" dirty="0" smtClean="0"/>
              <a:t> царство.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Самый знаменитый человек в истории античного Крыма — могущественный понтийский царь </a:t>
            </a:r>
            <a:r>
              <a:rPr lang="ru-RU" b="1" dirty="0" smtClean="0"/>
              <a:t>Митридат VI </a:t>
            </a:r>
            <a:r>
              <a:rPr lang="ru-RU" b="1" dirty="0" err="1" smtClean="0"/>
              <a:t>Евпатор</a:t>
            </a:r>
            <a:r>
              <a:rPr lang="ru-RU" b="1" dirty="0" smtClean="0"/>
              <a:t>, </a:t>
            </a:r>
            <a:r>
              <a:rPr lang="ru-RU" dirty="0" smtClean="0"/>
              <a:t>угрожавший даже великому Риму. Потерпев, в конце концов, поражение в войнах с Римом, Митридат бежал в столицу </a:t>
            </a:r>
            <a:r>
              <a:rPr lang="ru-RU" dirty="0" err="1" smtClean="0"/>
              <a:t>Боспорского</a:t>
            </a:r>
            <a:r>
              <a:rPr lang="ru-RU" dirty="0" smtClean="0"/>
              <a:t>  </a:t>
            </a:r>
            <a:r>
              <a:rPr lang="ru-RU" u="sng" dirty="0" smtClean="0">
                <a:hlinkClick r:id="rId2"/>
              </a:rPr>
              <a:t>государства Пантикапей</a:t>
            </a:r>
            <a:r>
              <a:rPr lang="ru-RU" dirty="0" smtClean="0"/>
              <a:t> (Керчь), где его жизнь оборвалась трагически в 63 г. до н. э. Сын Митридата </a:t>
            </a:r>
            <a:r>
              <a:rPr lang="ru-RU" dirty="0" err="1" smtClean="0"/>
              <a:t>Фарнак</a:t>
            </a:r>
            <a:r>
              <a:rPr lang="ru-RU" dirty="0" smtClean="0"/>
              <a:t> был менее способным правителем и полководцем, чем его отец. Именно после молниеносного разгрома армии </a:t>
            </a:r>
            <a:r>
              <a:rPr lang="ru-RU" dirty="0" err="1" smtClean="0"/>
              <a:t>Фарнака</a:t>
            </a:r>
            <a:r>
              <a:rPr lang="ru-RU" dirty="0" smtClean="0"/>
              <a:t> римским полководцем Гаем Юлием Цезарем родилась крылатая фраза — самая краткая военная реляция: </a:t>
            </a:r>
            <a:r>
              <a:rPr lang="ru-RU" b="1" dirty="0" smtClean="0"/>
              <a:t>«Пришел — увидел — победил».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9744"/>
            <a:ext cx="8229600" cy="899410"/>
          </a:xfrm>
        </p:spPr>
        <p:txBody>
          <a:bodyPr/>
          <a:lstStyle/>
          <a:p>
            <a:r>
              <a:rPr lang="ru-RU" sz="3600" dirty="0" smtClean="0"/>
              <a:t>Из истории Крыма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3815700" cy="435133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Полуостров  Крым расположен  на  юге  Восточной  Европы,  занимает выгодное экономико-географическое и стратегическое положение. На севере полуостров  соединен  с  материком  узким  </a:t>
            </a:r>
            <a:r>
              <a:rPr lang="ru-RU" dirty="0" err="1" smtClean="0"/>
              <a:t>Перекопским</a:t>
            </a:r>
            <a:r>
              <a:rPr lang="ru-RU" dirty="0" smtClean="0"/>
              <a:t> перешейком. С запада и юга полуостров омывают Черное море, с востока —Керченский пролив, а с северо-востока — воды Азовского моря и его залива </a:t>
            </a:r>
            <a:r>
              <a:rPr lang="ru-RU" u="sng" dirty="0" smtClean="0"/>
              <a:t>Сиваша.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 descr="C:\Users\Любовь Никитична\Desktop\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24" y="1603948"/>
            <a:ext cx="3972392" cy="4167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4793"/>
            <a:ext cx="8229600" cy="959371"/>
          </a:xfrm>
        </p:spPr>
        <p:txBody>
          <a:bodyPr/>
          <a:lstStyle/>
          <a:p>
            <a:r>
              <a:rPr lang="ru-RU" sz="3600" dirty="0" smtClean="0"/>
              <a:t>Из истории Крыма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17364" y="1825625"/>
            <a:ext cx="458699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Современное  название  полуострова,  по  наиболее  распространенной версии, происходит от тюркского слова "</a:t>
            </a:r>
            <a:r>
              <a:rPr lang="ru-RU" dirty="0" err="1" smtClean="0"/>
              <a:t>кырым</a:t>
            </a:r>
            <a:r>
              <a:rPr lang="ru-RU" dirty="0" smtClean="0"/>
              <a:t>" — вал, стена, ров. До XIII века  полуостров  носил  название  </a:t>
            </a:r>
            <a:r>
              <a:rPr lang="ru-RU" dirty="0" err="1" smtClean="0"/>
              <a:t>Таврика</a:t>
            </a:r>
            <a:r>
              <a:rPr lang="ru-RU" dirty="0" smtClean="0"/>
              <a:t>  (по  имени  проживавших  здесь древних  племен  </a:t>
            </a:r>
            <a:r>
              <a:rPr lang="ru-RU" dirty="0" err="1" smtClean="0"/>
              <a:t>тавров</a:t>
            </a:r>
            <a:r>
              <a:rPr lang="ru-RU" dirty="0" smtClean="0"/>
              <a:t>),  с  XIII  века —  Крымский  улус.  С  XV  века полуостров стали называть </a:t>
            </a:r>
            <a:r>
              <a:rPr lang="ru-RU" dirty="0" err="1" smtClean="0"/>
              <a:t>Таврией</a:t>
            </a:r>
            <a:r>
              <a:rPr lang="ru-RU" dirty="0" smtClean="0"/>
              <a:t>, а после его вхождения в состав России в 1783 г. – Тавридой.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 descr="C:\Users\Любовь Никитична\Desktop\pereko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725" y="1768840"/>
            <a:ext cx="3298994" cy="3927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4754"/>
            <a:ext cx="8229600" cy="779489"/>
          </a:xfrm>
        </p:spPr>
        <p:txBody>
          <a:bodyPr/>
          <a:lstStyle/>
          <a:p>
            <a:r>
              <a:rPr lang="ru-RU" sz="3200" dirty="0" smtClean="0"/>
              <a:t>Из истории Крыма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3860670" cy="435133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С  VIII-IX  вв. стали  складываться  экономические и  культурные  связи Крыма  с  русскими  княжествами.  Арабы  называли  Черное  море  Русским морем. В конце Х века в древнем Херсонесе принял крещение русский князь Владимир.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Содержимое 4" descr="http://upload.wikimedia.org/wikipedia/commons/thumb/8/8b/Vasnetsov_Bapt_Vladimir.jpg/220px-Vasnetsov_Bapt_Vladimir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833" y="1289153"/>
            <a:ext cx="3717560" cy="487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9764"/>
            <a:ext cx="8229600" cy="1049311"/>
          </a:xfrm>
        </p:spPr>
        <p:txBody>
          <a:bodyPr/>
          <a:lstStyle/>
          <a:p>
            <a:r>
              <a:rPr lang="ru-RU" sz="3600" dirty="0" smtClean="0"/>
              <a:t>Из истории Крыма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В XIII веке на территорию полуострова вторглись ордынские войска, и был  образован  Крымский  улус,  а  позднее,  с  1443  г. -  самостоятельное Крымское  ханство.  Развитие  экономики  и  культуры  Крыма  и  его  растущее сближение с Русью были надолго остановлены ордынским нашествием. В 1475 г. на Крымский полуостров вторглись войска султанской Турции. Крымское  ханство  стало вассалом Турции. 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Из истории Крыма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smtClean="0"/>
              <a:t>На  протяжении  многих лет  Россия  вела  войны  с  Османской  империей. </a:t>
            </a:r>
          </a:p>
          <a:p>
            <a:r>
              <a:rPr lang="ru-RU" sz="2400" dirty="0" smtClean="0"/>
              <a:t>Большую роль  в  этой  борьбе  сыграли  А.В. Суворов,  М.И.  Кутузов  и  Ф.Ф. Ушаков.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2050" name="Picture 2" descr="C:\Users\Любовь Никитична\Desktop\x_ced7108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3300" y="1858169"/>
            <a:ext cx="340042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9862"/>
            <a:ext cx="8229600" cy="1064302"/>
          </a:xfrm>
        </p:spPr>
        <p:txBody>
          <a:bodyPr/>
          <a:lstStyle/>
          <a:p>
            <a:r>
              <a:rPr lang="ru-RU" sz="3600" dirty="0" smtClean="0"/>
              <a:t>Из истории Крыма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По  итогам  </a:t>
            </a:r>
            <a:r>
              <a:rPr lang="ru-RU" sz="1800" dirty="0" smtClean="0">
                <a:solidFill>
                  <a:srgbClr val="FF0000"/>
                </a:solidFill>
              </a:rPr>
              <a:t>войны  1768-1774  </a:t>
            </a:r>
            <a:r>
              <a:rPr lang="ru-RU" sz="1800" dirty="0" smtClean="0"/>
              <a:t>гг., был  заключен  </a:t>
            </a:r>
            <a:r>
              <a:rPr lang="ru-RU" sz="1800" dirty="0" err="1" smtClean="0"/>
              <a:t>Кючук-Кайнарджийский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мирный договор, по которому Крымское ханство получало независимость. В </a:t>
            </a:r>
          </a:p>
          <a:p>
            <a:pPr>
              <a:buNone/>
            </a:pPr>
            <a:r>
              <a:rPr lang="ru-RU" sz="1800" dirty="0" smtClean="0"/>
              <a:t>состав  России  вошли  Керчь  с  крепостью  </a:t>
            </a:r>
            <a:r>
              <a:rPr lang="ru-RU" sz="1800" dirty="0" err="1" smtClean="0"/>
              <a:t>Ени-Кале</a:t>
            </a:r>
            <a:r>
              <a:rPr lang="ru-RU" sz="1800" dirty="0" smtClean="0"/>
              <a:t>,  крепости  Азов  и </a:t>
            </a:r>
          </a:p>
          <a:p>
            <a:pPr>
              <a:buNone/>
            </a:pPr>
            <a:r>
              <a:rPr lang="ru-RU" sz="1800" dirty="0" err="1" smtClean="0"/>
              <a:t>Кинбурн</a:t>
            </a:r>
            <a:r>
              <a:rPr lang="ru-RU" sz="1800" dirty="0" smtClean="0"/>
              <a:t>, русские торговые суда могли свободно плавать по Черному морю.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В  1783  </a:t>
            </a:r>
            <a:r>
              <a:rPr lang="ru-RU" sz="1800" dirty="0" smtClean="0"/>
              <a:t>году Крым вошел  в  состав  России,  что  было  ратифицировано </a:t>
            </a:r>
          </a:p>
          <a:p>
            <a:pPr>
              <a:buNone/>
            </a:pPr>
            <a:r>
              <a:rPr lang="ru-RU" sz="1800" dirty="0" err="1" smtClean="0"/>
              <a:t>Ясским</a:t>
            </a:r>
            <a:r>
              <a:rPr lang="ru-RU" sz="1800" dirty="0" smtClean="0"/>
              <a:t> мирным договором (1791 г.) между Россией и Османской империей.</a:t>
            </a:r>
          </a:p>
          <a:p>
            <a:pPr>
              <a:buNone/>
            </a:pPr>
            <a:r>
              <a:rPr lang="ru-RU" sz="1800" dirty="0" smtClean="0"/>
              <a:t> С этого времени возрастает приток населения на полуостров Крым, растут </a:t>
            </a:r>
          </a:p>
          <a:p>
            <a:pPr>
              <a:buNone/>
            </a:pPr>
            <a:r>
              <a:rPr lang="ru-RU" sz="1800" dirty="0" smtClean="0"/>
              <a:t>города,  развивается  торговля,  сельское  хозяйство.</a:t>
            </a:r>
          </a:p>
          <a:p>
            <a:pPr>
              <a:buNone/>
            </a:pP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 На  берегу превосходной природной  </a:t>
            </a:r>
            <a:r>
              <a:rPr lang="ru-RU" sz="1800" dirty="0" smtClean="0">
                <a:solidFill>
                  <a:srgbClr val="FF0000"/>
                </a:solidFill>
              </a:rPr>
              <a:t>гавани  в  1783  </a:t>
            </a:r>
            <a:r>
              <a:rPr lang="ru-RU" sz="1800" dirty="0" smtClean="0"/>
              <a:t>г.  закладывается  город  </a:t>
            </a:r>
            <a:r>
              <a:rPr lang="ru-RU" sz="1800" dirty="0" smtClean="0">
                <a:solidFill>
                  <a:srgbClr val="FF0000"/>
                </a:solidFill>
              </a:rPr>
              <a:t>Севастополь  </a:t>
            </a:r>
            <a:r>
              <a:rPr lang="ru-RU" sz="1800" dirty="0" smtClean="0"/>
              <a:t>как  база Черноморского  флота.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</a:t>
            </a:r>
          </a:p>
          <a:p>
            <a:pPr>
              <a:buNone/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9705"/>
            <a:ext cx="8229600" cy="1019331"/>
          </a:xfrm>
        </p:spPr>
        <p:txBody>
          <a:bodyPr/>
          <a:lstStyle/>
          <a:p>
            <a:r>
              <a:rPr lang="ru-RU" sz="5400" dirty="0" smtClean="0"/>
              <a:t>Из истории Севастополя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античности первым поселением на </a:t>
            </a:r>
            <a:r>
              <a:rPr lang="ru-RU" dirty="0" err="1" smtClean="0"/>
              <a:t>Гераклейском</a:t>
            </a:r>
            <a:r>
              <a:rPr lang="ru-RU" dirty="0" smtClean="0"/>
              <a:t> полуострове был форпост </a:t>
            </a:r>
            <a:r>
              <a:rPr lang="ru-RU" dirty="0" err="1" smtClean="0"/>
              <a:t>Телапил</a:t>
            </a:r>
            <a:r>
              <a:rPr lang="ru-RU" dirty="0" smtClean="0"/>
              <a:t> , известный как Херсонес-I, захваченный греками-колонистами. Они построили свою крепость-колонию </a:t>
            </a:r>
            <a:r>
              <a:rPr lang="ru-RU" dirty="0" smtClean="0">
                <a:hlinkClick r:id="rId2" tooltip="Херсонес Таврический"/>
              </a:rPr>
              <a:t>Херсонес-II</a:t>
            </a:r>
            <a:r>
              <a:rPr lang="ru-RU" dirty="0" smtClean="0"/>
              <a:t> на части территории современного Севастополя и населили выходцами из </a:t>
            </a:r>
            <a:r>
              <a:rPr lang="ru-RU" dirty="0" err="1" smtClean="0"/>
              <a:t>Гераклеи</a:t>
            </a:r>
            <a:r>
              <a:rPr lang="ru-RU" dirty="0" smtClean="0"/>
              <a:t>, позже она входила в состав </a:t>
            </a:r>
            <a:r>
              <a:rPr lang="ru-RU" dirty="0" smtClean="0">
                <a:hlinkClick r:id="rId3" tooltip="Римская империя"/>
              </a:rPr>
              <a:t>Римской</a:t>
            </a:r>
            <a:r>
              <a:rPr lang="ru-RU" dirty="0" smtClean="0"/>
              <a:t> и </a:t>
            </a:r>
            <a:r>
              <a:rPr lang="ru-RU" dirty="0" smtClean="0">
                <a:hlinkClick r:id="rId4" tooltip="Византийская империя"/>
              </a:rPr>
              <a:t>Византийской</a:t>
            </a:r>
            <a:endParaRPr lang="ru-RU" dirty="0" smtClean="0"/>
          </a:p>
          <a:p>
            <a:r>
              <a:rPr lang="ru-RU" dirty="0" smtClean="0"/>
              <a:t> империй.</a:t>
            </a:r>
          </a:p>
          <a:p>
            <a:r>
              <a:rPr lang="ru-RU" dirty="0" smtClean="0"/>
              <a:t>Во время своего путешествия Херсонес посещал святой </a:t>
            </a:r>
            <a:r>
              <a:rPr lang="ru-RU" dirty="0" smtClean="0">
                <a:hlinkClick r:id="rId5" tooltip="Апостол"/>
              </a:rPr>
              <a:t>апостол</a:t>
            </a:r>
            <a:r>
              <a:rPr lang="ru-RU" dirty="0" smtClean="0"/>
              <a:t> </a:t>
            </a:r>
            <a:r>
              <a:rPr lang="ru-RU" dirty="0" smtClean="0">
                <a:hlinkClick r:id="rId6" tooltip="Андрей Первозванный"/>
              </a:rPr>
              <a:t>Андрей Первозванный</a:t>
            </a:r>
            <a:r>
              <a:rPr lang="ru-RU" dirty="0" smtClean="0"/>
              <a:t>. </a:t>
            </a:r>
          </a:p>
          <a:p>
            <a:endParaRPr lang="ru-RU" dirty="0"/>
          </a:p>
        </p:txBody>
      </p:sp>
      <p:pic>
        <p:nvPicPr>
          <p:cNvPr id="1026" name="Picture 2" descr="C:\Users\Любовь Никитична\Desktop\Руины_Херсонес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2128603"/>
            <a:ext cx="4038600" cy="3897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38ce4a5e74830e67d95ef488916384177ca3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271</TotalTime>
  <Words>1113</Words>
  <Application>Microsoft Office PowerPoint</Application>
  <PresentationFormat>Экран (4:3)</PresentationFormat>
  <Paragraphs>93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Слайд 1</vt:lpstr>
      <vt:lpstr>Хроника событий. Март 2014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Севастополя</vt:lpstr>
      <vt:lpstr>Из истории Севастополя</vt:lpstr>
      <vt:lpstr>Из истории Севастополя</vt:lpstr>
      <vt:lpstr>Из истории Севастополя</vt:lpstr>
      <vt:lpstr>Из истории Севастополя</vt:lpstr>
      <vt:lpstr>Современный Севастополь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Современный Крым.</vt:lpstr>
      <vt:lpstr>Современный Крым</vt:lpstr>
      <vt:lpstr>Современный Крым</vt:lpstr>
      <vt:lpstr>Интересные факты крымской истории</vt:lpstr>
      <vt:lpstr>Интересные факты крымской истории</vt:lpstr>
      <vt:lpstr>Интересные факты крымской истории.</vt:lpstr>
      <vt:lpstr>Интересные факты крымской истории.</vt:lpstr>
      <vt:lpstr>Интересные факты крымской истории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Любовь Никитична</cp:lastModifiedBy>
  <cp:revision>32</cp:revision>
  <dcterms:created xsi:type="dcterms:W3CDTF">2013-03-12T14:14:01Z</dcterms:created>
  <dcterms:modified xsi:type="dcterms:W3CDTF">2014-07-23T07:21:18Z</dcterms:modified>
</cp:coreProperties>
</file>