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7"/>
  </p:notesMasterIdLst>
  <p:sldIdLst>
    <p:sldId id="256" r:id="rId6"/>
    <p:sldId id="257" r:id="rId7"/>
    <p:sldId id="259" r:id="rId8"/>
    <p:sldId id="268" r:id="rId9"/>
    <p:sldId id="260" r:id="rId10"/>
    <p:sldId id="261" r:id="rId11"/>
    <p:sldId id="262" r:id="rId12"/>
    <p:sldId id="263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55C54-06D3-4E68-9D34-25AB713BDC82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985A5-7FB6-4796-9164-D1D03A20B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8A67F6-20EE-4D06-ABA9-F926FB96BBD4}" type="slidenum">
              <a:rPr lang="ru-RU"/>
              <a:pPr/>
              <a:t>11</a:t>
            </a:fld>
            <a:endParaRPr lang="ru-RU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oszone.net/index.php/&#1048;&#1079;&#1086;&#1073;&#1088;&#1072;&#1078;&#1077;&#1085;&#1080;&#1077;:Chipset.jpg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928670"/>
            <a:ext cx="7572428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Архитектура персонального компьютера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ИЦШ\Desktop\анимации, картинк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04864"/>
            <a:ext cx="5350757" cy="4013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357298"/>
            <a:ext cx="65722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USB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 (англ. Universal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6" charset="0"/>
              </a:rPr>
              <a:t>Serial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6" charset="0"/>
              </a:rPr>
              <a:t>Bus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 — универсальная последовательная шина) — последовательный интерфейс передачи данных для среднескоростных и низкоскоростных периферийных устройств.  Предназначена для подключения принтеров, сканеров и других периферийных устройств. Пропускная способность достигает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60 Мбайт/с.</a:t>
            </a:r>
            <a:endParaRPr lang="ru-RU" sz="20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4744" y="714356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Calibri" pitchFamily="32" charset="0"/>
              </a:rPr>
              <a:t>Шина 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2" charset="0"/>
              </a:rPr>
              <a:t>USB</a:t>
            </a:r>
            <a:endParaRPr lang="en-US" sz="2400" b="1" dirty="0">
              <a:solidFill>
                <a:srgbClr val="002060"/>
              </a:solidFill>
              <a:latin typeface="Calibri" pitchFamily="32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500174"/>
            <a:ext cx="2232011" cy="2000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4214818"/>
            <a:ext cx="87868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Задание: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Почему нельзя подключать оперативную память через шину USB?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Какие устройства можно подключить через шину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6" charset="0"/>
              </a:rPr>
              <a:t>SATA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Какую пропускную способность имеет системная шина?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Какая шина имеет наибольшую пропускную способность? Как вы думаете, почему? 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Почему шина USB имеет такую маленькую пропускную способность? 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457200" y="214290"/>
            <a:ext cx="8229600" cy="12033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Calibri" pitchFamily="32" charset="0"/>
              </a:rPr>
              <a:t>Домашнее задание</a:t>
            </a:r>
            <a:endParaRPr lang="ru-RU" sz="2800" b="1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142976" y="1428736"/>
            <a:ext cx="7715304" cy="469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1175" indent="-511175">
              <a:spcBef>
                <a:spcPts val="800"/>
              </a:spcBef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2" charset="0"/>
              </a:rPr>
              <a:t>В чем состоит магистрально-модульный принцип построения компьютера?</a:t>
            </a:r>
          </a:p>
          <a:p>
            <a:pPr marL="511175" indent="-511175">
              <a:spcBef>
                <a:spcPts val="800"/>
              </a:spcBef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2" charset="0"/>
              </a:rPr>
              <a:t>Какие устройства обмениваются информацией через Северный мост?</a:t>
            </a:r>
          </a:p>
          <a:p>
            <a:pPr marL="511175" indent="-511175">
              <a:spcBef>
                <a:spcPts val="800"/>
              </a:spcBef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2" charset="0"/>
              </a:rPr>
              <a:t>Какие устройства обмениваются информацией через Южный мост</a:t>
            </a:r>
            <a:r>
              <a:rPr lang="ru-RU" sz="2000" dirty="0" smtClean="0">
                <a:solidFill>
                  <a:srgbClr val="000000"/>
                </a:solidFill>
                <a:latin typeface="Calibri" pitchFamily="32" charset="0"/>
              </a:rPr>
              <a:t>?</a:t>
            </a:r>
          </a:p>
          <a:p>
            <a:pPr marL="511175" indent="-511175">
              <a:spcBef>
                <a:spcPts val="800"/>
              </a:spcBef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2" charset="0"/>
              </a:rPr>
              <a:t>Что такое </a:t>
            </a:r>
            <a:r>
              <a:rPr lang="ru-RU" sz="2000" dirty="0" err="1" smtClean="0">
                <a:solidFill>
                  <a:srgbClr val="000000"/>
                </a:solidFill>
                <a:latin typeface="Calibri" pitchFamily="32" charset="0"/>
              </a:rPr>
              <a:t>чипсет</a:t>
            </a:r>
            <a:r>
              <a:rPr lang="ru-RU" sz="2000" dirty="0" smtClean="0">
                <a:solidFill>
                  <a:srgbClr val="000000"/>
                </a:solidFill>
                <a:latin typeface="Calibri" pitchFamily="32" charset="0"/>
              </a:rPr>
              <a:t>?</a:t>
            </a:r>
            <a:endParaRPr lang="ru-RU" sz="2000" dirty="0">
              <a:solidFill>
                <a:srgbClr val="000000"/>
              </a:solidFill>
              <a:latin typeface="Calibri" pitchFamily="32" charset="0"/>
            </a:endParaRPr>
          </a:p>
          <a:p>
            <a:pPr marL="511175" indent="-511175">
              <a:spcBef>
                <a:spcPts val="8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14290"/>
            <a:ext cx="1833562" cy="19378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643174" y="357166"/>
            <a:ext cx="6357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13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Lucida Sans Unicode" pitchFamily="32" charset="0"/>
              </a:rPr>
              <a:t>В основу архитектуры современных персональных компьютеров положен </a:t>
            </a:r>
            <a:r>
              <a:rPr lang="ru-RU" sz="2000" b="1" dirty="0" smtClean="0">
                <a:solidFill>
                  <a:srgbClr val="000000"/>
                </a:solidFill>
                <a:latin typeface="Lucida Sans Unicode" pitchFamily="32" charset="0"/>
              </a:rPr>
              <a:t>магистрально-модульный принцип построения. </a:t>
            </a:r>
            <a:endParaRPr lang="ru-RU" sz="2000" dirty="0">
              <a:solidFill>
                <a:srgbClr val="000000"/>
              </a:solidFill>
              <a:latin typeface="Lucida Sans Unicode" pitchFamily="3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500702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13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Lucida Sans Unicode" pitchFamily="32" charset="0"/>
              </a:rPr>
              <a:t>Модульность</a:t>
            </a:r>
            <a:r>
              <a:rPr lang="ru-RU" sz="2000" dirty="0" smtClean="0">
                <a:solidFill>
                  <a:srgbClr val="000000"/>
                </a:solidFill>
                <a:latin typeface="Lucida Sans Unicode" pitchFamily="32" charset="0"/>
              </a:rPr>
              <a:t> позволяет любому пользователю самому комплектовать нужную ему конфигурацию и модернизировать свой компьютер.</a:t>
            </a:r>
            <a:endParaRPr lang="ru-RU" sz="2000" dirty="0">
              <a:solidFill>
                <a:srgbClr val="000000"/>
              </a:solidFill>
              <a:latin typeface="Lucida Sans Unicode" pitchFamily="3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7" y="2428868"/>
            <a:ext cx="78581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latin typeface="Lucida Sans Unicode" pitchFamily="32" charset="0"/>
              </a:rPr>
              <a:t>Этот принцип заключается в том, что персональный компьютер состоит из </a:t>
            </a:r>
            <a:r>
              <a:rPr lang="ru-RU" sz="2000" b="1" dirty="0" smtClean="0">
                <a:solidFill>
                  <a:srgbClr val="000000"/>
                </a:solidFill>
                <a:latin typeface="Lucida Sans Unicode" pitchFamily="32" charset="0"/>
              </a:rPr>
              <a:t>модулей</a:t>
            </a:r>
            <a:r>
              <a:rPr lang="ru-RU" sz="2000" dirty="0" smtClean="0">
                <a:solidFill>
                  <a:srgbClr val="000000"/>
                </a:solidFill>
                <a:latin typeface="Lucida Sans Unicode" pitchFamily="32" charset="0"/>
              </a:rPr>
              <a:t> (плат, звуковых- и видеокарт, сетевых карт, дисководов, а также периферийных устройств) </a:t>
            </a:r>
            <a:r>
              <a:rPr lang="ru-RU" sz="2000" b="1" dirty="0" smtClean="0">
                <a:solidFill>
                  <a:srgbClr val="000000"/>
                </a:solidFill>
                <a:latin typeface="Lucida Sans Unicode" pitchFamily="32" charset="0"/>
              </a:rPr>
              <a:t>и магистрали</a:t>
            </a:r>
            <a:r>
              <a:rPr lang="ru-RU" sz="2000" dirty="0" smtClean="0">
                <a:solidFill>
                  <a:srgbClr val="000000"/>
                </a:solidFill>
                <a:latin typeface="Lucida Sans Unicode" pitchFamily="32" charset="0"/>
              </a:rPr>
              <a:t>, которая соединяет эти модули между собой. Основную роль магистрали играет материнская плата.</a:t>
            </a:r>
            <a:endParaRPr lang="ru-RU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143380"/>
            <a:ext cx="1461232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714356"/>
            <a:ext cx="8885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cs typeface="Arial" pitchFamily="34" charset="0"/>
              </a:rPr>
              <a:t>Магистрально-модульный принцип построения компьютера.</a:t>
            </a:r>
            <a:endParaRPr lang="ru-RU" sz="2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1472" y="4857760"/>
            <a:ext cx="2214578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125"/>
              </a:spcBef>
              <a:tabLst>
                <a:tab pos="723900" algn="l"/>
                <a:tab pos="1447800" algn="l"/>
              </a:tabLst>
            </a:pPr>
            <a:r>
              <a:rPr lang="ru-RU" dirty="0" smtClean="0">
                <a:solidFill>
                  <a:srgbClr val="000000"/>
                </a:solidFill>
                <a:latin typeface="Lucida Sans Unicode" pitchFamily="32" charset="0"/>
              </a:rPr>
              <a:t>Устройства ввода (клавиатура, мышь и др.)</a:t>
            </a:r>
            <a:endParaRPr lang="ru-RU" b="1" dirty="0">
              <a:solidFill>
                <a:srgbClr val="AD1F1F"/>
              </a:solidFill>
              <a:latin typeface="Times New Roman" pitchFamily="16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57554" y="4786322"/>
            <a:ext cx="2643206" cy="14287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125"/>
              </a:spcBef>
              <a:tabLst>
                <a:tab pos="723900" algn="l"/>
                <a:tab pos="1447800" algn="l"/>
              </a:tabLst>
            </a:pPr>
            <a:r>
              <a:rPr lang="ru-RU" dirty="0" smtClean="0">
                <a:solidFill>
                  <a:srgbClr val="000000"/>
                </a:solidFill>
                <a:latin typeface="Lucida Sans Unicode" pitchFamily="32" charset="0"/>
              </a:rPr>
              <a:t>ПЗУ (постоянное запоминающее устройство – жесткий диск и др.)</a:t>
            </a:r>
            <a:endParaRPr lang="ru-RU" dirty="0">
              <a:solidFill>
                <a:srgbClr val="AD1F1F"/>
              </a:solidFill>
              <a:latin typeface="Times New Roman" pitchFamily="1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29388" y="4786322"/>
            <a:ext cx="2357454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125"/>
              </a:spcBef>
              <a:tabLst>
                <a:tab pos="723900" algn="l"/>
                <a:tab pos="1447800" algn="l"/>
              </a:tabLst>
            </a:pPr>
            <a:r>
              <a:rPr lang="ru-RU" dirty="0" smtClean="0">
                <a:solidFill>
                  <a:srgbClr val="000000"/>
                </a:solidFill>
                <a:latin typeface="Lucida Sans Unicode" pitchFamily="32" charset="0"/>
              </a:rPr>
              <a:t>Устройства вывода (монитор, принтер, наушники и др.)</a:t>
            </a:r>
            <a:endParaRPr lang="ru-RU" b="1" dirty="0">
              <a:solidFill>
                <a:srgbClr val="AD1F1F"/>
              </a:solidFill>
              <a:latin typeface="Times New Roman" pitchFamily="1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1472" y="3071810"/>
            <a:ext cx="8215370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Магистраль (или шина, соединяющая модули)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0034" y="1428736"/>
            <a:ext cx="2000264" cy="9286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Процессор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15074" y="1428736"/>
            <a:ext cx="2500330" cy="9286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Оперативная память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2" name="Двойная стрелка влево/вправо 21"/>
          <p:cNvSpPr/>
          <p:nvPr/>
        </p:nvSpPr>
        <p:spPr>
          <a:xfrm rot="16200000">
            <a:off x="1321571" y="4250537"/>
            <a:ext cx="714380" cy="357190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 rot="16200000">
            <a:off x="7179487" y="4179099"/>
            <a:ext cx="714380" cy="357190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ойная стрелка влево/вправо 23"/>
          <p:cNvSpPr/>
          <p:nvPr/>
        </p:nvSpPr>
        <p:spPr>
          <a:xfrm rot="16200000">
            <a:off x="4321967" y="4179099"/>
            <a:ext cx="714380" cy="357190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войная стрелка влево/вправо 24"/>
          <p:cNvSpPr/>
          <p:nvPr/>
        </p:nvSpPr>
        <p:spPr>
          <a:xfrm rot="16200000">
            <a:off x="1316809" y="2540787"/>
            <a:ext cx="581028" cy="357190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ойная стрелка влево/вправо 26"/>
          <p:cNvSpPr/>
          <p:nvPr/>
        </p:nvSpPr>
        <p:spPr>
          <a:xfrm rot="16200000">
            <a:off x="7246163" y="2540787"/>
            <a:ext cx="581028" cy="357190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Персональные компьютеры обычно проектируются </a:t>
            </a:r>
            <a:r>
              <a:rPr lang="ru-RU" sz="2000" b="1" dirty="0" smtClean="0"/>
              <a:t>на основе принципа открытой архитектуры</a:t>
            </a:r>
            <a:r>
              <a:rPr lang="ru-RU" sz="2000" dirty="0" smtClean="0"/>
              <a:t>. Принцип открытой архитектуры заключается в следующем:</a:t>
            </a:r>
          </a:p>
          <a:p>
            <a:pPr algn="just"/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регламентируются и стандартизируются только описание принципа действия компьютера и его конфигурация (определенная совокупность аппаратных средств и соединений между ними). Таким образом, </a:t>
            </a:r>
            <a:r>
              <a:rPr lang="ru-RU" sz="2000" b="1" dirty="0" smtClean="0"/>
              <a:t>компьютер можно собирать из отдельных узлов и деталей, </a:t>
            </a:r>
            <a:r>
              <a:rPr lang="ru-RU" sz="2000" dirty="0" smtClean="0"/>
              <a:t>разработанных и изготовленных независимыми фирмами-изготовителями.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- </a:t>
            </a:r>
            <a:r>
              <a:rPr lang="ru-RU" sz="2000" b="1" dirty="0" smtClean="0"/>
              <a:t>компьютер легко расширяется и модернизируется </a:t>
            </a:r>
            <a:r>
              <a:rPr lang="ru-RU" sz="2000" dirty="0" smtClean="0"/>
              <a:t>за счёт наличия внутренних расширительных гнёзд, в которые пользователь может вставлять разнообразные устройства, удовлетворяющие заданному стандарту, и тем самым устанавливать конфигурацию своей машины в соответствии со своими личными предпочтениями.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85721" y="1357298"/>
            <a:ext cx="1643074" cy="589066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ru-RU" sz="2000" b="1" dirty="0">
                <a:solidFill>
                  <a:srgbClr val="FFFFFF"/>
                </a:solidFill>
                <a:latin typeface="Calibri" pitchFamily="32" charset="0"/>
              </a:rPr>
              <a:t>Монитор, проектор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5720" y="3071810"/>
            <a:ext cx="1681481" cy="857255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ru-RU" sz="2000" dirty="0">
                <a:solidFill>
                  <a:srgbClr val="FFFFFF"/>
                </a:solidFill>
                <a:latin typeface="Calibri" pitchFamily="32" charset="0"/>
              </a:rPr>
              <a:t>Видеокарта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85720" y="4929198"/>
            <a:ext cx="1849035" cy="1518407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ru-RU" sz="2000" dirty="0">
                <a:solidFill>
                  <a:srgbClr val="FFFFFF"/>
                </a:solidFill>
                <a:latin typeface="Calibri" pitchFamily="32" charset="0"/>
              </a:rPr>
              <a:t>Жесткие диски, </a:t>
            </a:r>
            <a:r>
              <a:rPr lang="en-US" sz="2000" dirty="0">
                <a:solidFill>
                  <a:srgbClr val="FFFFFF"/>
                </a:solidFill>
                <a:latin typeface="Calibri" pitchFamily="32" charset="0"/>
              </a:rPr>
              <a:t>CD</a:t>
            </a:r>
            <a:r>
              <a:rPr lang="ru-RU" sz="2000" dirty="0">
                <a:solidFill>
                  <a:srgbClr val="FFFFFF"/>
                </a:solidFill>
                <a:latin typeface="Calibri" pitchFamily="32" charset="0"/>
              </a:rPr>
              <a:t>, </a:t>
            </a:r>
            <a:r>
              <a:rPr lang="en-US" sz="2000" dirty="0">
                <a:solidFill>
                  <a:srgbClr val="FFFFFF"/>
                </a:solidFill>
                <a:latin typeface="Calibri" pitchFamily="32" charset="0"/>
              </a:rPr>
              <a:t>DVD-</a:t>
            </a:r>
            <a:r>
              <a:rPr lang="ru-RU" sz="2000" dirty="0">
                <a:solidFill>
                  <a:srgbClr val="FFFFFF"/>
                </a:solidFill>
                <a:latin typeface="Calibri" pitchFamily="32" charset="0"/>
              </a:rPr>
              <a:t> дисководы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286116" y="1357298"/>
            <a:ext cx="2018073" cy="589066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ru-RU" sz="2400" b="1" dirty="0">
                <a:solidFill>
                  <a:srgbClr val="FFFFFF"/>
                </a:solidFill>
                <a:latin typeface="Calibri" pitchFamily="32" charset="0"/>
              </a:rPr>
              <a:t>процессор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715140" y="3143248"/>
            <a:ext cx="2143140" cy="885830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ru-RU" sz="2200" dirty="0">
                <a:solidFill>
                  <a:srgbClr val="FFFFFF"/>
                </a:solidFill>
                <a:latin typeface="Calibri" pitchFamily="32" charset="0"/>
              </a:rPr>
              <a:t>Оперативная память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500430" y="3143248"/>
            <a:ext cx="1565823" cy="798619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ru-RU" sz="2000" b="1" dirty="0">
                <a:solidFill>
                  <a:srgbClr val="FFFFFF"/>
                </a:solidFill>
                <a:latin typeface="Calibri" pitchFamily="32" charset="0"/>
              </a:rPr>
              <a:t>Северный мост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500430" y="5143512"/>
            <a:ext cx="1637261" cy="1022474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ru-RU" sz="2000" b="1" dirty="0">
                <a:solidFill>
                  <a:srgbClr val="FFFFFF"/>
                </a:solidFill>
                <a:latin typeface="Calibri" pitchFamily="32" charset="0"/>
              </a:rPr>
              <a:t>Южный мост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6659563" y="4786322"/>
            <a:ext cx="2185627" cy="1873240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ru-RU" sz="2000" dirty="0">
                <a:solidFill>
                  <a:srgbClr val="FFFFFF"/>
                </a:solidFill>
                <a:latin typeface="Calibri" pitchFamily="32" charset="0"/>
              </a:rPr>
              <a:t>Принтер, Сканер, Модем, клавиатура, мышь, фотокамера и др.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 rot="5400000">
            <a:off x="3741895" y="2330279"/>
            <a:ext cx="1052188" cy="392111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5400000">
            <a:off x="3759569" y="4312869"/>
            <a:ext cx="1053358" cy="428628"/>
          </a:xfrm>
          <a:prstGeom prst="leftRightArrow">
            <a:avLst>
              <a:gd name="adj1" fmla="val 50000"/>
              <a:gd name="adj2" fmla="val 49999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214546" y="5286388"/>
            <a:ext cx="1177333" cy="632577"/>
          </a:xfrm>
          <a:prstGeom prst="leftRightArrow">
            <a:avLst>
              <a:gd name="adj1" fmla="val 50000"/>
              <a:gd name="adj2" fmla="val 31119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FFFFFF"/>
                </a:solidFill>
                <a:latin typeface="Calibri" pitchFamily="32" charset="0"/>
              </a:rPr>
              <a:t>SATA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5214942" y="5214950"/>
            <a:ext cx="1352302" cy="758646"/>
          </a:xfrm>
          <a:prstGeom prst="leftRightArrow">
            <a:avLst>
              <a:gd name="adj1" fmla="val 50000"/>
              <a:gd name="adj2" fmla="val 28233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>
                <a:solidFill>
                  <a:srgbClr val="FFFFFF"/>
                </a:solidFill>
                <a:latin typeface="Calibri" pitchFamily="32" charset="0"/>
              </a:rPr>
              <a:t>USB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5143504" y="2928934"/>
            <a:ext cx="1512443" cy="1214446"/>
          </a:xfrm>
          <a:prstGeom prst="leftRightArrow">
            <a:avLst>
              <a:gd name="adj1" fmla="val 56950"/>
              <a:gd name="adj2" fmla="val 34086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ru-RU" sz="2000" b="1" dirty="0">
                <a:solidFill>
                  <a:srgbClr val="FFFFFF"/>
                </a:solidFill>
                <a:latin typeface="Calibri" pitchFamily="32" charset="0"/>
              </a:rPr>
              <a:t>Шина памяти</a:t>
            </a: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2071670" y="3000372"/>
            <a:ext cx="1343405" cy="1011899"/>
          </a:xfrm>
          <a:prstGeom prst="leftRightArrow">
            <a:avLst>
              <a:gd name="adj1" fmla="val 69463"/>
              <a:gd name="adj2" fmla="val 26385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</a:tabLst>
            </a:pPr>
            <a:r>
              <a:rPr lang="en-US" sz="2000" dirty="0">
                <a:solidFill>
                  <a:srgbClr val="FFFFFF"/>
                </a:solidFill>
                <a:latin typeface="Calibri" pitchFamily="32" charset="0"/>
              </a:rPr>
              <a:t>PCI Express</a:t>
            </a: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 rot="5400000">
            <a:off x="677572" y="2251330"/>
            <a:ext cx="928693" cy="56939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357686" y="2285992"/>
            <a:ext cx="221457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</a:rPr>
              <a:t>Системная шина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642918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Bitstream Vera Sans" pitchFamily="32" charset="0"/>
              </a:rPr>
              <a:t>Рассмотрим архитектуру персонального компьютера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ИЦШ\Desktop\анимации, картинки\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15206" y="1214422"/>
            <a:ext cx="1643052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ИЦШ\Desktop\анимации, картинки\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000504"/>
            <a:ext cx="1928826" cy="1928826"/>
          </a:xfrm>
          <a:prstGeom prst="rect">
            <a:avLst/>
          </a:prstGeom>
          <a:noFill/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214291"/>
            <a:ext cx="6286544" cy="32338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000" b="1" dirty="0" err="1">
                <a:solidFill>
                  <a:srgbClr val="000000"/>
                </a:solidFill>
                <a:latin typeface="Times New Roman" pitchFamily="16" charset="0"/>
              </a:rPr>
              <a:t>Чипсет</a:t>
            </a: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</a:rPr>
              <a:t> (англ.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6" charset="0"/>
              </a:rPr>
              <a:t>chip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6" charset="0"/>
              </a:rPr>
              <a:t>set</a:t>
            </a: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</a:rPr>
              <a:t>) — набор микросхем, спроектированных для совместной работы с целью выполнения набора каких-либо функций.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</a:rPr>
              <a:t> В компьютерах </a:t>
            </a:r>
            <a:r>
              <a:rPr lang="ru-RU" sz="2000" dirty="0" err="1">
                <a:solidFill>
                  <a:srgbClr val="000000"/>
                </a:solidFill>
                <a:latin typeface="Times New Roman" pitchFamily="16" charset="0"/>
              </a:rPr>
              <a:t>чипсет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</a:rPr>
              <a:t> выполняет роль связующего компонента, обеспечивающего совместное функционирование подсистем памяти, процессора, устройств ввода-вывода и других. Современные компьютеры содержат две основных больших микросхемы </a:t>
            </a:r>
            <a:r>
              <a:rPr lang="ru-RU" sz="2000" dirty="0" err="1">
                <a:solidFill>
                  <a:srgbClr val="000000"/>
                </a:solidFill>
                <a:latin typeface="Times New Roman" pitchFamily="16" charset="0"/>
              </a:rPr>
              <a:t>чипсета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</a:rPr>
              <a:t>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sz="2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3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28604"/>
            <a:ext cx="2354861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857356" y="3357562"/>
            <a:ext cx="7143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6" charset="0"/>
              </a:rPr>
              <a:t>MCH —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контроллер-концентратор памяти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(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6" charset="0"/>
              </a:rPr>
              <a:t>Memory Controller Hub)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6" charset="0"/>
              </a:rPr>
              <a:t> —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Северный мост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(англ.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itchFamily="16" charset="0"/>
              </a:rPr>
              <a:t>northbridge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6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6" charset="0"/>
              </a:rPr>
              <a:t> —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обеспечивает взаимодействие процессора с памятью и видеоподсистемой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6" charset="0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В новых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6" charset="0"/>
              </a:rPr>
              <a:t>чипсетах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 часто имеется интегрированная видеоподсистема. </a:t>
            </a:r>
            <a:endParaRPr lang="ru-RU" sz="20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57356" y="5072074"/>
            <a:ext cx="7143800" cy="1633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itchFamily="16" charset="0"/>
              </a:rPr>
              <a:t>ICH — </a:t>
            </a: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</a:rPr>
              <a:t>контроллер-концентратор ввода-вывода 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Times New Roman" pitchFamily="16" charset="0"/>
              </a:rPr>
              <a:t>I/O Controller Hub)</a:t>
            </a:r>
            <a:r>
              <a:rPr lang="en-US" sz="2000" b="1" dirty="0">
                <a:solidFill>
                  <a:srgbClr val="000000"/>
                </a:solidFill>
                <a:latin typeface="Times New Roman" pitchFamily="16" charset="0"/>
              </a:rPr>
              <a:t> — </a:t>
            </a: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</a:rPr>
              <a:t>Южный мост 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</a:rPr>
              <a:t>(англ. 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16" charset="0"/>
              </a:rPr>
              <a:t>southbridge</a:t>
            </a:r>
            <a:r>
              <a:rPr lang="en-US" sz="2000" dirty="0">
                <a:solidFill>
                  <a:srgbClr val="000000"/>
                </a:solidFill>
                <a:latin typeface="Times New Roman" pitchFamily="16" charset="0"/>
              </a:rPr>
              <a:t>)</a:t>
            </a:r>
            <a:r>
              <a:rPr lang="en-US" sz="2000" b="1" dirty="0">
                <a:solidFill>
                  <a:srgbClr val="000000"/>
                </a:solidFill>
                <a:latin typeface="Times New Roman" pitchFamily="16" charset="0"/>
              </a:rPr>
              <a:t> — </a:t>
            </a: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</a:rPr>
              <a:t>обеспечивает взаимодействие между процессором и жестким диском, картами </a:t>
            </a:r>
            <a:r>
              <a:rPr lang="en-US" sz="2000" b="1" dirty="0">
                <a:solidFill>
                  <a:srgbClr val="000000"/>
                </a:solidFill>
                <a:latin typeface="Times New Roman" pitchFamily="16" charset="0"/>
              </a:rPr>
              <a:t>PCI, </a:t>
            </a: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</a:rPr>
              <a:t>интерфейсами </a:t>
            </a:r>
            <a:r>
              <a:rPr lang="en-US" sz="2000" b="1" dirty="0">
                <a:solidFill>
                  <a:srgbClr val="000000"/>
                </a:solidFill>
                <a:latin typeface="Times New Roman" pitchFamily="16" charset="0"/>
              </a:rPr>
              <a:t>IDE, SATA, USB </a:t>
            </a: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</a:rPr>
              <a:t>и пр.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ИЦШ\Desktop\анимации, картинки\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29520" y="4000504"/>
            <a:ext cx="1714480" cy="135732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428860" y="2643182"/>
            <a:ext cx="4926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Calibri" pitchFamily="32" charset="0"/>
              </a:rPr>
              <a:t>Пропускная способность шины</a:t>
            </a:r>
            <a:endParaRPr lang="ru-RU" sz="2400" b="1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3357562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2" charset="0"/>
              </a:rPr>
              <a:t>Быстродействие устройств компьютера зависит от тактовой частоты обработки данных (измеряется в Гц).</a:t>
            </a:r>
            <a:endParaRPr lang="ru-RU" sz="2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4071942"/>
            <a:ext cx="7500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Calibri" pitchFamily="32" charset="0"/>
              </a:rPr>
              <a:t>Такт- промежуток времени между подачами последовательных электрических импульсов, синхронизирующих работу устройств компьютера. </a:t>
            </a:r>
            <a:r>
              <a:rPr lang="ru-RU" sz="2000" dirty="0" smtClean="0">
                <a:solidFill>
                  <a:srgbClr val="000000"/>
                </a:solidFill>
                <a:latin typeface="Calibri" pitchFamily="32" charset="0"/>
              </a:rPr>
              <a:t>1 такт - это 1 Герц (1 Гц) в секунду. </a:t>
            </a:r>
            <a:endParaRPr lang="ru-RU" sz="2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5286388"/>
            <a:ext cx="885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Пропускная способность показывает, какое количество информации может передавать шина за секунду. 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Пропускная способность (бит/сек) = разрядность шины в битах * частота шины </a:t>
            </a:r>
            <a:endParaRPr lang="ru-RU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571480"/>
            <a:ext cx="87868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Calibri" pitchFamily="32" charset="0"/>
              </a:rPr>
              <a:t>Задание: 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Calibri" pitchFamily="32" charset="0"/>
              </a:rPr>
              <a:t>1. Через какой мост взаимодействует жесткий диск с процессором?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Calibri" pitchFamily="32" charset="0"/>
              </a:rPr>
              <a:t>2. Через какую шину соединяется процессор с клавиатурой?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Calibri" pitchFamily="32" charset="0"/>
              </a:rPr>
              <a:t>3. Через какой мост соединяется видеокарта с процессором?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Calibri" pitchFamily="32" charset="0"/>
              </a:rPr>
              <a:t>4. По какой шине оперативная память соединяется с  северным мостом?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Calibri" pitchFamily="32" charset="0"/>
              </a:rPr>
              <a:t>5. Какие части компьютера соединяет южный мост? 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571480"/>
            <a:ext cx="2410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Calibri" pitchFamily="32" charset="0"/>
              </a:rPr>
              <a:t>Системная шина</a:t>
            </a:r>
            <a:endParaRPr lang="ru-RU" sz="2400" b="1" dirty="0">
              <a:solidFill>
                <a:srgbClr val="002060"/>
              </a:solidFill>
              <a:latin typeface="Calibri" pitchFamily="3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142984"/>
            <a:ext cx="87868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Системная шина (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6" charset="0"/>
              </a:rPr>
              <a:t>Front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6" charset="0"/>
              </a:rPr>
              <a:t>Side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6" charset="0"/>
              </a:rPr>
              <a:t>Bus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)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 — шина, обеспечивающая соединение между    центральным процессором и Северным мостом. В наиболее быстрых ПК частота системной шины достигает 400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6" charset="0"/>
              </a:rPr>
              <a:t>Мгц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. Однако передача данных между Северным мостом и процессором в 4 раза выше и частота достигает 1600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6" charset="0"/>
              </a:rPr>
              <a:t>Мгц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. Т.к. разрядность системной шины совпадает с разрядностью процессора, пропускная способность  системной шины может достигать: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64 бита*1600 Мгц=102400 Мбит/с=12,5 Гбайт/с</a:t>
            </a:r>
            <a:endParaRPr lang="ru-RU" sz="20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3857628"/>
            <a:ext cx="2004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Calibri" pitchFamily="32" charset="0"/>
              </a:rPr>
              <a:t>Шина памяти</a:t>
            </a:r>
            <a:endParaRPr lang="ru-RU" sz="2400" b="1" dirty="0">
              <a:solidFill>
                <a:srgbClr val="002060"/>
              </a:solidFill>
              <a:latin typeface="Calibri" pitchFamily="3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429132"/>
            <a:ext cx="8715436" cy="2010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Обмен данными между Северным мостом и оперативной памятью производиться по шине памяти, частота которой может быть больше, чем частота системной шины.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Разрядность шины памяти также равна разрядности процессора, соответственно пропускная способность шины памяти может достигать пропускной способности системной шины -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12,5 Гбайт/с.</a:t>
            </a:r>
            <a:endParaRPr lang="ru-RU" sz="20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714356"/>
            <a:ext cx="2463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Calibri" pitchFamily="32" charset="0"/>
              </a:rPr>
              <a:t>Шина 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2" charset="0"/>
              </a:rPr>
              <a:t>PCI Express</a:t>
            </a:r>
            <a:endParaRPr lang="en-US" sz="2400" b="1" dirty="0">
              <a:solidFill>
                <a:srgbClr val="002060"/>
              </a:solidFill>
              <a:latin typeface="Calibri" pitchFamily="3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85860"/>
            <a:ext cx="65008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6" charset="0"/>
              </a:rPr>
              <a:t>PCI Express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или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6" charset="0"/>
              </a:rPr>
              <a:t>PCIe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или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6" charset="0"/>
              </a:rPr>
              <a:t>PCI-E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 – шина, используемая для подключения видеокарты к Северному мосту. Пропускная способность данной шины может достигать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32 Гбайт/с.</a:t>
            </a:r>
            <a:endParaRPr lang="ru-RU" sz="20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2786058"/>
            <a:ext cx="1925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Calibri" pitchFamily="32" charset="0"/>
              </a:rPr>
              <a:t>Шина 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2" charset="0"/>
              </a:rPr>
              <a:t>SATA</a:t>
            </a:r>
            <a:endParaRPr lang="en-US" sz="2400" b="1" dirty="0">
              <a:solidFill>
                <a:srgbClr val="002060"/>
              </a:solidFill>
              <a:latin typeface="Calibri" pitchFamily="3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429000"/>
            <a:ext cx="64294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SATA (англ. </a:t>
            </a:r>
            <a:r>
              <a:rPr lang="ru-RU" sz="2000" i="1" dirty="0" err="1" smtClean="0">
                <a:solidFill>
                  <a:srgbClr val="000000"/>
                </a:solidFill>
                <a:latin typeface="Times New Roman" pitchFamily="16" charset="0"/>
              </a:rPr>
              <a:t>Serial</a:t>
            </a:r>
            <a:r>
              <a:rPr lang="ru-RU" sz="2000" i="1" dirty="0" smtClean="0">
                <a:solidFill>
                  <a:srgbClr val="000000"/>
                </a:solidFill>
                <a:latin typeface="Times New Roman" pitchFamily="16" charset="0"/>
              </a:rPr>
              <a:t> ATA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) — последовательная шина обмена данными с накопителями информации – дисководами, жесткими дисками, подключаемыми к Южному мосту.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Скорость передачи данных  шины SATA во много раз меньше и может достигать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300 Мбайт/с</a:t>
            </a:r>
            <a:endParaRPr lang="ru-RU" sz="20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571876"/>
            <a:ext cx="2002493" cy="1357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</TotalTime>
  <Words>638</Words>
  <Application>Microsoft Office PowerPoint</Application>
  <PresentationFormat>Экран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Трек</vt:lpstr>
      <vt:lpstr>Солнцестояние</vt:lpstr>
      <vt:lpstr>Городская</vt:lpstr>
      <vt:lpstr>Справедливость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ИЦШ</dc:creator>
  <cp:lastModifiedBy>Admin</cp:lastModifiedBy>
  <cp:revision>27</cp:revision>
  <dcterms:created xsi:type="dcterms:W3CDTF">2012-08-21T06:24:12Z</dcterms:created>
  <dcterms:modified xsi:type="dcterms:W3CDTF">2014-09-11T06:34:14Z</dcterms:modified>
</cp:coreProperties>
</file>