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sldIdLst>
    <p:sldId id="256" r:id="rId2"/>
    <p:sldId id="257" r:id="rId3"/>
    <p:sldId id="258" r:id="rId4"/>
    <p:sldId id="259" r:id="rId5"/>
    <p:sldId id="260" r:id="rId6"/>
    <p:sldId id="261" r:id="rId7"/>
    <p:sldId id="262" r:id="rId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kiosk/>
    <p:sldAll/>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204"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CF9FD2A6-CB47-4B40-90F3-2A421ED03F0B}" type="datetimeFigureOut">
              <a:rPr lang="ru-RU" smtClean="0"/>
              <a:t>10.10.2012</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098D026F-CFBB-44E3-8085-64E9AD16C88A}"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transition advClick="0" advTm="20000">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CF9FD2A6-CB47-4B40-90F3-2A421ED03F0B}" type="datetimeFigureOut">
              <a:rPr lang="ru-RU" smtClean="0"/>
              <a:t>10.10.2012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98D026F-CFBB-44E3-8085-64E9AD16C88A}" type="slidenum">
              <a:rPr lang="ru-RU" smtClean="0"/>
              <a:t>‹#›</a:t>
            </a:fld>
            <a:endParaRPr lang="ru-RU"/>
          </a:p>
        </p:txBody>
      </p:sp>
    </p:spTree>
  </p:cSld>
  <p:clrMapOvr>
    <a:masterClrMapping/>
  </p:clrMapOvr>
  <p:transition advClick="0" advTm="20000">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CF9FD2A6-CB47-4B40-90F3-2A421ED03F0B}" type="datetimeFigureOut">
              <a:rPr lang="ru-RU" smtClean="0"/>
              <a:t>10.10.2012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98D026F-CFBB-44E3-8085-64E9AD16C88A}" type="slidenum">
              <a:rPr lang="ru-RU" smtClean="0"/>
              <a:t>‹#›</a:t>
            </a:fld>
            <a:endParaRPr lang="ru-RU"/>
          </a:p>
        </p:txBody>
      </p:sp>
    </p:spTree>
  </p:cSld>
  <p:clrMapOvr>
    <a:masterClrMapping/>
  </p:clrMapOvr>
  <p:transition advClick="0" advTm="20000">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CF9FD2A6-CB47-4B40-90F3-2A421ED03F0B}" type="datetimeFigureOut">
              <a:rPr lang="ru-RU" smtClean="0"/>
              <a:t>10.10.2012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98D026F-CFBB-44E3-8085-64E9AD16C88A}" type="slidenum">
              <a:rPr lang="ru-RU" smtClean="0"/>
              <a:t>‹#›</a:t>
            </a:fld>
            <a:endParaRPr lang="ru-RU"/>
          </a:p>
        </p:txBody>
      </p:sp>
    </p:spTree>
  </p:cSld>
  <p:clrMapOvr>
    <a:masterClrMapping/>
  </p:clrMapOvr>
  <p:transition advClick="0" advTm="20000">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CF9FD2A6-CB47-4B40-90F3-2A421ED03F0B}" type="datetimeFigureOut">
              <a:rPr lang="ru-RU" smtClean="0"/>
              <a:t>10.10.2012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98D026F-CFBB-44E3-8085-64E9AD16C88A}"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transition advClick="0" advTm="20000">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CF9FD2A6-CB47-4B40-90F3-2A421ED03F0B}" type="datetimeFigureOut">
              <a:rPr lang="ru-RU" smtClean="0"/>
              <a:t>10.10.2012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98D026F-CFBB-44E3-8085-64E9AD16C88A}" type="slidenum">
              <a:rPr lang="ru-RU" smtClean="0"/>
              <a:t>‹#›</a:t>
            </a:fld>
            <a:endParaRPr lang="ru-RU"/>
          </a:p>
        </p:txBody>
      </p:sp>
    </p:spTree>
  </p:cSld>
  <p:clrMapOvr>
    <a:masterClrMapping/>
  </p:clrMapOvr>
  <p:transition advClick="0" advTm="20000">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CF9FD2A6-CB47-4B40-90F3-2A421ED03F0B}" type="datetimeFigureOut">
              <a:rPr lang="ru-RU" smtClean="0"/>
              <a:t>10.10.2012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098D026F-CFBB-44E3-8085-64E9AD16C88A}" type="slidenum">
              <a:rPr lang="ru-RU" smtClean="0"/>
              <a:t>‹#›</a:t>
            </a:fld>
            <a:endParaRPr lang="ru-RU"/>
          </a:p>
        </p:txBody>
      </p:sp>
    </p:spTree>
  </p:cSld>
  <p:clrMapOvr>
    <a:masterClrMapping/>
  </p:clrMapOvr>
  <p:transition advClick="0" advTm="20000">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CF9FD2A6-CB47-4B40-90F3-2A421ED03F0B}" type="datetimeFigureOut">
              <a:rPr lang="ru-RU" smtClean="0"/>
              <a:t>10.10.2012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098D026F-CFBB-44E3-8085-64E9AD16C88A}" type="slidenum">
              <a:rPr lang="ru-RU" smtClean="0"/>
              <a:t>‹#›</a:t>
            </a:fld>
            <a:endParaRPr lang="ru-RU"/>
          </a:p>
        </p:txBody>
      </p:sp>
    </p:spTree>
  </p:cSld>
  <p:clrMapOvr>
    <a:masterClrMapping/>
  </p:clrMapOvr>
  <p:transition advClick="0" advTm="20000">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CF9FD2A6-CB47-4B40-90F3-2A421ED03F0B}" type="datetimeFigureOut">
              <a:rPr lang="ru-RU" smtClean="0"/>
              <a:t>10.10.2012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098D026F-CFBB-44E3-8085-64E9AD16C88A}" type="slidenum">
              <a:rPr lang="ru-RU" smtClean="0"/>
              <a:t>‹#›</a:t>
            </a:fld>
            <a:endParaRPr lang="ru-RU"/>
          </a:p>
        </p:txBody>
      </p:sp>
    </p:spTree>
  </p:cSld>
  <p:clrMapOvr>
    <a:masterClrMapping/>
  </p:clrMapOvr>
  <p:transition advClick="0" advTm="20000">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CF9FD2A6-CB47-4B40-90F3-2A421ED03F0B}" type="datetimeFigureOut">
              <a:rPr lang="ru-RU" smtClean="0"/>
              <a:t>10.10.2012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98D026F-CFBB-44E3-8085-64E9AD16C88A}" type="slidenum">
              <a:rPr lang="ru-RU" smtClean="0"/>
              <a:t>‹#›</a:t>
            </a:fld>
            <a:endParaRPr lang="ru-RU"/>
          </a:p>
        </p:txBody>
      </p:sp>
    </p:spTree>
  </p:cSld>
  <p:clrMapOvr>
    <a:masterClrMapping/>
  </p:clrMapOvr>
  <p:transition advClick="0" advTm="20000">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CF9FD2A6-CB47-4B40-90F3-2A421ED03F0B}" type="datetimeFigureOut">
              <a:rPr lang="ru-RU" smtClean="0"/>
              <a:t>10.10.2012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077200" y="6356350"/>
            <a:ext cx="609600" cy="365125"/>
          </a:xfrm>
        </p:spPr>
        <p:txBody>
          <a:bodyPr/>
          <a:lstStyle/>
          <a:p>
            <a:fld id="{098D026F-CFBB-44E3-8085-64E9AD16C88A}" type="slidenum">
              <a:rPr lang="ru-RU" smtClean="0"/>
              <a:t>‹#›</a:t>
            </a:fld>
            <a:endParaRPr lang="ru-RU"/>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transition advClick="0" advTm="20000">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CF9FD2A6-CB47-4B40-90F3-2A421ED03F0B}" type="datetimeFigureOut">
              <a:rPr lang="ru-RU" smtClean="0"/>
              <a:t>10.10.2012</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098D026F-CFBB-44E3-8085-64E9AD16C88A}" type="slidenum">
              <a:rPr lang="ru-RU" smtClean="0"/>
              <a:t>‹#›</a:t>
            </a:fld>
            <a:endParaRPr lang="ru-RU"/>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ransition advClick="0" advTm="20000">
    <p:dissolve/>
  </p:transition>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40544" y="1268760"/>
            <a:ext cx="8062912" cy="3600400"/>
          </a:xfrm>
        </p:spPr>
        <p:txBody>
          <a:bodyPr>
            <a:normAutofit fontScale="90000"/>
          </a:bodyPr>
          <a:lstStyle/>
          <a:p>
            <a:pPr algn="ctr"/>
            <a:r>
              <a:rPr lang="ru-RU" b="1" dirty="0" smtClean="0"/>
              <a:t/>
            </a:r>
            <a:br>
              <a:rPr lang="ru-RU" b="1" dirty="0" smtClean="0"/>
            </a:br>
            <a:r>
              <a:rPr lang="ru-RU" b="1" dirty="0" smtClean="0"/>
              <a:t/>
            </a:r>
            <a:br>
              <a:rPr lang="ru-RU" b="1" dirty="0" smtClean="0"/>
            </a:br>
            <a:r>
              <a:rPr lang="ru-RU" b="1" dirty="0" smtClean="0"/>
              <a:t/>
            </a:r>
            <a:br>
              <a:rPr lang="ru-RU" b="1" dirty="0" smtClean="0"/>
            </a:br>
            <a:r>
              <a:rPr lang="ru-RU" b="1" dirty="0" smtClean="0"/>
              <a:t/>
            </a:r>
            <a:br>
              <a:rPr lang="ru-RU" b="1" dirty="0" smtClean="0"/>
            </a:br>
            <a:r>
              <a:rPr lang="ru-RU" b="1" dirty="0" smtClean="0"/>
              <a:t/>
            </a:r>
            <a:br>
              <a:rPr lang="ru-RU" b="1" dirty="0" smtClean="0"/>
            </a:br>
            <a:r>
              <a:rPr lang="ru-RU" b="1" dirty="0" smtClean="0"/>
              <a:t>Информационные </a:t>
            </a:r>
            <a:r>
              <a:rPr lang="ru-RU" b="1" dirty="0" smtClean="0"/>
              <a:t>технологии в обучении иностранному языку</a:t>
            </a:r>
            <a:r>
              <a:rPr lang="ru-RU" dirty="0" smtClean="0"/>
              <a:t/>
            </a:r>
            <a:br>
              <a:rPr lang="ru-RU" dirty="0" smtClean="0"/>
            </a:br>
            <a:endParaRPr lang="ru-RU" dirty="0"/>
          </a:p>
        </p:txBody>
      </p:sp>
      <p:sp>
        <p:nvSpPr>
          <p:cNvPr id="3" name="Подзаголовок 2"/>
          <p:cNvSpPr>
            <a:spLocks noGrp="1"/>
          </p:cNvSpPr>
          <p:nvPr>
            <p:ph type="subTitle" idx="1"/>
          </p:nvPr>
        </p:nvSpPr>
        <p:spPr>
          <a:xfrm>
            <a:off x="827584" y="4149080"/>
            <a:ext cx="7775872" cy="1152128"/>
          </a:xfrm>
        </p:spPr>
        <p:txBody>
          <a:bodyPr/>
          <a:lstStyle/>
          <a:p>
            <a:endParaRPr lang="ru-RU" dirty="0" smtClean="0"/>
          </a:p>
          <a:p>
            <a:r>
              <a:rPr lang="ru-RU" sz="2000" b="1" dirty="0" smtClean="0">
                <a:solidFill>
                  <a:schemeClr val="accent2">
                    <a:lumMod val="75000"/>
                  </a:schemeClr>
                </a:solidFill>
                <a:effectLst>
                  <a:outerShdw blurRad="38100" dist="38100" dir="2700000" algn="tl">
                    <a:srgbClr val="000000">
                      <a:alpha val="43137"/>
                    </a:srgbClr>
                  </a:outerShdw>
                </a:effectLst>
              </a:rPr>
              <a:t>Выполнила: Кашкарова О.С.</a:t>
            </a:r>
            <a:endParaRPr lang="ru-RU" sz="2000" b="1" dirty="0">
              <a:solidFill>
                <a:schemeClr val="accent2">
                  <a:lumMod val="75000"/>
                </a:schemeClr>
              </a:solidFill>
              <a:effectLst>
                <a:outerShdw blurRad="38100" dist="38100" dir="2700000" algn="tl">
                  <a:srgbClr val="000000">
                    <a:alpha val="43137"/>
                  </a:srgbClr>
                </a:outerShdw>
              </a:effectLst>
            </a:endParaRPr>
          </a:p>
        </p:txBody>
      </p:sp>
    </p:spTree>
  </p:cSld>
  <p:clrMapOvr>
    <a:masterClrMapping/>
  </p:clrMapOvr>
  <p:transition advClick="0" advTm="20000">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492664"/>
          </a:xfrm>
        </p:spPr>
        <p:txBody>
          <a:bodyPr>
            <a:normAutofit fontScale="90000"/>
          </a:bodyPr>
          <a:lstStyle/>
          <a:p>
            <a:endParaRPr lang="ru-RU" dirty="0"/>
          </a:p>
        </p:txBody>
      </p:sp>
      <p:sp>
        <p:nvSpPr>
          <p:cNvPr id="3" name="Содержимое 2"/>
          <p:cNvSpPr>
            <a:spLocks noGrp="1"/>
          </p:cNvSpPr>
          <p:nvPr>
            <p:ph idx="1"/>
          </p:nvPr>
        </p:nvSpPr>
        <p:spPr>
          <a:xfrm>
            <a:off x="457200" y="1340768"/>
            <a:ext cx="8229600" cy="4983832"/>
          </a:xfrm>
          <a:noFill/>
          <a:ln/>
        </p:spPr>
        <p:style>
          <a:lnRef idx="2">
            <a:schemeClr val="accent3"/>
          </a:lnRef>
          <a:fillRef idx="1">
            <a:schemeClr val="lt1"/>
          </a:fillRef>
          <a:effectRef idx="0">
            <a:schemeClr val="accent3"/>
          </a:effectRef>
          <a:fontRef idx="minor">
            <a:schemeClr val="dk1"/>
          </a:fontRef>
        </p:style>
        <p:txBody>
          <a:bodyPr numCol="1">
            <a:normAutofit fontScale="92500"/>
          </a:bodyPr>
          <a:lstStyle/>
          <a:p>
            <a:pPr algn="ctr">
              <a:buNone/>
            </a:pPr>
            <a:r>
              <a:rPr lang="ru-RU" dirty="0" smtClean="0"/>
              <a:t>На данном этапе развития российского образования основной задачей школы становится </a:t>
            </a:r>
            <a:r>
              <a:rPr lang="ru-RU" b="1" i="1" dirty="0" smtClean="0"/>
              <a:t>формирование</a:t>
            </a:r>
            <a:r>
              <a:rPr lang="ru-RU" dirty="0" smtClean="0"/>
              <a:t> </a:t>
            </a:r>
            <a:r>
              <a:rPr lang="ru-RU" b="1" i="1" dirty="0" err="1" smtClean="0"/>
              <a:t>социокультурной</a:t>
            </a:r>
            <a:r>
              <a:rPr lang="ru-RU" b="1" i="1" dirty="0" smtClean="0"/>
              <a:t> компетентности</a:t>
            </a:r>
            <a:r>
              <a:rPr lang="ru-RU" dirty="0" smtClean="0"/>
              <a:t> </a:t>
            </a:r>
            <a:r>
              <a:rPr lang="ru-RU" b="1" i="1" dirty="0" smtClean="0"/>
              <a:t>обучающихся</a:t>
            </a:r>
            <a:r>
              <a:rPr lang="ru-RU" dirty="0" smtClean="0"/>
              <a:t>. Широкое использование средств информационных и коммуникационных технологий на уроках определяет их стремительное внедрение в учебный процесс и способствует модернизации образовательного пространства школы. </a:t>
            </a:r>
          </a:p>
          <a:p>
            <a:pPr algn="ctr">
              <a:buNone/>
            </a:pPr>
            <a:r>
              <a:rPr lang="ru-RU" dirty="0" smtClean="0"/>
              <a:t>Важной составляющей педагогического мастерства учителя в современных условиях становится его соответствие уровню развития науки и техники, его умению решать профессиональные задачи с применением ИКТ. </a:t>
            </a:r>
          </a:p>
          <a:p>
            <a:pPr>
              <a:buNone/>
            </a:pPr>
            <a:endParaRPr lang="ru-RU" dirty="0"/>
          </a:p>
        </p:txBody>
      </p:sp>
    </p:spTree>
  </p:cSld>
  <p:clrMapOvr>
    <a:masterClrMapping/>
  </p:clrMapOvr>
  <p:transition advClick="0" advTm="20000">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980728"/>
            <a:ext cx="8352928" cy="5400600"/>
          </a:xfrm>
        </p:spPr>
        <p:style>
          <a:lnRef idx="2">
            <a:schemeClr val="accent3"/>
          </a:lnRef>
          <a:fillRef idx="1">
            <a:schemeClr val="lt1"/>
          </a:fillRef>
          <a:effectRef idx="0">
            <a:schemeClr val="accent3"/>
          </a:effectRef>
          <a:fontRef idx="minor">
            <a:schemeClr val="dk1"/>
          </a:fontRef>
        </p:style>
        <p:txBody>
          <a:bodyPr numCol="1" anchor="b">
            <a:normAutofit fontScale="90000"/>
            <a:scene3d>
              <a:camera prst="orthographicFront"/>
              <a:lightRig rig="freezing" dir="t">
                <a:rot lat="0" lon="0" rev="5640000"/>
              </a:lightRig>
            </a:scene3d>
            <a:sp3d prstMaterial="flat">
              <a:contourClr>
                <a:schemeClr val="tx2"/>
              </a:contourClr>
            </a:sp3d>
          </a:bodyPr>
          <a:lstStyle/>
          <a:p>
            <a:pPr algn="just"/>
            <a:r>
              <a:rPr lang="ru-RU" sz="2000" dirty="0" smtClean="0">
                <a:solidFill>
                  <a:schemeClr val="tx1"/>
                </a:solidFill>
                <a:latin typeface="+mn-lt"/>
              </a:rPr>
              <a:t> Применение компьютеров на уроках иностранного языка    существенно повышает интенсивность образовательного процесса. Интерактивное обучение с помощью обучающих компьютерных программ способствует реализации целого  комплекса методических, педагогических, дидактических, психологических принципов, делает процесс обучения более интересным. </a:t>
            </a:r>
            <a:br>
              <a:rPr lang="ru-RU" sz="2000" dirty="0" smtClean="0">
                <a:solidFill>
                  <a:schemeClr val="tx1"/>
                </a:solidFill>
                <a:latin typeface="+mn-lt"/>
              </a:rPr>
            </a:br>
            <a:r>
              <a:rPr lang="ru-RU" sz="2000" dirty="0" smtClean="0">
                <a:solidFill>
                  <a:schemeClr val="tx1"/>
                </a:solidFill>
                <a:latin typeface="+mn-lt"/>
              </a:rPr>
              <a:t/>
            </a:r>
            <a:br>
              <a:rPr lang="ru-RU" sz="2000" dirty="0" smtClean="0">
                <a:solidFill>
                  <a:schemeClr val="tx1"/>
                </a:solidFill>
                <a:latin typeface="+mn-lt"/>
              </a:rPr>
            </a:br>
            <a:r>
              <a:rPr lang="ru-RU" sz="2000" dirty="0" smtClean="0">
                <a:solidFill>
                  <a:schemeClr val="tx1"/>
                </a:solidFill>
                <a:latin typeface="+mn-lt"/>
              </a:rPr>
              <a:t/>
            </a:r>
            <a:br>
              <a:rPr lang="ru-RU" sz="2000" dirty="0" smtClean="0">
                <a:solidFill>
                  <a:schemeClr val="tx1"/>
                </a:solidFill>
                <a:latin typeface="+mn-lt"/>
              </a:rPr>
            </a:br>
            <a:r>
              <a:rPr lang="ru-RU" sz="2000" dirty="0" smtClean="0">
                <a:solidFill>
                  <a:schemeClr val="tx1"/>
                </a:solidFill>
                <a:latin typeface="+mn-lt"/>
              </a:rPr>
              <a:t/>
            </a:r>
            <a:br>
              <a:rPr lang="ru-RU" sz="2000" dirty="0" smtClean="0">
                <a:solidFill>
                  <a:schemeClr val="tx1"/>
                </a:solidFill>
                <a:latin typeface="+mn-lt"/>
              </a:rPr>
            </a:br>
            <a:r>
              <a:rPr lang="ru-RU" sz="2000" dirty="0" smtClean="0">
                <a:solidFill>
                  <a:schemeClr val="tx1"/>
                </a:solidFill>
                <a:latin typeface="+mn-lt"/>
              </a:rPr>
              <a:t/>
            </a:r>
            <a:br>
              <a:rPr lang="ru-RU" sz="2000" dirty="0" smtClean="0">
                <a:solidFill>
                  <a:schemeClr val="tx1"/>
                </a:solidFill>
                <a:latin typeface="+mn-lt"/>
              </a:rPr>
            </a:br>
            <a:r>
              <a:rPr lang="ru-RU" sz="2000" dirty="0" smtClean="0">
                <a:solidFill>
                  <a:schemeClr val="tx1"/>
                </a:solidFill>
                <a:latin typeface="+mn-lt"/>
              </a:rPr>
              <a:t/>
            </a:r>
            <a:br>
              <a:rPr lang="ru-RU" sz="2000" dirty="0" smtClean="0">
                <a:solidFill>
                  <a:schemeClr val="tx1"/>
                </a:solidFill>
                <a:latin typeface="+mn-lt"/>
              </a:rPr>
            </a:br>
            <a:r>
              <a:rPr lang="ru-RU" sz="2000" dirty="0" smtClean="0">
                <a:solidFill>
                  <a:schemeClr val="tx1"/>
                </a:solidFill>
                <a:latin typeface="+mn-lt"/>
              </a:rPr>
              <a:t/>
            </a:r>
            <a:br>
              <a:rPr lang="ru-RU" sz="2000" dirty="0" smtClean="0">
                <a:solidFill>
                  <a:schemeClr val="tx1"/>
                </a:solidFill>
                <a:latin typeface="+mn-lt"/>
              </a:rPr>
            </a:br>
            <a:r>
              <a:rPr lang="ru-RU" sz="2000" dirty="0" smtClean="0">
                <a:solidFill>
                  <a:schemeClr val="tx1"/>
                </a:solidFill>
                <a:latin typeface="+mn-lt"/>
              </a:rPr>
              <a:t/>
            </a:r>
            <a:br>
              <a:rPr lang="ru-RU" sz="2000" dirty="0" smtClean="0">
                <a:solidFill>
                  <a:schemeClr val="tx1"/>
                </a:solidFill>
                <a:latin typeface="+mn-lt"/>
              </a:rPr>
            </a:br>
            <a:r>
              <a:rPr lang="ru-RU" sz="2000" dirty="0" smtClean="0">
                <a:solidFill>
                  <a:schemeClr val="tx1"/>
                </a:solidFill>
                <a:latin typeface="+mn-lt"/>
              </a:rPr>
              <a:t/>
            </a:r>
            <a:br>
              <a:rPr lang="ru-RU" sz="2000" dirty="0" smtClean="0">
                <a:solidFill>
                  <a:schemeClr val="tx1"/>
                </a:solidFill>
                <a:latin typeface="+mn-lt"/>
              </a:rPr>
            </a:br>
            <a:r>
              <a:rPr lang="ru-RU" sz="2000" dirty="0" smtClean="0">
                <a:solidFill>
                  <a:schemeClr val="tx1"/>
                </a:solidFill>
                <a:latin typeface="+mn-lt"/>
              </a:rPr>
              <a:t>Такой способ обучения дает возможность учитывать темп работы каждого учащегося. В это же время преобразуется ценностно-смысловая сфера обучаемого, увеличивается его познавательная деятельность, что, несомненно, способствует эффективному повышению уровня знаний и умений. </a:t>
            </a:r>
            <a:r>
              <a:rPr lang="ru-RU" dirty="0" smtClean="0"/>
              <a:t/>
            </a:r>
            <a:br>
              <a:rPr lang="ru-RU" dirty="0" smtClean="0"/>
            </a:br>
            <a:r>
              <a:rPr lang="ru-RU" dirty="0" smtClean="0"/>
              <a:t>  </a:t>
            </a:r>
            <a:endParaRPr lang="ru-RU" dirty="0"/>
          </a:p>
        </p:txBody>
      </p:sp>
      <p:pic>
        <p:nvPicPr>
          <p:cNvPr id="5" name="Picture 1" descr="C:\Users\etwerye\Desktop\44573.jpg"/>
          <p:cNvPicPr>
            <a:picLocks noChangeAspect="1" noChangeArrowheads="1"/>
          </p:cNvPicPr>
          <p:nvPr/>
        </p:nvPicPr>
        <p:blipFill>
          <a:blip r:embed="rId2" cstate="print"/>
          <a:srcRect/>
          <a:stretch>
            <a:fillRect/>
          </a:stretch>
        </p:blipFill>
        <p:spPr bwMode="auto">
          <a:xfrm>
            <a:off x="323528" y="2564904"/>
            <a:ext cx="3024336" cy="1705372"/>
          </a:xfrm>
          <a:prstGeom prst="rect">
            <a:avLst/>
          </a:prstGeom>
          <a:scene3d>
            <a:camera prst="perspectiveContrastingRightFacing"/>
            <a:lightRig rig="threePt" dir="t"/>
          </a:scene3d>
        </p:spPr>
        <p:style>
          <a:lnRef idx="2">
            <a:schemeClr val="accent3"/>
          </a:lnRef>
          <a:fillRef idx="1">
            <a:schemeClr val="lt1"/>
          </a:fillRef>
          <a:effectRef idx="0">
            <a:schemeClr val="accent3"/>
          </a:effectRef>
          <a:fontRef idx="minor">
            <a:schemeClr val="dk1"/>
          </a:fontRef>
        </p:style>
      </p:pic>
      <p:pic>
        <p:nvPicPr>
          <p:cNvPr id="129026" name="Picture 2"/>
          <p:cNvPicPr>
            <a:picLocks noChangeAspect="1" noChangeArrowheads="1"/>
          </p:cNvPicPr>
          <p:nvPr/>
        </p:nvPicPr>
        <p:blipFill>
          <a:blip r:embed="rId3" cstate="print"/>
          <a:srcRect/>
          <a:stretch>
            <a:fillRect/>
          </a:stretch>
        </p:blipFill>
        <p:spPr bwMode="auto">
          <a:xfrm>
            <a:off x="5940152" y="2420888"/>
            <a:ext cx="2448272" cy="2016224"/>
          </a:xfrm>
          <a:prstGeom prst="rect">
            <a:avLst/>
          </a:prstGeom>
          <a:ln>
            <a:headEnd/>
            <a:tailEnd/>
          </a:ln>
          <a:scene3d>
            <a:camera prst="perspectiveHeroicExtremeLeftFacing"/>
            <a:lightRig rig="threePt" dir="t"/>
          </a:scene3d>
        </p:spPr>
        <p:style>
          <a:lnRef idx="2">
            <a:schemeClr val="accent3"/>
          </a:lnRef>
          <a:fillRef idx="1">
            <a:schemeClr val="lt1"/>
          </a:fillRef>
          <a:effectRef idx="0">
            <a:schemeClr val="accent3"/>
          </a:effectRef>
          <a:fontRef idx="minor">
            <a:schemeClr val="dk1"/>
          </a:fontRef>
        </p:style>
      </p:pic>
      <p:pic>
        <p:nvPicPr>
          <p:cNvPr id="129027" name="Picture 3"/>
          <p:cNvPicPr>
            <a:picLocks noChangeAspect="1" noChangeArrowheads="1"/>
          </p:cNvPicPr>
          <p:nvPr/>
        </p:nvPicPr>
        <p:blipFill>
          <a:blip r:embed="rId4" cstate="print"/>
          <a:srcRect/>
          <a:stretch>
            <a:fillRect/>
          </a:stretch>
        </p:blipFill>
        <p:spPr bwMode="auto">
          <a:xfrm>
            <a:off x="3491880" y="2420888"/>
            <a:ext cx="1872209" cy="2088232"/>
          </a:xfrm>
          <a:prstGeom prst="rect">
            <a:avLst/>
          </a:prstGeom>
          <a:ln>
            <a:headEnd/>
            <a:tailEnd/>
          </a:ln>
          <a:scene3d>
            <a:camera prst="perspectiveFront"/>
            <a:lightRig rig="threePt" dir="t"/>
          </a:scene3d>
        </p:spPr>
        <p:style>
          <a:lnRef idx="2">
            <a:schemeClr val="accent3"/>
          </a:lnRef>
          <a:fillRef idx="1">
            <a:schemeClr val="lt1"/>
          </a:fillRef>
          <a:effectRef idx="0">
            <a:schemeClr val="accent3"/>
          </a:effectRef>
          <a:fontRef idx="minor">
            <a:schemeClr val="dk1"/>
          </a:fontRef>
        </p:style>
      </p:pic>
    </p:spTree>
  </p:cSld>
  <p:clrMapOvr>
    <a:masterClrMapping/>
  </p:clrMapOvr>
  <p:transition advClick="0" advTm="20000">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052736"/>
            <a:ext cx="8305800" cy="3816424"/>
          </a:xfrm>
        </p:spPr>
        <p:style>
          <a:lnRef idx="2">
            <a:schemeClr val="accent3"/>
          </a:lnRef>
          <a:fillRef idx="1">
            <a:schemeClr val="lt1"/>
          </a:fillRef>
          <a:effectRef idx="0">
            <a:schemeClr val="accent3"/>
          </a:effectRef>
          <a:fontRef idx="minor">
            <a:schemeClr val="dk1"/>
          </a:fontRef>
        </p:style>
        <p:txBody>
          <a:bodyPr>
            <a:normAutofit fontScale="90000"/>
          </a:bodyPr>
          <a:lstStyle/>
          <a:p>
            <a:pPr algn="ctr"/>
            <a:r>
              <a:rPr lang="ru-RU" sz="2700" dirty="0" smtClean="0">
                <a:solidFill>
                  <a:schemeClr val="tx1"/>
                </a:solidFill>
                <a:latin typeface="+mn-lt"/>
              </a:rPr>
              <a:t>Таким образом «внедрение ИКТ способствует достижению основной цели модернизации образования – </a:t>
            </a:r>
            <a:r>
              <a:rPr lang="ru-RU" sz="2700" dirty="0" smtClean="0">
                <a:solidFill>
                  <a:schemeClr val="tx1"/>
                </a:solidFill>
                <a:latin typeface="+mn-lt"/>
              </a:rPr>
              <a:t/>
            </a:r>
            <a:br>
              <a:rPr lang="ru-RU" sz="2700" dirty="0" smtClean="0">
                <a:solidFill>
                  <a:schemeClr val="tx1"/>
                </a:solidFill>
                <a:latin typeface="+mn-lt"/>
              </a:rPr>
            </a:br>
            <a:r>
              <a:rPr lang="ru-RU" sz="2700" dirty="0" smtClean="0">
                <a:solidFill>
                  <a:schemeClr val="tx1"/>
                </a:solidFill>
                <a:latin typeface="+mn-lt"/>
              </a:rPr>
              <a:t>улучшению </a:t>
            </a:r>
            <a:r>
              <a:rPr lang="ru-RU" sz="2700" dirty="0" smtClean="0">
                <a:solidFill>
                  <a:schemeClr val="tx1"/>
                </a:solidFill>
                <a:latin typeface="+mn-lt"/>
              </a:rPr>
              <a:t>качества обучения, </a:t>
            </a:r>
            <a:r>
              <a:rPr lang="ru-RU" sz="2700" dirty="0" smtClean="0">
                <a:solidFill>
                  <a:schemeClr val="tx1"/>
                </a:solidFill>
                <a:latin typeface="+mn-lt"/>
              </a:rPr>
              <a:t>увеличению </a:t>
            </a:r>
            <a:r>
              <a:rPr lang="ru-RU" sz="2700" dirty="0" smtClean="0">
                <a:solidFill>
                  <a:schemeClr val="tx1"/>
                </a:solidFill>
                <a:latin typeface="+mn-lt"/>
              </a:rPr>
              <a:t>доступности образования, </a:t>
            </a:r>
            <a:r>
              <a:rPr lang="ru-RU" sz="2700" dirty="0" smtClean="0">
                <a:solidFill>
                  <a:schemeClr val="tx1"/>
                </a:solidFill>
                <a:latin typeface="+mn-lt"/>
              </a:rPr>
              <a:t>обеспечению </a:t>
            </a:r>
            <a:r>
              <a:rPr lang="ru-RU" sz="2700" dirty="0" smtClean="0">
                <a:solidFill>
                  <a:schemeClr val="tx1"/>
                </a:solidFill>
                <a:latin typeface="+mn-lt"/>
              </a:rPr>
              <a:t>гармоничного развития личности, ориентирующейся в информационном пространстве, приобщенной к информационно-коммуникационным возможностям современных технологий и обладающей информационной культурой».</a:t>
            </a:r>
            <a:r>
              <a:rPr lang="ru-RU" dirty="0" smtClean="0"/>
              <a:t/>
            </a:r>
            <a:br>
              <a:rPr lang="ru-RU" dirty="0" smtClean="0"/>
            </a:br>
            <a:endParaRPr lang="ru-RU" dirty="0"/>
          </a:p>
        </p:txBody>
      </p:sp>
      <p:pic>
        <p:nvPicPr>
          <p:cNvPr id="128002" name="Picture 2" descr="C:\Users\etwerye\Desktop\86536145-pic4_zoom-1000x-99913.jpeg"/>
          <p:cNvPicPr>
            <a:picLocks noChangeAspect="1" noChangeArrowheads="1"/>
          </p:cNvPicPr>
          <p:nvPr/>
        </p:nvPicPr>
        <p:blipFill>
          <a:blip r:embed="rId2" cstate="print"/>
          <a:srcRect/>
          <a:stretch>
            <a:fillRect/>
          </a:stretch>
        </p:blipFill>
        <p:spPr bwMode="auto">
          <a:xfrm>
            <a:off x="2555776" y="4293096"/>
            <a:ext cx="3960440" cy="2393627"/>
          </a:xfrm>
          <a:prstGeom prst="rect">
            <a:avLst/>
          </a:prstGeom>
          <a:effectLst/>
          <a:scene3d>
            <a:camera prst="orthographicFront"/>
            <a:lightRig rig="threePt" dir="t"/>
          </a:scene3d>
          <a:sp3d>
            <a:bevelT prst="relaxedInset"/>
          </a:sp3d>
        </p:spPr>
        <p:style>
          <a:lnRef idx="2">
            <a:schemeClr val="accent3"/>
          </a:lnRef>
          <a:fillRef idx="1">
            <a:schemeClr val="lt1"/>
          </a:fillRef>
          <a:effectRef idx="0">
            <a:schemeClr val="accent3"/>
          </a:effectRef>
          <a:fontRef idx="minor">
            <a:schemeClr val="dk1"/>
          </a:fontRef>
        </p:style>
      </p:pic>
    </p:spTree>
  </p:cSld>
  <p:clrMapOvr>
    <a:masterClrMapping/>
  </p:clrMapOvr>
  <p:transition advClick="0" advTm="20000">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052736"/>
            <a:ext cx="8229600" cy="2724912"/>
          </a:xfrm>
        </p:spPr>
        <p:style>
          <a:lnRef idx="2">
            <a:schemeClr val="accent3"/>
          </a:lnRef>
          <a:fillRef idx="1">
            <a:schemeClr val="lt1"/>
          </a:fillRef>
          <a:effectRef idx="0">
            <a:schemeClr val="accent3"/>
          </a:effectRef>
          <a:fontRef idx="minor">
            <a:schemeClr val="dk1"/>
          </a:fontRef>
        </p:style>
        <p:txBody>
          <a:bodyPr>
            <a:noAutofit/>
            <a:scene3d>
              <a:camera prst="orthographicFront"/>
              <a:lightRig rig="freezing" dir="t">
                <a:rot lat="0" lon="0" rev="5640000"/>
              </a:lightRig>
            </a:scene3d>
            <a:sp3d prstMaterial="flat">
              <a:contourClr>
                <a:schemeClr val="tx2"/>
              </a:contourClr>
            </a:sp3d>
          </a:bodyPr>
          <a:lstStyle/>
          <a:p>
            <a:pPr algn="ctr"/>
            <a:r>
              <a:rPr lang="ru-RU" sz="1600" dirty="0" smtClean="0">
                <a:solidFill>
                  <a:schemeClr val="tx1"/>
                </a:solidFill>
                <a:latin typeface="+mn-lt"/>
              </a:rPr>
              <a:t>В обучении иностранному языку широкое использование получили </a:t>
            </a:r>
            <a:r>
              <a:rPr lang="ru-RU" sz="1600" dirty="0" err="1" smtClean="0">
                <a:solidFill>
                  <a:schemeClr val="tx1"/>
                </a:solidFill>
                <a:latin typeface="+mn-lt"/>
              </a:rPr>
              <a:t>мультимедийные</a:t>
            </a:r>
            <a:r>
              <a:rPr lang="ru-RU" sz="1600" dirty="0" smtClean="0">
                <a:solidFill>
                  <a:schemeClr val="tx1"/>
                </a:solidFill>
                <a:latin typeface="+mn-lt"/>
              </a:rPr>
              <a:t> технологии, основными средствами которых являются звук, текст, видео. Невозможно представить образовательный процесс без </a:t>
            </a:r>
            <a:r>
              <a:rPr lang="ru-RU" sz="1600" dirty="0" err="1" smtClean="0">
                <a:solidFill>
                  <a:schemeClr val="tx1"/>
                </a:solidFill>
                <a:latin typeface="+mn-lt"/>
              </a:rPr>
              <a:t>мультимедийных</a:t>
            </a:r>
            <a:r>
              <a:rPr lang="ru-RU" sz="1600" dirty="0" smtClean="0">
                <a:solidFill>
                  <a:schemeClr val="tx1"/>
                </a:solidFill>
                <a:latin typeface="+mn-lt"/>
              </a:rPr>
              <a:t> презентаций. Именно проектная деятельность – это значимая сторона использования информационных технологий на уроках иностранного языка.</a:t>
            </a:r>
            <a:r>
              <a:rPr lang="ru-RU" sz="1600" i="1" dirty="0" smtClean="0">
                <a:solidFill>
                  <a:schemeClr val="tx1"/>
                </a:solidFill>
                <a:latin typeface="+mn-lt"/>
              </a:rPr>
              <a:t> </a:t>
            </a:r>
            <a:r>
              <a:rPr lang="ru-RU" sz="1600" dirty="0" smtClean="0">
                <a:solidFill>
                  <a:schemeClr val="tx1"/>
                </a:solidFill>
                <a:latin typeface="+mn-lt"/>
              </a:rPr>
              <a:t/>
            </a:r>
            <a:br>
              <a:rPr lang="ru-RU" sz="1600" dirty="0" smtClean="0">
                <a:solidFill>
                  <a:schemeClr val="tx1"/>
                </a:solidFill>
                <a:latin typeface="+mn-lt"/>
              </a:rPr>
            </a:br>
            <a:r>
              <a:rPr lang="ru-RU" sz="1600" dirty="0" smtClean="0">
                <a:solidFill>
                  <a:schemeClr val="tx1"/>
                </a:solidFill>
                <a:latin typeface="+mn-lt"/>
              </a:rPr>
              <a:t>                         Благодаря </a:t>
            </a:r>
            <a:r>
              <a:rPr lang="ru-RU" sz="1600" dirty="0" smtClean="0">
                <a:solidFill>
                  <a:schemeClr val="tx1"/>
                </a:solidFill>
                <a:latin typeface="+mn-lt"/>
              </a:rPr>
              <a:t>проектной деятельности учащиеся могут самостоятельно выбрать тему своей творческой работы, используя различные источники информации, выбрать способ ее демонстрации. Кроме того, с помощью метода проектов учащимся предоставляется прекрасная возможность использовать иностранный язык в ситуациях повседневного общения.</a:t>
            </a:r>
            <a:r>
              <a:rPr lang="ru-RU" sz="1500" dirty="0" smtClean="0"/>
              <a:t/>
            </a:r>
            <a:br>
              <a:rPr lang="ru-RU" sz="1500" dirty="0" smtClean="0"/>
            </a:br>
            <a:endParaRPr lang="ru-RU" sz="1500" dirty="0"/>
          </a:p>
        </p:txBody>
      </p:sp>
      <p:pic>
        <p:nvPicPr>
          <p:cNvPr id="7" name="Содержимое 6" descr="2i.png"/>
          <p:cNvPicPr>
            <a:picLocks noGrp="1" noChangeAspect="1"/>
          </p:cNvPicPr>
          <p:nvPr>
            <p:ph sz="half" idx="2"/>
          </p:nvPr>
        </p:nvPicPr>
        <p:blipFill>
          <a:blip r:embed="rId2" cstate="print"/>
          <a:stretch>
            <a:fillRect/>
          </a:stretch>
        </p:blipFill>
        <p:spPr>
          <a:xfrm>
            <a:off x="4789792" y="4005065"/>
            <a:ext cx="3958672" cy="2376263"/>
          </a:xfrm>
          <a:effectLst>
            <a:outerShdw blurRad="50800" dist="38100" dir="5400000" algn="t" rotWithShape="0">
              <a:prstClr val="black">
                <a:alpha val="40000"/>
              </a:prstClr>
            </a:outerShdw>
          </a:effectLst>
        </p:spPr>
        <p:style>
          <a:lnRef idx="2">
            <a:schemeClr val="accent3"/>
          </a:lnRef>
          <a:fillRef idx="1">
            <a:schemeClr val="lt1"/>
          </a:fillRef>
          <a:effectRef idx="0">
            <a:schemeClr val="accent3"/>
          </a:effectRef>
          <a:fontRef idx="minor">
            <a:schemeClr val="dk1"/>
          </a:fontRef>
        </p:style>
      </p:pic>
      <p:pic>
        <p:nvPicPr>
          <p:cNvPr id="132098" name="Picture 2"/>
          <p:cNvPicPr>
            <a:picLocks noGrp="1" noChangeAspect="1" noChangeArrowheads="1"/>
          </p:cNvPicPr>
          <p:nvPr>
            <p:ph sz="half" idx="1"/>
          </p:nvPr>
        </p:nvPicPr>
        <p:blipFill>
          <a:blip r:embed="rId3" cstate="print"/>
          <a:srcRect/>
          <a:stretch>
            <a:fillRect/>
          </a:stretch>
        </p:blipFill>
        <p:spPr bwMode="auto">
          <a:xfrm>
            <a:off x="476250" y="4005064"/>
            <a:ext cx="4000500" cy="2376264"/>
          </a:xfrm>
          <a:prstGeom prst="rect">
            <a:avLst/>
          </a:prstGeom>
          <a:ln>
            <a:headEnd/>
            <a:tailEnd/>
          </a:ln>
          <a:effectLst>
            <a:outerShdw blurRad="50800" dist="38100" dir="5400000" algn="t" rotWithShape="0">
              <a:prstClr val="black">
                <a:alpha val="40000"/>
              </a:prstClr>
            </a:outerShdw>
          </a:effectLst>
        </p:spPr>
        <p:style>
          <a:lnRef idx="2">
            <a:schemeClr val="accent3"/>
          </a:lnRef>
          <a:fillRef idx="1">
            <a:schemeClr val="lt1"/>
          </a:fillRef>
          <a:effectRef idx="0">
            <a:schemeClr val="accent3"/>
          </a:effectRef>
          <a:fontRef idx="minor">
            <a:schemeClr val="dk1"/>
          </a:fontRef>
        </p:style>
      </p:pic>
    </p:spTree>
  </p:cSld>
  <p:clrMapOvr>
    <a:masterClrMapping/>
  </p:clrMapOvr>
  <p:transition advClick="0" advTm="20000">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908721"/>
            <a:ext cx="2212848" cy="936103"/>
          </a:xfrm>
        </p:spPr>
        <p:style>
          <a:lnRef idx="2">
            <a:schemeClr val="accent3"/>
          </a:lnRef>
          <a:fillRef idx="1">
            <a:schemeClr val="lt1"/>
          </a:fillRef>
          <a:effectRef idx="0">
            <a:schemeClr val="accent3"/>
          </a:effectRef>
          <a:fontRef idx="minor">
            <a:schemeClr val="dk1"/>
          </a:fontRef>
        </p:style>
        <p:txBody>
          <a:bodyPr>
            <a:normAutofit fontScale="90000"/>
          </a:bodyPr>
          <a:lstStyle/>
          <a:p>
            <a:r>
              <a:rPr lang="ru-RU" dirty="0" smtClean="0">
                <a:solidFill>
                  <a:schemeClr val="tx1"/>
                </a:solidFill>
              </a:rPr>
              <a:t>Ресурсы </a:t>
            </a:r>
            <a:r>
              <a:rPr lang="ru-RU" dirty="0" smtClean="0">
                <a:solidFill>
                  <a:schemeClr val="tx1"/>
                </a:solidFill>
              </a:rPr>
              <a:t>Интернет можно применять:</a:t>
            </a:r>
            <a:r>
              <a:rPr lang="ru-RU" dirty="0" smtClean="0">
                <a:solidFill>
                  <a:schemeClr val="accent1"/>
                </a:solidFill>
              </a:rPr>
              <a:t/>
            </a:r>
            <a:br>
              <a:rPr lang="ru-RU" dirty="0" smtClean="0">
                <a:solidFill>
                  <a:schemeClr val="accent1"/>
                </a:solidFill>
              </a:rPr>
            </a:br>
            <a:endParaRPr lang="ru-RU" dirty="0">
              <a:solidFill>
                <a:schemeClr val="accent1"/>
              </a:solidFill>
            </a:endParaRPr>
          </a:p>
        </p:txBody>
      </p:sp>
      <p:sp>
        <p:nvSpPr>
          <p:cNvPr id="3" name="Текст 2"/>
          <p:cNvSpPr>
            <a:spLocks noGrp="1"/>
          </p:cNvSpPr>
          <p:nvPr>
            <p:ph type="body" sz="half" idx="2"/>
          </p:nvPr>
        </p:nvSpPr>
        <p:spPr>
          <a:xfrm>
            <a:off x="611560" y="2132856"/>
            <a:ext cx="2209800" cy="3528392"/>
          </a:xfrm>
        </p:spPr>
        <p:style>
          <a:lnRef idx="2">
            <a:schemeClr val="accent3"/>
          </a:lnRef>
          <a:fillRef idx="1">
            <a:schemeClr val="lt1"/>
          </a:fillRef>
          <a:effectRef idx="0">
            <a:schemeClr val="accent3"/>
          </a:effectRef>
          <a:fontRef idx="minor">
            <a:schemeClr val="dk1"/>
          </a:fontRef>
        </p:style>
        <p:txBody>
          <a:bodyPr>
            <a:normAutofit fontScale="55000" lnSpcReduction="20000"/>
          </a:bodyPr>
          <a:lstStyle/>
          <a:p>
            <a:r>
              <a:rPr lang="ru-RU" sz="2200" dirty="0" smtClean="0">
                <a:solidFill>
                  <a:schemeClr val="tx1"/>
                </a:solidFill>
              </a:rPr>
              <a:t>- </a:t>
            </a:r>
            <a:r>
              <a:rPr lang="ru-RU" sz="2200" dirty="0" smtClean="0">
                <a:solidFill>
                  <a:schemeClr val="tx1"/>
                </a:solidFill>
              </a:rPr>
              <a:t>для поиска необходимой информации учащимися в рамках проектной деятельности;</a:t>
            </a:r>
          </a:p>
          <a:p>
            <a:r>
              <a:rPr lang="ru-RU" sz="2200" dirty="0" smtClean="0">
                <a:solidFill>
                  <a:schemeClr val="tx1"/>
                </a:solidFill>
              </a:rPr>
              <a:t>- для самостоятельного изучения иностранного языка;</a:t>
            </a:r>
          </a:p>
          <a:p>
            <a:r>
              <a:rPr lang="ru-RU" sz="2200" dirty="0" smtClean="0">
                <a:solidFill>
                  <a:schemeClr val="tx1"/>
                </a:solidFill>
              </a:rPr>
              <a:t>- для развития творческого потенциала учащихся (участие в различных конкурсах, викторинах, конференциях); </a:t>
            </a:r>
          </a:p>
          <a:p>
            <a:r>
              <a:rPr lang="ru-RU" sz="2200" dirty="0" smtClean="0">
                <a:solidFill>
                  <a:schemeClr val="tx1"/>
                </a:solidFill>
              </a:rPr>
              <a:t>- для самостоятельной подготовки к ГИА, ЕГЭ;</a:t>
            </a:r>
          </a:p>
          <a:p>
            <a:r>
              <a:rPr lang="ru-RU" sz="2200" dirty="0" smtClean="0">
                <a:solidFill>
                  <a:schemeClr val="tx1"/>
                </a:solidFill>
              </a:rPr>
              <a:t>- для дистанционного изучения иностранного языка под руководством педагога;</a:t>
            </a:r>
          </a:p>
          <a:p>
            <a:r>
              <a:rPr lang="ru-RU" sz="2200" dirty="0" smtClean="0">
                <a:solidFill>
                  <a:schemeClr val="tx1"/>
                </a:solidFill>
              </a:rPr>
              <a:t>- для поиска необходимого материала во время подготовки к уроку, внеклассному мероприятию.</a:t>
            </a:r>
          </a:p>
          <a:p>
            <a:endParaRPr lang="ru-RU" dirty="0"/>
          </a:p>
        </p:txBody>
      </p:sp>
      <p:pic>
        <p:nvPicPr>
          <p:cNvPr id="131076" name="Picture 4"/>
          <p:cNvPicPr>
            <a:picLocks noGrp="1" noChangeAspect="1" noChangeArrowheads="1"/>
          </p:cNvPicPr>
          <p:nvPr>
            <p:ph type="pic" idx="1"/>
          </p:nvPr>
        </p:nvPicPr>
        <p:blipFill>
          <a:blip r:embed="rId2" cstate="print"/>
          <a:srcRect t="7239" b="7239"/>
          <a:stretch>
            <a:fillRect/>
          </a:stretch>
        </p:blipFill>
        <p:spPr bwMode="auto">
          <a:prstGeom prst="rect">
            <a:avLst/>
          </a:prstGeom>
          <a:ln>
            <a:headEnd/>
            <a:tailEnd/>
          </a:ln>
        </p:spPr>
        <p:style>
          <a:lnRef idx="1">
            <a:schemeClr val="accent3"/>
          </a:lnRef>
          <a:fillRef idx="2">
            <a:schemeClr val="accent3"/>
          </a:fillRef>
          <a:effectRef idx="1">
            <a:schemeClr val="accent3"/>
          </a:effectRef>
          <a:fontRef idx="minor">
            <a:schemeClr val="dk1"/>
          </a:fontRef>
        </p:style>
      </p:pic>
    </p:spTree>
  </p:cSld>
  <p:clrMapOvr>
    <a:masterClrMapping/>
  </p:clrMapOvr>
  <p:transition advClick="0" advTm="20000">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980728"/>
            <a:ext cx="8229600" cy="1944216"/>
          </a:xfrm>
        </p:spPr>
        <p:style>
          <a:lnRef idx="2">
            <a:schemeClr val="accent3"/>
          </a:lnRef>
          <a:fillRef idx="1">
            <a:schemeClr val="lt1"/>
          </a:fillRef>
          <a:effectRef idx="0">
            <a:schemeClr val="accent3"/>
          </a:effectRef>
          <a:fontRef idx="minor">
            <a:schemeClr val="dk1"/>
          </a:fontRef>
        </p:style>
        <p:txBody>
          <a:bodyPr>
            <a:noAutofit/>
          </a:bodyPr>
          <a:lstStyle/>
          <a:p>
            <a:pPr algn="ctr"/>
            <a:r>
              <a:rPr lang="ru-RU" sz="2000" dirty="0" smtClean="0">
                <a:solidFill>
                  <a:schemeClr val="tx1"/>
                </a:solidFill>
                <a:latin typeface="+mn-lt"/>
              </a:rPr>
              <a:t>Однако, несмотря на все преимущества информационных технологий, они не могут полностью заменить учителя иностранного языка. Нельзя забывать о воспитательных функциях преподавателя, которые не могут быть реализованы ИКТ.  ИКТ – это способ поддержки познавательной деятельности учащегося. </a:t>
            </a:r>
            <a:r>
              <a:rPr lang="ru-RU" sz="2000" dirty="0" smtClean="0">
                <a:latin typeface="+mn-lt"/>
              </a:rPr>
              <a:t/>
            </a:r>
            <a:br>
              <a:rPr lang="ru-RU" sz="2000" dirty="0" smtClean="0">
                <a:latin typeface="+mn-lt"/>
              </a:rPr>
            </a:br>
            <a:endParaRPr lang="ru-RU" sz="2000" dirty="0">
              <a:latin typeface="+mn-lt"/>
            </a:endParaRPr>
          </a:p>
        </p:txBody>
      </p:sp>
      <p:pic>
        <p:nvPicPr>
          <p:cNvPr id="130050" name="Picture 2"/>
          <p:cNvPicPr>
            <a:picLocks noGrp="1" noChangeAspect="1" noChangeArrowheads="1"/>
          </p:cNvPicPr>
          <p:nvPr>
            <p:ph idx="1"/>
          </p:nvPr>
        </p:nvPicPr>
        <p:blipFill>
          <a:blip r:embed="rId2" cstate="print"/>
          <a:srcRect/>
          <a:stretch>
            <a:fillRect/>
          </a:stretch>
        </p:blipFill>
        <p:spPr bwMode="auto">
          <a:xfrm>
            <a:off x="2627784" y="3068960"/>
            <a:ext cx="3960440" cy="3255640"/>
          </a:xfrm>
          <a:prstGeom prst="rect">
            <a:avLst/>
          </a:prstGeom>
          <a:ln>
            <a:headEnd/>
            <a:tailEnd/>
          </a:ln>
          <a:effectLst>
            <a:outerShdw blurRad="76200" dir="18900000" sy="23000" kx="-1200000" algn="bl" rotWithShape="0">
              <a:prstClr val="black">
                <a:alpha val="20000"/>
              </a:prstClr>
            </a:outerShdw>
          </a:effectLst>
        </p:spPr>
        <p:style>
          <a:lnRef idx="2">
            <a:schemeClr val="accent3"/>
          </a:lnRef>
          <a:fillRef idx="1">
            <a:schemeClr val="lt1"/>
          </a:fillRef>
          <a:effectRef idx="0">
            <a:schemeClr val="accent3"/>
          </a:effectRef>
          <a:fontRef idx="minor">
            <a:schemeClr val="dk1"/>
          </a:fontRef>
        </p:style>
      </p:pic>
    </p:spTree>
  </p:cSld>
  <p:clrMapOvr>
    <a:masterClrMapping/>
  </p:clrMapOvr>
  <p:transition advClick="0" advTm="20000">
    <p:dissolv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182</TotalTime>
  <Words>276</Words>
  <Application>Microsoft Office PowerPoint</Application>
  <PresentationFormat>Экран (4:3)</PresentationFormat>
  <Paragraphs>16</Paragraphs>
  <Slides>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7</vt:i4>
      </vt:variant>
    </vt:vector>
  </HeadingPairs>
  <TitlesOfParts>
    <vt:vector size="8" baseType="lpstr">
      <vt:lpstr>Поток</vt:lpstr>
      <vt:lpstr>     Информационные технологии в обучении иностранному языку </vt:lpstr>
      <vt:lpstr>Слайд 2</vt:lpstr>
      <vt:lpstr> Применение компьютеров на уроках иностранного языка    существенно повышает интенсивность образовательного процесса. Интерактивное обучение с помощью обучающих компьютерных программ способствует реализации целого  комплекса методических, педагогических, дидактических, психологических принципов, делает процесс обучения более интересным.          Такой способ обучения дает возможность учитывать темп работы каждого учащегося. В это же время преобразуется ценностно-смысловая сфера обучаемого, увеличивается его познавательная деятельность, что, несомненно, способствует эффективному повышению уровня знаний и умений.    </vt:lpstr>
      <vt:lpstr>Таким образом «внедрение ИКТ способствует достижению основной цели модернизации образования –  улучшению качества обучения, увеличению доступности образования, обеспечению гармоничного развития личности, ориентирующейся в информационном пространстве, приобщенной к информационно-коммуникационным возможностям современных технологий и обладающей информационной культурой». </vt:lpstr>
      <vt:lpstr>В обучении иностранному языку широкое использование получили мультимедийные технологии, основными средствами которых являются звук, текст, видео. Невозможно представить образовательный процесс без мультимедийных презентаций. Именно проектная деятельность – это значимая сторона использования информационных технологий на уроках иностранного языка.                           Благодаря проектной деятельности учащиеся могут самостоятельно выбрать тему своей творческой работы, используя различные источники информации, выбрать способ ее демонстрации. Кроме того, с помощью метода проектов учащимся предоставляется прекрасная возможность использовать иностранный язык в ситуациях повседневного общения. </vt:lpstr>
      <vt:lpstr>Ресурсы Интернет можно применять: </vt:lpstr>
      <vt:lpstr>Однако, несмотря на все преимущества информационных технологий, они не могут полностью заменить учителя иностранного языка. Нельзя забывать о воспитательных функциях преподавателя, которые не могут быть реализованы ИКТ.  ИКТ – это способ поддержки познавательной деятельности учащегося.  </vt:lpstr>
    </vt:vector>
  </TitlesOfParts>
  <Company>RePack by SPecialiST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Информационные технологии в обучении иностранному языку</dc:title>
  <dc:creator>etwerye</dc:creator>
  <cp:lastModifiedBy>etwerye</cp:lastModifiedBy>
  <cp:revision>19</cp:revision>
  <dcterms:created xsi:type="dcterms:W3CDTF">2012-10-10T11:54:13Z</dcterms:created>
  <dcterms:modified xsi:type="dcterms:W3CDTF">2012-10-10T14:56:51Z</dcterms:modified>
</cp:coreProperties>
</file>