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9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9B4D3-DEAC-41FF-8A0F-A6BFF8DADBC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5E68-CE82-4B7A-AC24-B32D7B25D2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</a:t>
            </a:r>
            <a:r>
              <a:rPr lang="ru-RU" b="1" dirty="0">
                <a:solidFill>
                  <a:srgbClr val="FF0000"/>
                </a:solidFill>
              </a:rPr>
              <a:t>мониторов, их характеристики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</a:rPr>
              <a:t>Монитор</a:t>
            </a:r>
            <a:r>
              <a:rPr lang="ru-RU" b="1" i="1" dirty="0">
                <a:solidFill>
                  <a:schemeClr val="tx1"/>
                </a:solidFill>
              </a:rPr>
              <a:t> это устройство для вывода текстовой и графической информации.</a:t>
            </a:r>
            <a:endParaRPr lang="ru-RU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6589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4. </a:t>
            </a:r>
            <a:r>
              <a:rPr lang="ru-RU" sz="4000" b="1" i="1" dirty="0"/>
              <a:t>Время отклика матрицы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Время отклика матрицы </a:t>
            </a:r>
            <a:r>
              <a:rPr lang="ru-RU" sz="2400" dirty="0"/>
              <a:t>– </a:t>
            </a:r>
            <a:r>
              <a:rPr lang="ru-RU" sz="2400" dirty="0">
                <a:solidFill>
                  <a:srgbClr val="FF6600"/>
                </a:solidFill>
              </a:rPr>
              <a:t>это минимальное время, за которое один кадр может смениться другим</a:t>
            </a:r>
            <a:r>
              <a:rPr lang="ru-RU" sz="2400" dirty="0"/>
              <a:t>. Чем меньше время отклика – тем лучше (и, соответственно, монитор дороже). Если это время будет слишком большим, то </a:t>
            </a:r>
            <a:r>
              <a:rPr lang="ru-RU" sz="2800" dirty="0"/>
              <a:t>изображение</a:t>
            </a:r>
            <a:r>
              <a:rPr lang="ru-RU" sz="2400" dirty="0"/>
              <a:t> будет смазываться (так как монитор не будет успевать менять картинки). </a:t>
            </a:r>
            <a:r>
              <a:rPr lang="ru-RU" sz="2400" dirty="0" smtClean="0"/>
              <a:t>Для </a:t>
            </a:r>
            <a:r>
              <a:rPr lang="ru-RU" sz="2400" dirty="0"/>
              <a:t>игрового компьютера предпочтительнее выбрать монитор со временем отклика </a:t>
            </a:r>
            <a:r>
              <a:rPr lang="ru-RU" sz="2400" dirty="0" smtClean="0"/>
              <a:t>2мс.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913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5. </a:t>
            </a:r>
            <a:r>
              <a:rPr lang="ru-RU" sz="4000" b="1" i="1" dirty="0"/>
              <a:t>Разъемы подключения монитора</a:t>
            </a:r>
            <a:endParaRPr lang="ru-RU" sz="4000" dirty="0"/>
          </a:p>
        </p:txBody>
      </p:sp>
      <p:pic>
        <p:nvPicPr>
          <p:cNvPr id="17410" name="Picture 2" descr="vga &amp;Rcy;&amp;acy;&amp;zcy;&amp;hardcy;&amp;iocy;&amp;mcy;&amp;ycy; &amp;mcy;&amp;ocy;&amp;ncy;&amp;icy;&amp;tcy;&amp;ocy;&amp;r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00808"/>
            <a:ext cx="8162849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vi &amp;Rcy;&amp;acy;&amp;zcy;&amp;hardcy;&amp;iocy;&amp;mcy;&amp;ycy; &amp;mcy;&amp;ocy;&amp;ncy;&amp;icy;&amp;tcy;&amp;ocy;&amp;r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206795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dmi &amp;Rcy;&amp;acy;&amp;zcy;&amp;hardcy;&amp;iocy;&amp;mcy;&amp;ycy; &amp;mcy;&amp;ocy;&amp;ncy;&amp;icy;&amp;tcy;&amp;ocy;&amp;r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517319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splayport &amp;Rcy;&amp;acy;&amp;zcy;&amp;hardcy;&amp;iocy;&amp;mcy;&amp;ycy; &amp;mcy;&amp;ocy;&amp;ncy;&amp;icy;&amp;tcy;&amp;ocy;&amp;r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7012015" cy="37444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86916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Интерфейсы HDMI и </a:t>
            </a:r>
            <a:r>
              <a:rPr lang="ru-RU" sz="2400" i="1" dirty="0" err="1" smtClean="0"/>
              <a:t>DisplayPort</a:t>
            </a:r>
            <a:r>
              <a:rPr lang="ru-RU" sz="2400" i="1" dirty="0" smtClean="0"/>
              <a:t> позволяют передавать на монитор не только видеоданные, но и аудио.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6952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smtClean="0"/>
              <a:t>6. Яркость и контрастность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Яркость монитора </a:t>
            </a:r>
            <a:r>
              <a:rPr lang="ru-RU" sz="2000" dirty="0"/>
              <a:t>показывает количество света, излучаемого полностью белым экраном монитора. </a:t>
            </a:r>
            <a:r>
              <a:rPr lang="ru-RU" sz="2000" dirty="0">
                <a:solidFill>
                  <a:srgbClr val="FF0000"/>
                </a:solidFill>
              </a:rPr>
              <a:t>Контрастность</a:t>
            </a:r>
            <a:r>
              <a:rPr lang="ru-RU" sz="2000" dirty="0"/>
              <a:t> определяют как соотношение яркости самых светлых и самых темных участков. </a:t>
            </a:r>
          </a:p>
        </p:txBody>
      </p:sp>
      <p:sp>
        <p:nvSpPr>
          <p:cNvPr id="23554" name="AutoShape 2" descr="&amp;Ncy;&amp;acy;&amp;scy;&amp;tcy;&amp;rcy;&amp;ocy;&amp;jcy;&amp;kcy;&amp;acy; &amp;mcy;&amp;ocy;&amp;ncy;&amp;icy;&amp;tcy;&amp;ocy;&amp;rcy;&amp;acy; &amp;ocy;&amp;scy;&amp;ucy;&amp;shchcy;&amp;iecy;&amp;scy;&amp;tcy;&amp;vcy;&amp;lcy;&amp;yacy;&amp;iecy;&amp;tcy;&amp;scy;&amp;yacy; &amp;scy; &amp;pcy;&amp;ocy;&amp;mcy;&amp;ocy;&amp;shchcy;&amp;softcy;&amp;yucy; &amp;ecy;&amp;tcy;&amp;icy;&amp;khcy; &amp;scy;&amp;ocy;&amp;vcy;&amp;iecy;&amp;tcy;&amp;ocy;&amp;v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&amp;Ncy;&amp;acy;&amp;scy;&amp;tcy;&amp;rcy;&amp;ocy;&amp;jcy;&amp;kcy;&amp;acy; &amp;mcy;&amp;ocy;&amp;ncy;&amp;icy;&amp;tcy;&amp;ocy;&amp;rcy;&amp;acy; &amp;ocy;&amp;scy;&amp;ucy;&amp;shchcy;&amp;iecy;&amp;scy;&amp;tcy;&amp;vcy;&amp;lcy;&amp;yacy;&amp;iecy;&amp;tcy;&amp;scy;&amp;yacy; &amp;scy; &amp;pcy;&amp;ocy;&amp;mcy;&amp;ocy;&amp;shchcy;&amp;softcy;&amp;yucy; &amp;ecy;&amp;tcy;&amp;icy;&amp;khcy; &amp;scy;&amp;ocy;&amp;vcy;&amp;iecy;&amp;tcy;&amp;ocy;&amp;v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&amp;Ncy;&amp;acy;&amp;scy;&amp;tcy;&amp;rcy;&amp;ocy;&amp;jcy;&amp;kcy;&amp;acy; &amp;mcy;&amp;ocy;&amp;ncy;&amp;icy;&amp;tcy;&amp;ocy;&amp;rcy;&amp;acy; &amp;ocy;&amp;scy;&amp;ucy;&amp;shchcy;&amp;iecy;&amp;scy;&amp;tcy;&amp;vcy;&amp;lcy;&amp;yacy;&amp;iecy;&amp;tcy;&amp;scy;&amp;yacy; &amp;scy; &amp;pcy;&amp;ocy;&amp;mcy;&amp;ocy;&amp;shchcy;&amp;softcy;&amp;yucy; &amp;ecy;&amp;tcy;&amp;icy;&amp;khcy; &amp;scy;&amp;ocy;&amp;vcy;&amp;iecy;&amp;tcy;&amp;ocy;&amp;v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&amp;Ncy;&amp;acy;&amp;scy;&amp;tcy;&amp;rcy;&amp;ocy;&amp;jcy;&amp;kcy;&amp;acy; &amp;mcy;&amp;ocy;&amp;ncy;&amp;icy;&amp;tcy;&amp;ocy;&amp;rcy;&amp;acy; &amp;ocy;&amp;scy;&amp;ucy;&amp;shchcy;&amp;iecy;&amp;scy;&amp;tcy;&amp;vcy;&amp;lcy;&amp;yacy;&amp;iecy;&amp;tcy;&amp;scy;&amp;yacy; &amp;scy; &amp;pcy;&amp;ocy;&amp;mcy;&amp;ocy;&amp;shchcy;&amp;softcy;&amp;yucy; &amp;ecy;&amp;tcy;&amp;icy;&amp;khcy; &amp;scy;&amp;ocy;&amp;vcy;&amp;iecy;&amp;tcy;&amp;ocy;&amp;v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34888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Лучше выбирать </a:t>
            </a:r>
            <a:r>
              <a:rPr lang="ru-RU" dirty="0"/>
              <a:t>монитор с яркостью от 250 до 400 кд/м</a:t>
            </a:r>
            <a:r>
              <a:rPr lang="ru-RU" baseline="30000" dirty="0"/>
              <a:t>2</a:t>
            </a:r>
            <a:r>
              <a:rPr lang="ru-RU" dirty="0"/>
              <a:t> (</a:t>
            </a:r>
            <a:r>
              <a:rPr lang="ru-RU" dirty="0" err="1"/>
              <a:t>канделл</a:t>
            </a:r>
            <a:r>
              <a:rPr lang="ru-RU" dirty="0"/>
              <a:t> на метр квадратный), при этом контрастность не должна быть меньше 500:1. Оптимальная контрастность лежит в диапазоне 700:1 до 1000:1.</a:t>
            </a:r>
            <a:br>
              <a:rPr lang="ru-RU" dirty="0"/>
            </a:br>
            <a:endParaRPr lang="ru-RU" dirty="0"/>
          </a:p>
        </p:txBody>
      </p:sp>
      <p:pic>
        <p:nvPicPr>
          <p:cNvPr id="23562" name="Picture 10" descr="http://www.3dnews.ru/_imgdata/img/2010/06/05/593218/angles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5616624" cy="339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6029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7</a:t>
            </a:r>
            <a:r>
              <a:rPr lang="ru-RU" sz="4000" b="1" i="1" dirty="0" smtClean="0"/>
              <a:t>. </a:t>
            </a:r>
            <a:r>
              <a:rPr lang="ru-RU" sz="4000" b="1" i="1" dirty="0"/>
              <a:t>Углы обзора монитора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Оптимально выбирать </a:t>
            </a:r>
            <a:r>
              <a:rPr lang="ru-RU" sz="2800" dirty="0"/>
              <a:t>монитор с углом обзора не менее 160 градусов по вертикали и горизонтали</a:t>
            </a:r>
          </a:p>
        </p:txBody>
      </p:sp>
      <p:pic>
        <p:nvPicPr>
          <p:cNvPr id="24578" name="Picture 2" descr="&amp;CHcy;&amp;tcy;&amp;ocy; &amp;tcy;&amp;acy;&amp;kcy;&amp;ocy;&amp;iecy; &amp;ucy;&amp;gcy;&amp;ocy;&amp;lcy; &amp;ocy;&amp;bcy;&amp;zcy;&amp;ocy;&amp;r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5582197" cy="2703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99592" y="404664"/>
            <a:ext cx="5472608" cy="1631216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eaLnBrk="0" hangingPunct="0">
              <a:tabLst>
                <a:tab pos="571500" algn="l"/>
              </a:tabLst>
            </a:pPr>
            <a:r>
              <a:rPr lang="ru-RU" sz="2000" dirty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b="1" i="1" dirty="0">
                <a:latin typeface="+mj-lt"/>
              </a:rPr>
              <a:t>Типы мониторов:</a:t>
            </a: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000" i="1" dirty="0">
                <a:latin typeface="+mj-lt"/>
              </a:rPr>
              <a:t>Электронно-лучевые;</a:t>
            </a: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000" i="1" dirty="0">
                <a:latin typeface="+mj-lt"/>
              </a:rPr>
              <a:t>Жидкокристаллический (</a:t>
            </a:r>
            <a:r>
              <a:rPr lang="en-US" sz="2000" i="1" dirty="0">
                <a:latin typeface="+mj-lt"/>
              </a:rPr>
              <a:t>LCD</a:t>
            </a:r>
            <a:r>
              <a:rPr lang="ru-RU" sz="2000" i="1" dirty="0">
                <a:latin typeface="+mj-lt"/>
              </a:rPr>
              <a:t>);</a:t>
            </a: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000" i="1" dirty="0" err="1" smtClean="0">
                <a:latin typeface="+mj-lt"/>
              </a:rPr>
              <a:t>Газоплазменные</a:t>
            </a:r>
            <a:r>
              <a:rPr lang="ru-RU" sz="2000" i="1" dirty="0">
                <a:latin typeface="+mj-lt"/>
              </a:rPr>
              <a:t>;</a:t>
            </a: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000" i="1" dirty="0">
                <a:latin typeface="+mj-lt"/>
              </a:rPr>
              <a:t>Сенсорные экраны</a:t>
            </a:r>
            <a:r>
              <a:rPr lang="ru-RU" sz="2000" i="1" dirty="0">
                <a:solidFill>
                  <a:srgbClr val="993300"/>
                </a:solidFill>
                <a:latin typeface="+mj-lt"/>
              </a:rPr>
              <a:t>.</a:t>
            </a:r>
          </a:p>
        </p:txBody>
      </p:sp>
      <p:pic>
        <p:nvPicPr>
          <p:cNvPr id="3" name="Picture 3" descr="7300-7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26797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5373216"/>
            <a:ext cx="22322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	</a:t>
            </a:r>
            <a:r>
              <a:rPr lang="en-US" sz="4400" dirty="0"/>
              <a:t>LCD</a:t>
            </a:r>
            <a:endParaRPr lang="ru-RU" sz="4400" dirty="0"/>
          </a:p>
        </p:txBody>
      </p:sp>
      <p:pic>
        <p:nvPicPr>
          <p:cNvPr id="5" name="Picture 8" descr="CRT монит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852936"/>
            <a:ext cx="336037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52120" y="2132856"/>
            <a:ext cx="2879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       CRT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76250" eaLnBrk="0" hangingPunct="0"/>
            <a:r>
              <a:rPr lang="ru-RU" sz="2000" b="1" dirty="0" smtClean="0">
                <a:latin typeface="+mj-lt"/>
              </a:rPr>
              <a:t>Жидкокристаллические дисплеи</a:t>
            </a:r>
            <a:r>
              <a:rPr lang="en-US" sz="2000" dirty="0" smtClean="0">
                <a:latin typeface="+mj-lt"/>
              </a:rPr>
              <a:t> (LCD) </a:t>
            </a:r>
          </a:p>
          <a:p>
            <a:pPr algn="just" defTabSz="476250" eaLnBrk="0" hangingPunct="0"/>
            <a:r>
              <a:rPr lang="ru-RU" sz="2000" dirty="0" smtClean="0">
                <a:latin typeface="+mj-lt"/>
              </a:rPr>
              <a:t>	Экран подобного</a:t>
            </a:r>
            <a:r>
              <a:rPr lang="en-US" sz="2000" dirty="0" smtClean="0">
                <a:latin typeface="+mj-lt"/>
              </a:rPr>
              <a:t> LCD (Liquid Crystal Display)</a:t>
            </a:r>
            <a:r>
              <a:rPr lang="ru-RU" sz="2000" dirty="0" smtClean="0">
                <a:latin typeface="+mj-lt"/>
              </a:rPr>
              <a:t> состоит из двух стеклянных пластин, между которыми находится масса, содержащая жидкие кристаллы, которые изменяют свои оптические свойства в зависимости от прилагаемого электрического заряда. </a:t>
            </a:r>
            <a:endParaRPr lang="ru-RU" sz="2000" dirty="0">
              <a:latin typeface="+mj-lt"/>
            </a:endParaRPr>
          </a:p>
        </p:txBody>
      </p:sp>
      <p:pic>
        <p:nvPicPr>
          <p:cNvPr id="3" name="Picture 2" descr="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1" y="2564904"/>
            <a:ext cx="6222041" cy="388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Состоят из двух пластин, между которыми находится газовая смесь, светящаяся по воздействием электрических импульсов. Такие мониторы не имеют недостатков, присущих LCD, однако их нельзя использовать в переносных компьютерах с аккумуляторным и батарейным питанием, так как они потребляют большой ток.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0466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/>
              <a:t>Газоплазменные</a:t>
            </a:r>
            <a:r>
              <a:rPr lang="ru-RU" sz="3600" b="1" i="1" dirty="0" smtClean="0"/>
              <a:t> мониторы.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1026" name="Picture 2" descr="http://xreferat.ru/image/33/1305982250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3096344" cy="2808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22 &amp;dcy;&amp;yucy;&amp;jcy;&amp;mcy;&amp;ocy;&amp;vcy;&amp;ycy;&amp;jcy; &amp;tcy;&amp;acy;&amp;chcy;&amp;scy;&amp;kcy;&amp;rcy;&amp;icy;&amp;ncy; &amp;vcy;&amp;scy;&amp;iecy;&amp;gcy;&amp;ocy; &amp;zcy;&amp;acy; $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89040"/>
            <a:ext cx="4010025" cy="27908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26876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Сенсорный монитор (</a:t>
            </a:r>
            <a:r>
              <a:rPr lang="ru-RU" dirty="0" err="1" smtClean="0"/>
              <a:t>touchscreen</a:t>
            </a:r>
            <a:r>
              <a:rPr lang="ru-RU" dirty="0" smtClean="0"/>
              <a:t>) – одно из передовых достижений технологического прогресса, которое позволило облегчить процесс взаимодействия человека с компьютером, удаляя такие сторонние манипуляторы, как мышь и клавиатура. С каждым днем популярность сенсорных мониторов (</a:t>
            </a:r>
            <a:r>
              <a:rPr lang="ru-RU" dirty="0" err="1" smtClean="0"/>
              <a:t>touchscreen</a:t>
            </a:r>
            <a:r>
              <a:rPr lang="ru-RU" dirty="0" smtClean="0"/>
              <a:t>) возрастает, все больше и больше людей по всему миру делают выбор в пользу удобства и легкости в управлении компьютером, покупая сенсорный монитор (</a:t>
            </a:r>
            <a:r>
              <a:rPr lang="ru-RU" dirty="0" err="1" smtClean="0"/>
              <a:t>touchscreen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466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Сенсорный монитор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2032102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характеристики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мониторов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2420888"/>
            <a:ext cx="20746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(1 </a:t>
            </a:r>
            <a:r>
              <a:rPr lang="ru-RU" sz="2000" dirty="0"/>
              <a:t>дюйм=2,54</a:t>
            </a:r>
            <a:r>
              <a:rPr lang="ru-RU" dirty="0"/>
              <a:t> см)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мониторах и телевизорах размер экрана измеряется в дюймах</a:t>
            </a:r>
          </a:p>
        </p:txBody>
      </p:sp>
      <p:pic>
        <p:nvPicPr>
          <p:cNvPr id="1026" name="Picture 2" descr="&amp;Mcy;&amp;ocy;&amp;ncy;&amp;icy;&amp;tcy;&amp;ocy;&amp;rcy; ASUS VW199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24944"/>
            <a:ext cx="3096344" cy="3096344"/>
          </a:xfrm>
          <a:prstGeom prst="rect">
            <a:avLst/>
          </a:prstGeom>
          <a:noFill/>
        </p:spPr>
      </p:pic>
      <p:pic>
        <p:nvPicPr>
          <p:cNvPr id="1028" name="Picture 4" descr="&amp;Mcy;&amp;ocy;&amp;ncy;&amp;icy;&amp;tcy;&amp;ocy;&amp;rcy; Philips 227E4QSD/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3024336" cy="30243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24328" y="594928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</a:t>
            </a:r>
            <a:r>
              <a:rPr lang="ru-RU" dirty="0" smtClean="0"/>
              <a:t>дюймов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22  дюйма</a:t>
            </a: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3608" y="404664"/>
            <a:ext cx="65512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Размер экрана монитора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1" name="Picture 7" descr="http://tech.dobro-est.com/images/tech/komputernaya_tehnika/komputery_i_komlektuyuschie/monitory/monitor_diago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124744"/>
            <a:ext cx="1905000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8640"/>
            <a:ext cx="79656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2. Широкоформатные мониторы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8052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Соотношение сторон 16:10</a:t>
            </a:r>
            <a:endParaRPr lang="ru-RU" dirty="0"/>
          </a:p>
        </p:txBody>
      </p:sp>
      <p:pic>
        <p:nvPicPr>
          <p:cNvPr id="15366" name="Picture 6" descr="Eizo FlexScan T238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3456384" cy="3561124"/>
          </a:xfrm>
          <a:prstGeom prst="rect">
            <a:avLst/>
          </a:prstGeom>
          <a:noFill/>
        </p:spPr>
      </p:pic>
      <p:pic>
        <p:nvPicPr>
          <p:cNvPr id="15368" name="Picture 8" descr="http://www.f1cd.ru/d/17/6/1728/160/845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824536" cy="3600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80112" y="54452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Соотношение сторон 4:3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5373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/>
              <a:t>3. </a:t>
            </a:r>
            <a:r>
              <a:rPr lang="ru-RU" sz="4000" b="1" i="1" dirty="0"/>
              <a:t>Разрешение экрана.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Весь экран ЖК монитора разбит на маленькие точки (которые называют </a:t>
            </a:r>
            <a:r>
              <a:rPr lang="ru-RU" sz="2800" b="1" i="1" dirty="0">
                <a:solidFill>
                  <a:srgbClr val="FF0000"/>
                </a:solidFill>
              </a:rPr>
              <a:t>пикселями</a:t>
            </a:r>
            <a:r>
              <a:rPr lang="ru-RU" sz="2800" dirty="0"/>
              <a:t> или зернами), из которых и складывается изображение. Естественно, чем меньше размер каждой точки, тем качественнее будет изображение. </a:t>
            </a:r>
            <a:r>
              <a:rPr lang="ru-RU" sz="2800" i="1" dirty="0" smtClean="0">
                <a:solidFill>
                  <a:srgbClr val="FF0000"/>
                </a:solidFill>
              </a:rPr>
              <a:t>Разрешение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>
                <a:solidFill>
                  <a:srgbClr val="FF6600"/>
                </a:solidFill>
              </a:rPr>
              <a:t>это количество пикселей, которые отображаются монитором по вертикали и горизонтали.</a:t>
            </a:r>
            <a:r>
              <a:rPr lang="ru-RU" sz="2800" dirty="0"/>
              <a:t> Для 19-дюймовых мониторов не должно составлять менее 1280×960 точек, для 22-дюймовых – не менее 1600×1050 точек, размер точки должен составлять не более 0,3 мм, а размер точки менее 0,278 мм является очень хорошим показателем.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440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Виды мониторов, их характеристики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мониторов, их характеристики</dc:title>
  <dc:creator>нина</dc:creator>
  <cp:lastModifiedBy>нина</cp:lastModifiedBy>
  <cp:revision>8</cp:revision>
  <dcterms:created xsi:type="dcterms:W3CDTF">2013-09-26T16:59:56Z</dcterms:created>
  <dcterms:modified xsi:type="dcterms:W3CDTF">2013-09-26T18:17:16Z</dcterms:modified>
</cp:coreProperties>
</file>