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Layouts/slideLayout64.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 id="2147483708" r:id="rId4"/>
    <p:sldMasterId id="2147483720" r:id="rId5"/>
    <p:sldMasterId id="2147483732" r:id="rId6"/>
  </p:sldMasterIdLst>
  <p:notesMasterIdLst>
    <p:notesMasterId r:id="rId15"/>
  </p:notesMasterIdLst>
  <p:sldIdLst>
    <p:sldId id="259" r:id="rId7"/>
    <p:sldId id="260" r:id="rId8"/>
    <p:sldId id="261" r:id="rId9"/>
    <p:sldId id="262" r:id="rId10"/>
    <p:sldId id="263" r:id="rId11"/>
    <p:sldId id="266" r:id="rId12"/>
    <p:sldId id="264"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864" y="-6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59D131-AAB0-40A4-BF16-B77A170B832D}" type="datetimeFigureOut">
              <a:rPr lang="ru-RU" smtClean="0"/>
              <a:pPr/>
              <a:t>12.09.2014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65012F-FD21-42B5-9E4A-A9B6200A3A01}"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FF71830-8561-40F3-BED4-F1F70D6B6C4E}" type="slidenum">
              <a:rPr lang="ru-RU"/>
              <a:pPr/>
              <a:t>6</a:t>
            </a:fld>
            <a:endParaRPr lang="ru-RU"/>
          </a:p>
        </p:txBody>
      </p:sp>
      <p:sp>
        <p:nvSpPr>
          <p:cNvPr id="31745" name="Rectangle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p:spPr>
      </p:sp>
      <p:sp>
        <p:nvSpPr>
          <p:cNvPr id="31746" name="Rectangle 2"/>
          <p:cNvSpPr txBox="1">
            <a:spLocks noGrp="1" noChangeArrowheads="1"/>
          </p:cNvSpPr>
          <p:nvPr>
            <p:ph type="body" idx="1"/>
          </p:nvPr>
        </p:nvSpPr>
        <p:spPr bwMode="auto">
          <a:xfrm>
            <a:off x="685512" y="4343231"/>
            <a:ext cx="5486976" cy="4037751"/>
          </a:xfrm>
          <a:prstGeom prst="rect">
            <a:avLst/>
          </a:prstGeom>
          <a:noFill/>
          <a:ln>
            <a:round/>
            <a:headEnd/>
            <a:tailEnd/>
          </a:ln>
        </p:spPr>
        <p:txBody>
          <a:bodyPr wrap="none" anchor="ct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5B106E36-FD25-4E2D-B0AA-010F637433A0}" type="datetimeFigureOut">
              <a:rPr lang="ru-RU" smtClean="0"/>
              <a:pPr/>
              <a:t>12.09.2014</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5B106E36-FD25-4E2D-B0AA-010F637433A0}" type="datetimeFigureOut">
              <a:rPr lang="ru-RU" smtClean="0"/>
              <a:pPr/>
              <a:t>12.09.2014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725C68B6-61C2-468F-89AB-4B9F7531AA68}"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725C68B6-61C2-468F-89AB-4B9F7531AA68}" type="slidenum">
              <a:rPr lang="ru-RU" smtClean="0"/>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5B106E36-FD25-4E2D-B0AA-010F637433A0}" type="datetimeFigureOut">
              <a:rPr lang="ru-RU" smtClean="0"/>
              <a:pPr/>
              <a:t>12.09.2014</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5B106E36-FD25-4E2D-B0AA-010F637433A0}" type="datetimeFigureOut">
              <a:rPr lang="ru-RU" smtClean="0"/>
              <a:pPr/>
              <a:t>12.09.2014</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725C68B6-61C2-468F-89AB-4B9F7531AA68}"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12.09.2014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12.09.2014</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12.09.2014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12.09.2014</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5B106E36-FD25-4E2D-B0AA-010F637433A0}" type="datetimeFigureOut">
              <a:rPr lang="ru-RU" smtClean="0"/>
              <a:pPr/>
              <a:t>12.09.2014</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725C68B6-61C2-468F-89AB-4B9F7531AA68}"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12.09.2014</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12.09.2014</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B106E36-FD25-4E2D-B0AA-010F637433A0}" type="datetimeFigureOut">
              <a:rPr lang="ru-RU" smtClean="0"/>
              <a:pPr/>
              <a:t>12.09.2014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12.09.2014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12.09.2014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12.09.2014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12.09.2014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12.09.2014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5B106E36-FD25-4E2D-B0AA-010F637433A0}" type="datetimeFigureOut">
              <a:rPr lang="ru-RU" smtClean="0"/>
              <a:pPr/>
              <a:t>12.09.2014</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12.09.2014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12.09.2014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12.09.2014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12.09.2014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12.09.2014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12.09.2014</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12.09.2014</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5B106E36-FD25-4E2D-B0AA-010F637433A0}" type="datetimeFigureOut">
              <a:rPr lang="ru-RU" smtClean="0"/>
              <a:pPr/>
              <a:t>12.09.2014</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12.09.2014</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725C68B6-61C2-468F-89AB-4B9F7531AA68}"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12.09.2014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5B106E36-FD25-4E2D-B0AA-010F637433A0}" type="datetimeFigureOut">
              <a:rPr lang="ru-RU" smtClean="0"/>
              <a:pPr/>
              <a:t>12.09.2014</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5B106E36-FD25-4E2D-B0AA-010F637433A0}" type="datetimeFigureOut">
              <a:rPr lang="ru-RU" smtClean="0"/>
              <a:pPr/>
              <a:t>12.09.2014</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5B106E36-FD25-4E2D-B0AA-010F637433A0}" type="datetimeFigureOut">
              <a:rPr lang="ru-RU" smtClean="0"/>
              <a:pPr/>
              <a:t>12.09.2014</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B106E36-FD25-4E2D-B0AA-010F637433A0}" type="datetimeFigureOut">
              <a:rPr lang="ru-RU" smtClean="0"/>
              <a:pPr/>
              <a:t>12.09.2014</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B106E36-FD25-4E2D-B0AA-010F637433A0}" type="datetimeFigureOut">
              <a:rPr lang="ru-RU" smtClean="0"/>
              <a:pPr/>
              <a:t>12.09.2014</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25C68B6-61C2-468F-89AB-4B9F7531AA68}"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12.09.2014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106E36-FD25-4E2D-B0AA-010F637433A0}" type="datetimeFigureOut">
              <a:rPr lang="ru-RU" smtClean="0"/>
              <a:pPr/>
              <a:t>12.09.2014</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12.09.2014</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B106E36-FD25-4E2D-B0AA-010F637433A0}" type="datetimeFigureOut">
              <a:rPr lang="ru-RU" smtClean="0"/>
              <a:pPr/>
              <a:t>12.09.2014</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gif"/><Relationship Id="rId1" Type="http://schemas.openxmlformats.org/officeDocument/2006/relationships/slideLayout" Target="../slideLayouts/slideLayout18.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12.png"/><Relationship Id="rId1" Type="http://schemas.openxmlformats.org/officeDocument/2006/relationships/slideLayout" Target="../slideLayouts/slideLayout5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71802" y="642918"/>
            <a:ext cx="5618775" cy="707886"/>
          </a:xfrm>
          <a:prstGeom prst="rect">
            <a:avLst/>
          </a:prstGeom>
        </p:spPr>
        <p:txBody>
          <a:bodyPr wrap="square">
            <a:spAutoFit/>
          </a:bodyPr>
          <a:lstStyle/>
          <a:p>
            <a:r>
              <a:rPr lang="ru-RU" sz="4000" b="1" dirty="0" smtClean="0">
                <a:solidFill>
                  <a:srgbClr val="FFFF00"/>
                </a:solidFill>
              </a:rPr>
              <a:t>Свойства алгоритма</a:t>
            </a:r>
            <a:endParaRPr lang="ru-RU" sz="4000" dirty="0">
              <a:solidFill>
                <a:srgbClr val="FFFF00"/>
              </a:solidFill>
            </a:endParaRPr>
          </a:p>
        </p:txBody>
      </p:sp>
      <p:pic>
        <p:nvPicPr>
          <p:cNvPr id="2050" name="Picture 2" descr="F:\на каникулы\картинки\21.gif"/>
          <p:cNvPicPr>
            <a:picLocks noChangeAspect="1" noChangeArrowheads="1" noCrop="1"/>
          </p:cNvPicPr>
          <p:nvPr/>
        </p:nvPicPr>
        <p:blipFill>
          <a:blip r:embed="rId2" cstate="print"/>
          <a:srcRect/>
          <a:stretch>
            <a:fillRect/>
          </a:stretch>
        </p:blipFill>
        <p:spPr bwMode="auto">
          <a:xfrm>
            <a:off x="785786" y="4071942"/>
            <a:ext cx="2198678" cy="219867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57356" y="5143512"/>
            <a:ext cx="7072362" cy="1015663"/>
          </a:xfrm>
          <a:prstGeom prst="rect">
            <a:avLst/>
          </a:prstGeom>
        </p:spPr>
        <p:txBody>
          <a:bodyPr wrap="square">
            <a:spAutoFit/>
          </a:bodyPr>
          <a:lstStyle/>
          <a:p>
            <a:pPr algn="just">
              <a:spcBef>
                <a:spcPts val="1200"/>
              </a:spcBef>
              <a:spcAft>
                <a:spcPts val="10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ru-RU" sz="2000" b="1" dirty="0" smtClean="0">
                <a:solidFill>
                  <a:srgbClr val="000000"/>
                </a:solidFill>
                <a:ea typeface="DejaVu Sans" charset="0"/>
                <a:cs typeface="DejaVu Sans" charset="0"/>
              </a:rPr>
              <a:t>Дискретность — разделение алгоритма на последовательность шагов. </a:t>
            </a:r>
            <a:r>
              <a:rPr lang="ru-RU" sz="2000" dirty="0" smtClean="0">
                <a:solidFill>
                  <a:srgbClr val="000000"/>
                </a:solidFill>
                <a:ea typeface="DejaVu Sans" charset="0"/>
                <a:cs typeface="DejaVu Sans" charset="0"/>
              </a:rPr>
              <a:t>Дискретность является важнейшим свойством алгоритма.</a:t>
            </a:r>
            <a:endParaRPr lang="ru-RU" sz="2000" dirty="0">
              <a:solidFill>
                <a:srgbClr val="000000"/>
              </a:solidFill>
              <a:ea typeface="DejaVu Sans" charset="0"/>
              <a:cs typeface="DejaVu Sans" charset="0"/>
            </a:endParaRPr>
          </a:p>
        </p:txBody>
      </p:sp>
      <p:sp>
        <p:nvSpPr>
          <p:cNvPr id="3" name="Прямоугольник 2"/>
          <p:cNvSpPr/>
          <p:nvPr/>
        </p:nvSpPr>
        <p:spPr>
          <a:xfrm>
            <a:off x="214282" y="285728"/>
            <a:ext cx="8715436" cy="4164866"/>
          </a:xfrm>
          <a:prstGeom prst="rect">
            <a:avLst/>
          </a:prstGeom>
        </p:spPr>
        <p:txBody>
          <a:bodyPr wrap="square">
            <a:spAutoFit/>
          </a:bodyPr>
          <a:lstStyle/>
          <a:p>
            <a:pPr algn="just"/>
            <a:r>
              <a:rPr lang="ru-RU" sz="2000" dirty="0" smtClean="0">
                <a:solidFill>
                  <a:srgbClr val="000000"/>
                </a:solidFill>
                <a:ea typeface="DejaVu Sans" charset="0"/>
                <a:cs typeface="DejaVu Sans" charset="0"/>
              </a:rPr>
              <a:t>Выполняя алгоритм, вы (или другой исполнитель) выполняете его за определенное число последовательных шагов. Например: для того, чтобы почистить зубы, необходимо прежде всего </a:t>
            </a:r>
            <a:r>
              <a:rPr lang="ru-RU" sz="2000" b="1" dirty="0" smtClean="0">
                <a:solidFill>
                  <a:srgbClr val="000000"/>
                </a:solidFill>
                <a:ea typeface="DejaVu Sans" charset="0"/>
                <a:cs typeface="DejaVu Sans" charset="0"/>
              </a:rPr>
              <a:t>включить воду</a:t>
            </a:r>
            <a:r>
              <a:rPr lang="ru-RU" sz="2000" dirty="0" smtClean="0">
                <a:solidFill>
                  <a:srgbClr val="000000"/>
                </a:solidFill>
                <a:ea typeface="DejaVu Sans" charset="0"/>
                <a:cs typeface="DejaVu Sans" charset="0"/>
              </a:rPr>
              <a:t>, затем </a:t>
            </a:r>
            <a:r>
              <a:rPr lang="ru-RU" sz="2000" b="1" dirty="0" smtClean="0">
                <a:solidFill>
                  <a:srgbClr val="000000"/>
                </a:solidFill>
                <a:ea typeface="DejaVu Sans" charset="0"/>
                <a:cs typeface="DejaVu Sans" charset="0"/>
              </a:rPr>
              <a:t>выдавить пасту из тюбика</a:t>
            </a:r>
            <a:r>
              <a:rPr lang="ru-RU" sz="2000" dirty="0" smtClean="0">
                <a:solidFill>
                  <a:srgbClr val="000000"/>
                </a:solidFill>
                <a:ea typeface="DejaVu Sans" charset="0"/>
                <a:cs typeface="DejaVu Sans" charset="0"/>
              </a:rPr>
              <a:t>, потом </a:t>
            </a:r>
            <a:r>
              <a:rPr lang="ru-RU" sz="2000" b="1" dirty="0" smtClean="0">
                <a:solidFill>
                  <a:srgbClr val="000000"/>
                </a:solidFill>
                <a:ea typeface="DejaVu Sans" charset="0"/>
                <a:cs typeface="DejaVu Sans" charset="0"/>
              </a:rPr>
              <a:t>почистить зубы </a:t>
            </a:r>
            <a:r>
              <a:rPr lang="ru-RU" sz="2000" dirty="0" smtClean="0">
                <a:solidFill>
                  <a:srgbClr val="000000"/>
                </a:solidFill>
                <a:ea typeface="DejaVu Sans" charset="0"/>
                <a:cs typeface="DejaVu Sans" charset="0"/>
              </a:rPr>
              <a:t>и, наконец, </a:t>
            </a:r>
            <a:r>
              <a:rPr lang="ru-RU" sz="2000" b="1" dirty="0" smtClean="0">
                <a:solidFill>
                  <a:srgbClr val="000000"/>
                </a:solidFill>
                <a:ea typeface="DejaVu Sans" charset="0"/>
                <a:cs typeface="DejaVu Sans" charset="0"/>
              </a:rPr>
              <a:t>прополоскать рот</a:t>
            </a:r>
            <a:r>
              <a:rPr lang="ru-RU" sz="2000" dirty="0" smtClean="0">
                <a:solidFill>
                  <a:srgbClr val="000000"/>
                </a:solidFill>
                <a:ea typeface="DejaVu Sans" charset="0"/>
                <a:cs typeface="DejaVu Sans" charset="0"/>
              </a:rPr>
              <a:t>. В результате данный алгоритм разбивается на четыре шага.</a:t>
            </a:r>
          </a:p>
          <a:p>
            <a:pPr algn="just"/>
            <a:endParaRPr lang="ru-RU" sz="2000" b="1" dirty="0" smtClean="0">
              <a:solidFill>
                <a:srgbClr val="000000"/>
              </a:solidFill>
            </a:endParaRPr>
          </a:p>
          <a:p>
            <a:pPr algn="just"/>
            <a:r>
              <a:rPr lang="ru-RU" sz="2000" b="1" dirty="0" smtClean="0">
                <a:solidFill>
                  <a:srgbClr val="000000"/>
                </a:solidFill>
              </a:rPr>
              <a:t>Задание: попробуйте разбить данные алгоритмы на несколько последовательных шагов:</a:t>
            </a:r>
          </a:p>
          <a:p>
            <a:pPr algn="just"/>
            <a:endParaRPr lang="ru-RU" sz="2000" dirty="0" smtClean="0">
              <a:solidFill>
                <a:srgbClr val="000000"/>
              </a:solidFill>
            </a:endParaRPr>
          </a:p>
          <a:p>
            <a:pPr marL="457200" indent="-457200" algn="just">
              <a:buAutoNum type="arabicPeriod"/>
            </a:pPr>
            <a:r>
              <a:rPr lang="ru-RU" sz="2000" dirty="0" smtClean="0">
                <a:solidFill>
                  <a:srgbClr val="000000"/>
                </a:solidFill>
              </a:rPr>
              <a:t>Процесс  выпекания блинов (на 5 шагов).</a:t>
            </a:r>
          </a:p>
          <a:p>
            <a:pPr marL="457200" indent="-457200" algn="just">
              <a:buAutoNum type="arabicPeriod"/>
            </a:pPr>
            <a:r>
              <a:rPr lang="ru-RU" sz="2000" dirty="0" smtClean="0">
                <a:solidFill>
                  <a:srgbClr val="000000"/>
                </a:solidFill>
              </a:rPr>
              <a:t>Процесс  выключения компьютера (на 6 шагов).</a:t>
            </a:r>
          </a:p>
          <a:p>
            <a:pPr marL="457200" indent="-457200" algn="just">
              <a:buAutoNum type="arabicPeriod"/>
            </a:pPr>
            <a:r>
              <a:rPr lang="ru-RU" sz="2000" dirty="0" smtClean="0">
                <a:solidFill>
                  <a:srgbClr val="000000"/>
                </a:solidFill>
              </a:rPr>
              <a:t>Процесс подогрева супа в </a:t>
            </a:r>
            <a:r>
              <a:rPr lang="ru-RU" sz="2000" dirty="0" err="1" smtClean="0">
                <a:solidFill>
                  <a:srgbClr val="000000"/>
                </a:solidFill>
              </a:rPr>
              <a:t>микроволновке</a:t>
            </a:r>
            <a:r>
              <a:rPr lang="ru-RU" sz="2000" dirty="0" smtClean="0">
                <a:solidFill>
                  <a:srgbClr val="000000"/>
                </a:solidFill>
              </a:rPr>
              <a:t> (на 4 шага).</a:t>
            </a:r>
            <a:endParaRPr lang="ru-RU" sz="2000" dirty="0"/>
          </a:p>
        </p:txBody>
      </p:sp>
      <p:pic>
        <p:nvPicPr>
          <p:cNvPr id="1026" name="Picture 2" descr="F:\на каникулы\картинки\10.gif"/>
          <p:cNvPicPr>
            <a:picLocks noChangeAspect="1" noChangeArrowheads="1" noCrop="1"/>
          </p:cNvPicPr>
          <p:nvPr/>
        </p:nvPicPr>
        <p:blipFill>
          <a:blip r:embed="rId2" cstate="print"/>
          <a:srcRect/>
          <a:stretch>
            <a:fillRect/>
          </a:stretch>
        </p:blipFill>
        <p:spPr bwMode="auto">
          <a:xfrm>
            <a:off x="285720" y="5072074"/>
            <a:ext cx="1571636" cy="115253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2" descr="F:\на каникулы\картинки\10.gif"/>
          <p:cNvPicPr>
            <a:picLocks noChangeAspect="1" noChangeArrowheads="1" noCrop="1"/>
          </p:cNvPicPr>
          <p:nvPr/>
        </p:nvPicPr>
        <p:blipFill>
          <a:blip r:embed="rId2" cstate="print"/>
          <a:srcRect/>
          <a:stretch>
            <a:fillRect/>
          </a:stretch>
        </p:blipFill>
        <p:spPr bwMode="auto">
          <a:xfrm flipH="1">
            <a:off x="7286644" y="5143512"/>
            <a:ext cx="1643042" cy="1214445"/>
          </a:xfrm>
          <a:prstGeom prst="rect">
            <a:avLst/>
          </a:prstGeom>
          <a:noFill/>
        </p:spPr>
      </p:pic>
      <p:sp>
        <p:nvSpPr>
          <p:cNvPr id="2" name="Прямоугольник 1"/>
          <p:cNvSpPr/>
          <p:nvPr/>
        </p:nvSpPr>
        <p:spPr>
          <a:xfrm>
            <a:off x="214282" y="285729"/>
            <a:ext cx="7072362" cy="2221121"/>
          </a:xfrm>
          <a:prstGeom prst="rect">
            <a:avLst/>
          </a:prstGeom>
        </p:spPr>
        <p:txBody>
          <a:bodyPr wrap="square">
            <a:spAutoFit/>
          </a:bodyPr>
          <a:lstStyle/>
          <a:p>
            <a:pPr algn="just">
              <a:spcBef>
                <a:spcPts val="1200"/>
              </a:spcBef>
              <a:spcAft>
                <a:spcPts val="10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ru-RU" sz="2000" dirty="0" smtClean="0">
                <a:solidFill>
                  <a:srgbClr val="000000"/>
                </a:solidFill>
                <a:ea typeface="DejaVu Sans" charset="0"/>
                <a:cs typeface="DejaVu Sans" charset="0"/>
              </a:rPr>
              <a:t>Алгоритмами также являются известные из начальной школы правила сложения, вычитания, умножения и деления столбиком. Применение этих алгоритмов (да и других алгоритмов тоже) </a:t>
            </a:r>
            <a:r>
              <a:rPr lang="ru-RU" sz="2000" b="1" dirty="0" smtClean="0">
                <a:solidFill>
                  <a:srgbClr val="000000"/>
                </a:solidFill>
                <a:ea typeface="DejaVu Sans" charset="0"/>
                <a:cs typeface="DejaVu Sans" charset="0"/>
              </a:rPr>
              <a:t>всегда приводит к результату</a:t>
            </a:r>
            <a:r>
              <a:rPr lang="ru-RU" sz="2000" dirty="0" smtClean="0">
                <a:solidFill>
                  <a:srgbClr val="000000"/>
                </a:solidFill>
                <a:ea typeface="DejaVu Sans" charset="0"/>
                <a:cs typeface="DejaVu Sans" charset="0"/>
              </a:rPr>
              <a:t>. </a:t>
            </a:r>
          </a:p>
          <a:p>
            <a:pPr algn="just">
              <a:spcBef>
                <a:spcPts val="1200"/>
              </a:spcBef>
              <a:spcAft>
                <a:spcPts val="10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ru-RU" sz="2000" dirty="0" smtClean="0">
              <a:solidFill>
                <a:srgbClr val="000000"/>
              </a:solidFill>
              <a:ea typeface="DejaVu Sans" charset="0"/>
              <a:cs typeface="DejaVu Sans" charset="0"/>
            </a:endParaRPr>
          </a:p>
        </p:txBody>
      </p:sp>
      <p:pic>
        <p:nvPicPr>
          <p:cNvPr id="3" name="Picture 4"/>
          <p:cNvPicPr>
            <a:picLocks noChangeAspect="1" noChangeArrowheads="1"/>
          </p:cNvPicPr>
          <p:nvPr/>
        </p:nvPicPr>
        <p:blipFill>
          <a:blip r:embed="rId3" cstate="print"/>
          <a:srcRect l="17630" t="23407" r="17630" b="14140"/>
          <a:stretch>
            <a:fillRect/>
          </a:stretch>
        </p:blipFill>
        <p:spPr bwMode="auto">
          <a:xfrm>
            <a:off x="7429520" y="285728"/>
            <a:ext cx="1378253" cy="1928826"/>
          </a:xfrm>
          <a:prstGeom prst="rect">
            <a:avLst/>
          </a:prstGeom>
          <a:noFill/>
          <a:ln w="9525">
            <a:noFill/>
            <a:round/>
            <a:headEnd/>
            <a:tailEnd/>
          </a:ln>
          <a:effectLst/>
        </p:spPr>
      </p:pic>
      <p:sp>
        <p:nvSpPr>
          <p:cNvPr id="4" name="Прямоугольник 3"/>
          <p:cNvSpPr/>
          <p:nvPr/>
        </p:nvSpPr>
        <p:spPr>
          <a:xfrm>
            <a:off x="214282" y="2285992"/>
            <a:ext cx="8429684" cy="990015"/>
          </a:xfrm>
          <a:prstGeom prst="rect">
            <a:avLst/>
          </a:prstGeom>
        </p:spPr>
        <p:txBody>
          <a:bodyPr wrap="square">
            <a:spAutoFit/>
          </a:bodyPr>
          <a:lstStyle/>
          <a:p>
            <a:pPr algn="just">
              <a:spcBef>
                <a:spcPts val="1200"/>
              </a:spcBef>
              <a:spcAft>
                <a:spcPts val="10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ru-RU" sz="2000" dirty="0" smtClean="0">
                <a:solidFill>
                  <a:srgbClr val="000000"/>
                </a:solidFill>
                <a:ea typeface="DejaVu Sans" charset="0"/>
                <a:cs typeface="DejaVu Sans" charset="0"/>
              </a:rPr>
              <a:t>Пример:</a:t>
            </a:r>
          </a:p>
          <a:p>
            <a:pPr algn="just">
              <a:spcBef>
                <a:spcPts val="1200"/>
              </a:spcBef>
              <a:spcAft>
                <a:spcPts val="10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ru-RU" sz="2000" dirty="0" smtClean="0">
                <a:solidFill>
                  <a:srgbClr val="000000"/>
                </a:solidFill>
                <a:ea typeface="DejaVu Sans" charset="0"/>
                <a:cs typeface="DejaVu Sans" charset="0"/>
              </a:rPr>
              <a:t> Алгоритм накачивания мяча    –    результат алгоритма  -   </a:t>
            </a:r>
            <a:endParaRPr lang="ru-RU" sz="2000" dirty="0">
              <a:solidFill>
                <a:srgbClr val="000000"/>
              </a:solidFill>
              <a:ea typeface="DejaVu Sans" charset="0"/>
              <a:cs typeface="DejaVu Sans" charset="0"/>
            </a:endParaRPr>
          </a:p>
        </p:txBody>
      </p:sp>
      <p:pic>
        <p:nvPicPr>
          <p:cNvPr id="6" name="Picture 4"/>
          <p:cNvPicPr>
            <a:picLocks noChangeAspect="1" noChangeArrowheads="1"/>
          </p:cNvPicPr>
          <p:nvPr/>
        </p:nvPicPr>
        <p:blipFill>
          <a:blip r:embed="rId4" cstate="print"/>
          <a:srcRect/>
          <a:stretch>
            <a:fillRect/>
          </a:stretch>
        </p:blipFill>
        <p:spPr bwMode="auto">
          <a:xfrm>
            <a:off x="7358082" y="2500306"/>
            <a:ext cx="1428760" cy="1245522"/>
          </a:xfrm>
          <a:prstGeom prst="rect">
            <a:avLst/>
          </a:prstGeom>
          <a:noFill/>
          <a:ln w="9525">
            <a:noFill/>
            <a:round/>
            <a:headEnd/>
            <a:tailEnd/>
          </a:ln>
          <a:effectLst/>
        </p:spPr>
      </p:pic>
      <p:sp>
        <p:nvSpPr>
          <p:cNvPr id="7" name="Прямоугольник 6"/>
          <p:cNvSpPr/>
          <p:nvPr/>
        </p:nvSpPr>
        <p:spPr>
          <a:xfrm>
            <a:off x="214282" y="3571877"/>
            <a:ext cx="6716206" cy="2169825"/>
          </a:xfrm>
          <a:prstGeom prst="rect">
            <a:avLst/>
          </a:prstGeom>
        </p:spPr>
        <p:txBody>
          <a:bodyPr wrap="square">
            <a:spAutoFit/>
          </a:bodyPr>
          <a:lstStyle/>
          <a:p>
            <a:pPr algn="just">
              <a:spcBef>
                <a:spcPts val="1200"/>
              </a:spcBef>
              <a:spcAft>
                <a:spcPts val="10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ru-RU" sz="2000" dirty="0" smtClean="0">
                <a:solidFill>
                  <a:srgbClr val="000000"/>
                </a:solidFill>
                <a:ea typeface="DejaVu Sans" charset="0"/>
                <a:cs typeface="DejaVu Sans" charset="0"/>
              </a:rPr>
              <a:t>Задание:</a:t>
            </a:r>
          </a:p>
          <a:p>
            <a:pPr algn="just">
              <a:spcBef>
                <a:spcPts val="1200"/>
              </a:spcBef>
              <a:spcAft>
                <a:spcPts val="10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ru-RU" sz="2000" dirty="0" smtClean="0">
                <a:solidFill>
                  <a:srgbClr val="000000"/>
                </a:solidFill>
                <a:ea typeface="DejaVu Sans" charset="0"/>
                <a:cs typeface="DejaVu Sans" charset="0"/>
              </a:rPr>
              <a:t>Каков будет результат вычисления данного примера?</a:t>
            </a:r>
          </a:p>
          <a:p>
            <a:pPr algn="just">
              <a:spcBef>
                <a:spcPts val="1200"/>
              </a:spcBef>
              <a:spcAft>
                <a:spcPts val="10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ru-RU" sz="2000" dirty="0" smtClean="0">
                <a:solidFill>
                  <a:srgbClr val="000000"/>
                </a:solidFill>
                <a:latin typeface="Times New Roman" pitchFamily="18" charset="0"/>
                <a:ea typeface="DejaVu Sans" charset="0"/>
                <a:cs typeface="Times New Roman" pitchFamily="18" charset="0"/>
              </a:rPr>
              <a:t>12*4-(21/7+2)-43= </a:t>
            </a:r>
          </a:p>
          <a:p>
            <a:pPr algn="just">
              <a:spcBef>
                <a:spcPts val="1200"/>
              </a:spcBef>
              <a:spcAft>
                <a:spcPts val="10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ru-RU" sz="2000" dirty="0" smtClean="0">
              <a:solidFill>
                <a:srgbClr val="000000"/>
              </a:solidFill>
              <a:ea typeface="DejaVu Sans" charset="0"/>
              <a:cs typeface="DejaVu Sans" charset="0"/>
            </a:endParaRPr>
          </a:p>
        </p:txBody>
      </p:sp>
      <p:sp>
        <p:nvSpPr>
          <p:cNvPr id="8" name="Прямоугольник 7"/>
          <p:cNvSpPr/>
          <p:nvPr/>
        </p:nvSpPr>
        <p:spPr>
          <a:xfrm>
            <a:off x="2285984" y="4714884"/>
            <a:ext cx="357190" cy="400110"/>
          </a:xfrm>
          <a:prstGeom prst="rect">
            <a:avLst/>
          </a:prstGeom>
        </p:spPr>
        <p:txBody>
          <a:bodyPr wrap="square">
            <a:spAutoFit/>
          </a:bodyPr>
          <a:lstStyle/>
          <a:p>
            <a:r>
              <a:rPr lang="ru-RU" sz="2000" dirty="0" smtClean="0">
                <a:solidFill>
                  <a:srgbClr val="000000"/>
                </a:solidFill>
                <a:latin typeface="Times New Roman" pitchFamily="18" charset="0"/>
                <a:cs typeface="Times New Roman" pitchFamily="18" charset="0"/>
              </a:rPr>
              <a:t>0</a:t>
            </a:r>
            <a:endParaRPr lang="ru-RU" sz="2000" dirty="0">
              <a:latin typeface="Times New Roman" pitchFamily="18" charset="0"/>
              <a:cs typeface="Times New Roman" pitchFamily="18" charset="0"/>
            </a:endParaRPr>
          </a:p>
        </p:txBody>
      </p:sp>
      <p:sp>
        <p:nvSpPr>
          <p:cNvPr id="9" name="Прямоугольник 8"/>
          <p:cNvSpPr/>
          <p:nvPr/>
        </p:nvSpPr>
        <p:spPr>
          <a:xfrm>
            <a:off x="214282" y="5357826"/>
            <a:ext cx="7215238" cy="1015663"/>
          </a:xfrm>
          <a:prstGeom prst="rect">
            <a:avLst/>
          </a:prstGeom>
        </p:spPr>
        <p:txBody>
          <a:bodyPr wrap="square">
            <a:spAutoFit/>
          </a:bodyPr>
          <a:lstStyle/>
          <a:p>
            <a:pPr algn="just">
              <a:spcBef>
                <a:spcPts val="1200"/>
              </a:spcBef>
              <a:spcAft>
                <a:spcPts val="1000"/>
              </a:spcAft>
              <a:tabLst>
                <a:tab pos="723900" algn="l"/>
                <a:tab pos="1447800" algn="l"/>
                <a:tab pos="2171700" algn="l"/>
                <a:tab pos="2895600" algn="l"/>
                <a:tab pos="3619500" algn="l"/>
                <a:tab pos="4343400" algn="l"/>
                <a:tab pos="5067300" algn="l"/>
                <a:tab pos="5791200" algn="l"/>
                <a:tab pos="6515100" algn="l"/>
                <a:tab pos="7239000" algn="l"/>
              </a:tabLst>
            </a:pPr>
            <a:r>
              <a:rPr lang="ru-RU" sz="2000" b="1" dirty="0" smtClean="0">
                <a:solidFill>
                  <a:srgbClr val="000000"/>
                </a:solidFill>
                <a:ea typeface="DejaVu Sans" charset="0"/>
                <a:cs typeface="DejaVu Sans" charset="0"/>
              </a:rPr>
              <a:t>Результативность - возможность получения из исходных данных результата за конечное число шагов.</a:t>
            </a:r>
            <a:endParaRPr lang="ru-RU" sz="2000" b="1" dirty="0">
              <a:solidFill>
                <a:srgbClr val="000000"/>
              </a:solidFill>
              <a:ea typeface="DejaVu Sans" charset="0"/>
              <a:cs typeface="DejaVu Sans"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ipe(down)">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на каникулы\картинки\10.gif"/>
          <p:cNvPicPr>
            <a:picLocks noChangeAspect="1" noChangeArrowheads="1" noCrop="1"/>
          </p:cNvPicPr>
          <p:nvPr/>
        </p:nvPicPr>
        <p:blipFill>
          <a:blip r:embed="rId2" cstate="print"/>
          <a:srcRect/>
          <a:stretch>
            <a:fillRect/>
          </a:stretch>
        </p:blipFill>
        <p:spPr bwMode="auto">
          <a:xfrm>
            <a:off x="214282" y="5357826"/>
            <a:ext cx="1571636" cy="1214445"/>
          </a:xfrm>
          <a:prstGeom prst="rect">
            <a:avLst/>
          </a:prstGeom>
          <a:noFill/>
        </p:spPr>
      </p:pic>
      <p:sp>
        <p:nvSpPr>
          <p:cNvPr id="2" name="Text Box 1"/>
          <p:cNvSpPr txBox="1">
            <a:spLocks noChangeArrowheads="1"/>
          </p:cNvSpPr>
          <p:nvPr/>
        </p:nvSpPr>
        <p:spPr bwMode="auto">
          <a:xfrm>
            <a:off x="2928926" y="0"/>
            <a:ext cx="3214710" cy="785818"/>
          </a:xfrm>
          <a:prstGeom prst="rect">
            <a:avLst/>
          </a:prstGeom>
          <a:noFill/>
          <a:ln w="9525">
            <a:noFill/>
            <a:round/>
            <a:headEnd/>
            <a:tailEnd/>
          </a:ln>
          <a:effectLst/>
        </p:spPr>
        <p:txBody>
          <a:bodyPr lIns="90000" tIns="83807" rIns="90000" bIns="45000"/>
          <a:lstStyle/>
          <a:p>
            <a:pPr algn="ctr">
              <a:spcBef>
                <a:spcPts val="1200"/>
              </a:spcBef>
              <a:spcAft>
                <a:spcPts val="1000"/>
              </a:spcAft>
              <a:tabLst>
                <a:tab pos="723900" algn="l"/>
                <a:tab pos="1447800" algn="l"/>
                <a:tab pos="2171700" algn="l"/>
                <a:tab pos="2895600" algn="l"/>
              </a:tabLst>
            </a:pPr>
            <a:r>
              <a:rPr lang="ru-RU" sz="3200" b="1" dirty="0">
                <a:solidFill>
                  <a:srgbClr val="000000"/>
                </a:solidFill>
                <a:ea typeface="DejaVu Sans" charset="0"/>
                <a:cs typeface="DejaVu Sans" charset="0"/>
              </a:rPr>
              <a:t>Массовость</a:t>
            </a:r>
          </a:p>
        </p:txBody>
      </p:sp>
      <p:sp>
        <p:nvSpPr>
          <p:cNvPr id="3" name="Прямоугольник 2"/>
          <p:cNvSpPr/>
          <p:nvPr/>
        </p:nvSpPr>
        <p:spPr>
          <a:xfrm>
            <a:off x="1571604" y="5429264"/>
            <a:ext cx="6500858" cy="1015663"/>
          </a:xfrm>
          <a:prstGeom prst="rect">
            <a:avLst/>
          </a:prstGeom>
        </p:spPr>
        <p:txBody>
          <a:bodyPr wrap="square">
            <a:spAutoFit/>
          </a:bodyPr>
          <a:lstStyle/>
          <a:p>
            <a:pPr algn="just">
              <a:spcBef>
                <a:spcPts val="1200"/>
              </a:spcBef>
              <a:spcAft>
                <a:spcPts val="10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ru-RU" sz="2000" b="1" dirty="0" smtClean="0">
                <a:solidFill>
                  <a:srgbClr val="000000"/>
                </a:solidFill>
                <a:ea typeface="DejaVu Sans" charset="0"/>
                <a:cs typeface="DejaVu Sans" charset="0"/>
              </a:rPr>
              <a:t>Массовость -  возможность применения алгоритма к большому количеству различных исходных данных.</a:t>
            </a:r>
            <a:endParaRPr lang="ru-RU" sz="2000" b="1" dirty="0">
              <a:solidFill>
                <a:srgbClr val="000000"/>
              </a:solidFill>
              <a:ea typeface="DejaVu Sans" charset="0"/>
              <a:cs typeface="DejaVu Sans" charset="0"/>
            </a:endParaRPr>
          </a:p>
        </p:txBody>
      </p:sp>
      <p:sp>
        <p:nvSpPr>
          <p:cNvPr id="5" name="Прямоугольник 4"/>
          <p:cNvSpPr/>
          <p:nvPr/>
        </p:nvSpPr>
        <p:spPr>
          <a:xfrm>
            <a:off x="214282" y="642918"/>
            <a:ext cx="8429684" cy="3477875"/>
          </a:xfrm>
          <a:prstGeom prst="rect">
            <a:avLst/>
          </a:prstGeom>
        </p:spPr>
        <p:txBody>
          <a:bodyPr wrap="square">
            <a:spAutoFit/>
          </a:bodyPr>
          <a:lstStyle/>
          <a:p>
            <a:pPr algn="just"/>
            <a:r>
              <a:rPr lang="ru-RU" sz="2000" dirty="0" smtClean="0">
                <a:solidFill>
                  <a:srgbClr val="000000"/>
                </a:solidFill>
                <a:ea typeface="DejaVu Sans" charset="0"/>
                <a:cs typeface="DejaVu Sans" charset="0"/>
              </a:rPr>
              <a:t>Алгоритмы сложения, вычитания, умножения и деления могут быть применены для любых чисел, причем не только в десятичной, но и в других позиционных системах счисления (двоичной, восьмеричной, шестнадцатеричной и др.). То есть алгоритмы могут применяться массово для любых исходных объектов, например, конвейерное производство или выпуск продукции на предприятиях.</a:t>
            </a:r>
          </a:p>
          <a:p>
            <a:pPr algn="just"/>
            <a:endParaRPr lang="ru-RU" sz="2000" dirty="0" smtClean="0">
              <a:solidFill>
                <a:srgbClr val="000000"/>
              </a:solidFill>
            </a:endParaRPr>
          </a:p>
          <a:p>
            <a:pPr algn="just"/>
            <a:r>
              <a:rPr lang="ru-RU" sz="2000" b="1" dirty="0" smtClean="0">
                <a:solidFill>
                  <a:srgbClr val="000000"/>
                </a:solidFill>
              </a:rPr>
              <a:t>Задание: </a:t>
            </a:r>
            <a:r>
              <a:rPr lang="ru-RU" sz="2000" dirty="0" smtClean="0">
                <a:solidFill>
                  <a:srgbClr val="000000"/>
                </a:solidFill>
              </a:rPr>
              <a:t>приведите примеры массовых алгоритмов, которые встречаются нам в жизни.</a:t>
            </a:r>
          </a:p>
          <a:p>
            <a:pPr algn="just"/>
            <a:endParaRPr lang="ru-RU"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на каникулы\картинки\10.gif"/>
          <p:cNvPicPr>
            <a:picLocks noChangeAspect="1" noChangeArrowheads="1" noCrop="1"/>
          </p:cNvPicPr>
          <p:nvPr/>
        </p:nvPicPr>
        <p:blipFill>
          <a:blip r:embed="rId2" cstate="print"/>
          <a:srcRect/>
          <a:stretch>
            <a:fillRect/>
          </a:stretch>
        </p:blipFill>
        <p:spPr bwMode="auto">
          <a:xfrm flipH="1">
            <a:off x="7072330" y="5143512"/>
            <a:ext cx="1643074" cy="1214445"/>
          </a:xfrm>
          <a:prstGeom prst="rect">
            <a:avLst/>
          </a:prstGeom>
          <a:noFill/>
        </p:spPr>
      </p:pic>
      <p:sp>
        <p:nvSpPr>
          <p:cNvPr id="2" name="Прямоугольник 1"/>
          <p:cNvSpPr/>
          <p:nvPr/>
        </p:nvSpPr>
        <p:spPr>
          <a:xfrm>
            <a:off x="357158" y="5214950"/>
            <a:ext cx="6929486" cy="982457"/>
          </a:xfrm>
          <a:prstGeom prst="rect">
            <a:avLst/>
          </a:prstGeom>
        </p:spPr>
        <p:txBody>
          <a:bodyPr wrap="square">
            <a:spAutoFit/>
          </a:bodyPr>
          <a:lstStyle/>
          <a:p>
            <a:pPr algn="just">
              <a:lnSpc>
                <a:spcPct val="140000"/>
              </a:lnSpc>
              <a:spcBef>
                <a:spcPts val="1200"/>
              </a:spcBef>
              <a:spcAft>
                <a:spcPts val="10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ru-RU" sz="2000" b="1" dirty="0" smtClean="0">
                <a:solidFill>
                  <a:srgbClr val="000000"/>
                </a:solidFill>
                <a:ea typeface="DejaVu Sans" charset="0"/>
                <a:cs typeface="DejaVu Sans" charset="0"/>
              </a:rPr>
              <a:t>Детерминированность — выполнение команд в строго определенной последовательности.</a:t>
            </a:r>
            <a:endParaRPr lang="ru-RU" sz="2000" b="1" dirty="0">
              <a:solidFill>
                <a:srgbClr val="000000"/>
              </a:solidFill>
              <a:ea typeface="DejaVu Sans" charset="0"/>
              <a:cs typeface="DejaVu Sans" charset="0"/>
            </a:endParaRPr>
          </a:p>
        </p:txBody>
      </p:sp>
      <p:sp>
        <p:nvSpPr>
          <p:cNvPr id="4" name="Прямоугольник 3"/>
          <p:cNvSpPr/>
          <p:nvPr/>
        </p:nvSpPr>
        <p:spPr>
          <a:xfrm>
            <a:off x="2071670" y="357166"/>
            <a:ext cx="4865434" cy="523220"/>
          </a:xfrm>
          <a:prstGeom prst="rect">
            <a:avLst/>
          </a:prstGeom>
        </p:spPr>
        <p:txBody>
          <a:bodyPr wrap="square">
            <a:spAutoFit/>
          </a:bodyPr>
          <a:lstStyle/>
          <a:p>
            <a:r>
              <a:rPr lang="ru-RU" sz="2800" b="1" dirty="0" smtClean="0">
                <a:solidFill>
                  <a:srgbClr val="000000"/>
                </a:solidFill>
                <a:ea typeface="DejaVu Sans" charset="0"/>
                <a:cs typeface="DejaVu Sans" charset="0"/>
              </a:rPr>
              <a:t>Детерминированность</a:t>
            </a:r>
            <a:endParaRPr lang="ru-RU" sz="2800" dirty="0"/>
          </a:p>
        </p:txBody>
      </p:sp>
      <p:sp>
        <p:nvSpPr>
          <p:cNvPr id="5" name="Прямоугольник 4"/>
          <p:cNvSpPr/>
          <p:nvPr/>
        </p:nvSpPr>
        <p:spPr>
          <a:xfrm>
            <a:off x="357158" y="928670"/>
            <a:ext cx="8429684" cy="3785652"/>
          </a:xfrm>
          <a:prstGeom prst="rect">
            <a:avLst/>
          </a:prstGeom>
        </p:spPr>
        <p:txBody>
          <a:bodyPr wrap="square">
            <a:spAutoFit/>
          </a:bodyPr>
          <a:lstStyle/>
          <a:p>
            <a:pPr algn="just"/>
            <a:r>
              <a:rPr lang="ru-RU" sz="2000" dirty="0" smtClean="0">
                <a:solidFill>
                  <a:srgbClr val="000000"/>
                </a:solidFill>
                <a:ea typeface="DejaVu Sans" charset="0"/>
                <a:cs typeface="DejaVu Sans" charset="0"/>
              </a:rPr>
              <a:t>При управлении самолетом используются сложные алгоритмы, исполнителями которых являются пилот или бортовой компьютер. При этом последовательность действий, например, при взлете должна быть строго определенной (например, нельзя отрываться от взлетной полосы, пока самолет не набрал необходимую взлетную скорость). </a:t>
            </a:r>
          </a:p>
          <a:p>
            <a:pPr algn="just"/>
            <a:r>
              <a:rPr lang="ru-RU" sz="2000" dirty="0" smtClean="0">
                <a:solidFill>
                  <a:srgbClr val="000000"/>
                </a:solidFill>
                <a:ea typeface="DejaVu Sans" charset="0"/>
                <a:cs typeface="DejaVu Sans" charset="0"/>
              </a:rPr>
              <a:t>В математике при выполнении арифметических действий сначала выполняются деление и умножение, и только затем вычитание и сложение, то есть команды опять же, должны идти друг за другом в строго определенной последовательности.  </a:t>
            </a:r>
            <a:endParaRPr lang="ru-RU"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500034" y="500041"/>
            <a:ext cx="8215370" cy="5857917"/>
          </a:xfrm>
          <a:prstGeom prst="rect">
            <a:avLst/>
          </a:prstGeom>
          <a:noFill/>
          <a:ln w="9525">
            <a:noFill/>
            <a:round/>
            <a:headEnd/>
            <a:tailEnd/>
          </a:ln>
          <a:effectLst/>
        </p:spPr>
        <p:txBody>
          <a:bodyPr lIns="81639" tIns="40820" rIns="81639" bIns="40820"/>
          <a:lstStyle/>
          <a:p>
            <a:pPr algn="just">
              <a:spcBef>
                <a:spcPts val="1089"/>
              </a:spcBef>
              <a:spcAft>
                <a:spcPts val="907"/>
              </a:spcAft>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ru-RU" sz="2000" dirty="0">
                <a:solidFill>
                  <a:srgbClr val="000000"/>
                </a:solidFill>
                <a:ea typeface="DejaVu Sans" charset="0"/>
                <a:cs typeface="DejaVu Sans" charset="0"/>
              </a:rPr>
              <a:t>Иван любит вареную картошку со сметаной. Расставьте по порядку действия его мамы.</a:t>
            </a:r>
          </a:p>
          <a:p>
            <a:pPr algn="just">
              <a:spcBef>
                <a:spcPts val="1089"/>
              </a:spcBef>
              <a:spcAft>
                <a:spcPts val="907"/>
              </a:spcAft>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ru-RU" sz="2000" dirty="0">
                <a:solidFill>
                  <a:srgbClr val="000000"/>
                </a:solidFill>
                <a:ea typeface="DejaVu Sans" charset="0"/>
                <a:cs typeface="DejaVu Sans" charset="0"/>
              </a:rPr>
              <a:t>   1. Посолила картошку</a:t>
            </a:r>
          </a:p>
          <a:p>
            <a:pPr algn="just">
              <a:spcBef>
                <a:spcPts val="1089"/>
              </a:spcBef>
              <a:spcAft>
                <a:spcPts val="907"/>
              </a:spcAft>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ru-RU" sz="2000" dirty="0">
                <a:solidFill>
                  <a:srgbClr val="000000"/>
                </a:solidFill>
                <a:ea typeface="DejaVu Sans" charset="0"/>
                <a:cs typeface="DejaVu Sans" charset="0"/>
              </a:rPr>
              <a:t>   2. Бросила картошку в кастрюлю</a:t>
            </a:r>
          </a:p>
          <a:p>
            <a:pPr algn="just">
              <a:spcBef>
                <a:spcPts val="1089"/>
              </a:spcBef>
              <a:spcAft>
                <a:spcPts val="907"/>
              </a:spcAft>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ru-RU" sz="2000" dirty="0">
                <a:solidFill>
                  <a:srgbClr val="000000"/>
                </a:solidFill>
                <a:ea typeface="DejaVu Sans" charset="0"/>
                <a:cs typeface="DejaVu Sans" charset="0"/>
              </a:rPr>
              <a:t>   3. Зажгла газовую плиту</a:t>
            </a:r>
          </a:p>
          <a:p>
            <a:pPr algn="just">
              <a:spcBef>
                <a:spcPts val="1089"/>
              </a:spcBef>
              <a:spcAft>
                <a:spcPts val="907"/>
              </a:spcAft>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ru-RU" sz="2000" dirty="0">
                <a:solidFill>
                  <a:srgbClr val="000000"/>
                </a:solidFill>
                <a:ea typeface="DejaVu Sans" charset="0"/>
                <a:cs typeface="DejaVu Sans" charset="0"/>
              </a:rPr>
              <a:t>   4. Почистила картофель</a:t>
            </a:r>
          </a:p>
          <a:p>
            <a:pPr algn="just">
              <a:spcBef>
                <a:spcPts val="1089"/>
              </a:spcBef>
              <a:spcAft>
                <a:spcPts val="907"/>
              </a:spcAft>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ru-RU" sz="2000" dirty="0">
                <a:solidFill>
                  <a:srgbClr val="000000"/>
                </a:solidFill>
                <a:ea typeface="DejaVu Sans" charset="0"/>
                <a:cs typeface="DejaVu Sans" charset="0"/>
              </a:rPr>
              <a:t>   5. Купила в магазине картофель и сметану</a:t>
            </a:r>
          </a:p>
          <a:p>
            <a:pPr algn="just">
              <a:spcBef>
                <a:spcPts val="1089"/>
              </a:spcBef>
              <a:spcAft>
                <a:spcPts val="907"/>
              </a:spcAft>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ru-RU" sz="2000" dirty="0">
                <a:solidFill>
                  <a:srgbClr val="000000"/>
                </a:solidFill>
                <a:ea typeface="DejaVu Sans" charset="0"/>
                <a:cs typeface="DejaVu Sans" charset="0"/>
              </a:rPr>
              <a:t>   6. Погасила огонь и слила воду</a:t>
            </a:r>
          </a:p>
          <a:p>
            <a:pPr algn="just">
              <a:spcBef>
                <a:spcPts val="1089"/>
              </a:spcBef>
              <a:spcAft>
                <a:spcPts val="907"/>
              </a:spcAft>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ru-RU" sz="2000" dirty="0">
                <a:solidFill>
                  <a:srgbClr val="000000"/>
                </a:solidFill>
                <a:ea typeface="DejaVu Sans" charset="0"/>
                <a:cs typeface="DejaVu Sans" charset="0"/>
              </a:rPr>
              <a:t>   7. Полила картофель сметаной</a:t>
            </a:r>
          </a:p>
          <a:p>
            <a:pPr algn="just">
              <a:spcBef>
                <a:spcPts val="1089"/>
              </a:spcBef>
              <a:spcAft>
                <a:spcPts val="907"/>
              </a:spcAft>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ru-RU" sz="2000" dirty="0">
                <a:solidFill>
                  <a:srgbClr val="000000"/>
                </a:solidFill>
                <a:ea typeface="DejaVu Sans" charset="0"/>
                <a:cs typeface="DejaVu Sans" charset="0"/>
              </a:rPr>
              <a:t>   8. Выложила картофель на тарелку</a:t>
            </a:r>
          </a:p>
          <a:p>
            <a:pPr algn="just">
              <a:spcBef>
                <a:spcPts val="1089"/>
              </a:spcBef>
              <a:spcAft>
                <a:spcPts val="907"/>
              </a:spcAft>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ru-RU" sz="2000" dirty="0">
                <a:solidFill>
                  <a:srgbClr val="000000"/>
                </a:solidFill>
                <a:ea typeface="DejaVu Sans" charset="0"/>
                <a:cs typeface="DejaVu Sans" charset="0"/>
              </a:rPr>
              <a:t>   9. Налила в кастрюлю воду и поставила на огонь. </a:t>
            </a:r>
          </a:p>
        </p:txBody>
      </p:sp>
      <p:sp>
        <p:nvSpPr>
          <p:cNvPr id="3" name="Прямоугольник 2"/>
          <p:cNvSpPr/>
          <p:nvPr/>
        </p:nvSpPr>
        <p:spPr>
          <a:xfrm>
            <a:off x="8143900" y="1214422"/>
            <a:ext cx="428628" cy="500066"/>
          </a:xfrm>
          <a:prstGeom prst="rect">
            <a:avLst/>
          </a:prstGeom>
          <a:solidFill>
            <a:srgbClr val="FFFF00">
              <a:alpha val="67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5</a:t>
            </a:r>
            <a:endParaRPr lang="ru-RU" b="1" dirty="0">
              <a:solidFill>
                <a:schemeClr val="tx1"/>
              </a:solidFill>
            </a:endParaRPr>
          </a:p>
        </p:txBody>
      </p:sp>
      <p:sp>
        <p:nvSpPr>
          <p:cNvPr id="4" name="Прямоугольник 3"/>
          <p:cNvSpPr/>
          <p:nvPr/>
        </p:nvSpPr>
        <p:spPr>
          <a:xfrm>
            <a:off x="8143900" y="1785926"/>
            <a:ext cx="428628" cy="500066"/>
          </a:xfrm>
          <a:prstGeom prst="rect">
            <a:avLst/>
          </a:prstGeom>
          <a:solidFill>
            <a:srgbClr val="FFFF00">
              <a:alpha val="67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3</a:t>
            </a:r>
            <a:endParaRPr lang="ru-RU" b="1" dirty="0">
              <a:solidFill>
                <a:schemeClr val="tx1"/>
              </a:solidFill>
            </a:endParaRPr>
          </a:p>
        </p:txBody>
      </p:sp>
      <p:sp>
        <p:nvSpPr>
          <p:cNvPr id="5" name="Прямоугольник 4"/>
          <p:cNvSpPr/>
          <p:nvPr/>
        </p:nvSpPr>
        <p:spPr>
          <a:xfrm>
            <a:off x="8143900" y="2357430"/>
            <a:ext cx="428628" cy="500066"/>
          </a:xfrm>
          <a:prstGeom prst="rect">
            <a:avLst/>
          </a:prstGeom>
          <a:solidFill>
            <a:srgbClr val="FFFF00">
              <a:alpha val="67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9</a:t>
            </a:r>
            <a:endParaRPr lang="ru-RU" b="1" dirty="0">
              <a:solidFill>
                <a:schemeClr val="tx1"/>
              </a:solidFill>
            </a:endParaRPr>
          </a:p>
        </p:txBody>
      </p:sp>
      <p:sp>
        <p:nvSpPr>
          <p:cNvPr id="6" name="Прямоугольник 5"/>
          <p:cNvSpPr/>
          <p:nvPr/>
        </p:nvSpPr>
        <p:spPr>
          <a:xfrm>
            <a:off x="8143900" y="2928934"/>
            <a:ext cx="428628" cy="500066"/>
          </a:xfrm>
          <a:prstGeom prst="rect">
            <a:avLst/>
          </a:prstGeom>
          <a:solidFill>
            <a:srgbClr val="FFFF00">
              <a:alpha val="67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4</a:t>
            </a:r>
            <a:endParaRPr lang="ru-RU" b="1" dirty="0">
              <a:solidFill>
                <a:schemeClr val="tx1"/>
              </a:solidFill>
            </a:endParaRPr>
          </a:p>
        </p:txBody>
      </p:sp>
      <p:sp>
        <p:nvSpPr>
          <p:cNvPr id="7" name="Прямоугольник 6"/>
          <p:cNvSpPr/>
          <p:nvPr/>
        </p:nvSpPr>
        <p:spPr>
          <a:xfrm>
            <a:off x="8143900" y="3500438"/>
            <a:ext cx="428628" cy="500066"/>
          </a:xfrm>
          <a:prstGeom prst="rect">
            <a:avLst/>
          </a:prstGeom>
          <a:solidFill>
            <a:srgbClr val="FFFF00">
              <a:alpha val="67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2</a:t>
            </a:r>
            <a:endParaRPr lang="ru-RU" b="1" dirty="0">
              <a:solidFill>
                <a:schemeClr val="tx1"/>
              </a:solidFill>
            </a:endParaRPr>
          </a:p>
        </p:txBody>
      </p:sp>
      <p:sp>
        <p:nvSpPr>
          <p:cNvPr id="8" name="Прямоугольник 7"/>
          <p:cNvSpPr/>
          <p:nvPr/>
        </p:nvSpPr>
        <p:spPr>
          <a:xfrm>
            <a:off x="8143900" y="4071942"/>
            <a:ext cx="428628" cy="500066"/>
          </a:xfrm>
          <a:prstGeom prst="rect">
            <a:avLst/>
          </a:prstGeom>
          <a:solidFill>
            <a:srgbClr val="FFFF00">
              <a:alpha val="67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1</a:t>
            </a:r>
            <a:endParaRPr lang="ru-RU" b="1" dirty="0">
              <a:solidFill>
                <a:schemeClr val="tx1"/>
              </a:solidFill>
            </a:endParaRPr>
          </a:p>
        </p:txBody>
      </p:sp>
      <p:sp>
        <p:nvSpPr>
          <p:cNvPr id="9" name="Прямоугольник 8"/>
          <p:cNvSpPr/>
          <p:nvPr/>
        </p:nvSpPr>
        <p:spPr>
          <a:xfrm>
            <a:off x="8143900" y="4643446"/>
            <a:ext cx="428628" cy="500066"/>
          </a:xfrm>
          <a:prstGeom prst="rect">
            <a:avLst/>
          </a:prstGeom>
          <a:solidFill>
            <a:srgbClr val="FFFF00">
              <a:alpha val="67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6</a:t>
            </a:r>
            <a:endParaRPr lang="ru-RU" b="1" dirty="0">
              <a:solidFill>
                <a:schemeClr val="tx1"/>
              </a:solidFill>
            </a:endParaRPr>
          </a:p>
        </p:txBody>
      </p:sp>
      <p:sp>
        <p:nvSpPr>
          <p:cNvPr id="10" name="Прямоугольник 9"/>
          <p:cNvSpPr/>
          <p:nvPr/>
        </p:nvSpPr>
        <p:spPr>
          <a:xfrm>
            <a:off x="8143900" y="5214950"/>
            <a:ext cx="428628" cy="500066"/>
          </a:xfrm>
          <a:prstGeom prst="rect">
            <a:avLst/>
          </a:prstGeom>
          <a:solidFill>
            <a:srgbClr val="FFFF00">
              <a:alpha val="67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8</a:t>
            </a:r>
            <a:endParaRPr lang="ru-RU" b="1" dirty="0">
              <a:solidFill>
                <a:schemeClr val="tx1"/>
              </a:solidFill>
            </a:endParaRPr>
          </a:p>
        </p:txBody>
      </p:sp>
      <p:sp>
        <p:nvSpPr>
          <p:cNvPr id="11" name="Прямоугольник 10"/>
          <p:cNvSpPr/>
          <p:nvPr/>
        </p:nvSpPr>
        <p:spPr>
          <a:xfrm>
            <a:off x="8143900" y="5786454"/>
            <a:ext cx="428628" cy="500066"/>
          </a:xfrm>
          <a:prstGeom prst="rect">
            <a:avLst/>
          </a:prstGeom>
          <a:solidFill>
            <a:srgbClr val="FFFF00">
              <a:alpha val="67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7</a:t>
            </a:r>
            <a:endParaRPr lang="ru-RU" b="1"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fade">
                                      <p:cBhvr>
                                        <p:cTn id="15" dur="2000"/>
                                        <p:tgtEl>
                                          <p:spTgt spid="4">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fade">
                                      <p:cBhvr>
                                        <p:cTn id="18" dur="20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fade">
                                      <p:cBhvr>
                                        <p:cTn id="23" dur="2000"/>
                                        <p:tgtEl>
                                          <p:spTgt spid="5">
                                            <p:bg/>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fade">
                                      <p:cBhvr>
                                        <p:cTn id="26" dur="2000"/>
                                        <p:tgtEl>
                                          <p:spTgt spid="5">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
                                            <p:bg/>
                                          </p:spTgt>
                                        </p:tgtEl>
                                        <p:attrNameLst>
                                          <p:attrName>style.visibility</p:attrName>
                                        </p:attrNameLst>
                                      </p:cBhvr>
                                      <p:to>
                                        <p:strVal val="visible"/>
                                      </p:to>
                                    </p:set>
                                    <p:animEffect transition="in" filter="fade">
                                      <p:cBhvr>
                                        <p:cTn id="31" dur="2000"/>
                                        <p:tgtEl>
                                          <p:spTgt spid="6">
                                            <p:bg/>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Effect transition="in" filter="fade">
                                      <p:cBhvr>
                                        <p:cTn id="34" dur="2000"/>
                                        <p:tgtEl>
                                          <p:spTgt spid="6">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7">
                                            <p:bg/>
                                          </p:spTgt>
                                        </p:tgtEl>
                                        <p:attrNameLst>
                                          <p:attrName>style.visibility</p:attrName>
                                        </p:attrNameLst>
                                      </p:cBhvr>
                                      <p:to>
                                        <p:strVal val="visible"/>
                                      </p:to>
                                    </p:set>
                                    <p:animEffect transition="in" filter="fade">
                                      <p:cBhvr>
                                        <p:cTn id="39" dur="2000"/>
                                        <p:tgtEl>
                                          <p:spTgt spid="7">
                                            <p:bg/>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7">
                                            <p:txEl>
                                              <p:pRg st="0" end="0"/>
                                            </p:txEl>
                                          </p:spTgt>
                                        </p:tgtEl>
                                        <p:attrNameLst>
                                          <p:attrName>style.visibility</p:attrName>
                                        </p:attrNameLst>
                                      </p:cBhvr>
                                      <p:to>
                                        <p:strVal val="visible"/>
                                      </p:to>
                                    </p:set>
                                    <p:animEffect transition="in" filter="fade">
                                      <p:cBhvr>
                                        <p:cTn id="42" dur="2000"/>
                                        <p:tgtEl>
                                          <p:spTgt spid="7">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bg/>
                                          </p:spTgt>
                                        </p:tgtEl>
                                        <p:attrNameLst>
                                          <p:attrName>style.visibility</p:attrName>
                                        </p:attrNameLst>
                                      </p:cBhvr>
                                      <p:to>
                                        <p:strVal val="visible"/>
                                      </p:to>
                                    </p:set>
                                    <p:animEffect transition="in" filter="fade">
                                      <p:cBhvr>
                                        <p:cTn id="47" dur="2000"/>
                                        <p:tgtEl>
                                          <p:spTgt spid="8">
                                            <p:bg/>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8">
                                            <p:txEl>
                                              <p:pRg st="0" end="0"/>
                                            </p:txEl>
                                          </p:spTgt>
                                        </p:tgtEl>
                                        <p:attrNameLst>
                                          <p:attrName>style.visibility</p:attrName>
                                        </p:attrNameLst>
                                      </p:cBhvr>
                                      <p:to>
                                        <p:strVal val="visible"/>
                                      </p:to>
                                    </p:set>
                                    <p:animEffect transition="in" filter="fade">
                                      <p:cBhvr>
                                        <p:cTn id="50" dur="2000"/>
                                        <p:tgtEl>
                                          <p:spTgt spid="8">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9">
                                            <p:bg/>
                                          </p:spTgt>
                                        </p:tgtEl>
                                        <p:attrNameLst>
                                          <p:attrName>style.visibility</p:attrName>
                                        </p:attrNameLst>
                                      </p:cBhvr>
                                      <p:to>
                                        <p:strVal val="visible"/>
                                      </p:to>
                                    </p:set>
                                    <p:animEffect transition="in" filter="fade">
                                      <p:cBhvr>
                                        <p:cTn id="55" dur="2000"/>
                                        <p:tgtEl>
                                          <p:spTgt spid="9">
                                            <p:bg/>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9">
                                            <p:txEl>
                                              <p:pRg st="0" end="0"/>
                                            </p:txEl>
                                          </p:spTgt>
                                        </p:tgtEl>
                                        <p:attrNameLst>
                                          <p:attrName>style.visibility</p:attrName>
                                        </p:attrNameLst>
                                      </p:cBhvr>
                                      <p:to>
                                        <p:strVal val="visible"/>
                                      </p:to>
                                    </p:set>
                                    <p:animEffect transition="in" filter="fade">
                                      <p:cBhvr>
                                        <p:cTn id="58" dur="2000"/>
                                        <p:tgtEl>
                                          <p:spTgt spid="9">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0">
                                            <p:bg/>
                                          </p:spTgt>
                                        </p:tgtEl>
                                        <p:attrNameLst>
                                          <p:attrName>style.visibility</p:attrName>
                                        </p:attrNameLst>
                                      </p:cBhvr>
                                      <p:to>
                                        <p:strVal val="visible"/>
                                      </p:to>
                                    </p:set>
                                    <p:animEffect transition="in" filter="fade">
                                      <p:cBhvr>
                                        <p:cTn id="63" dur="2000"/>
                                        <p:tgtEl>
                                          <p:spTgt spid="10">
                                            <p:bg/>
                                          </p:spTgt>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0">
                                            <p:txEl>
                                              <p:pRg st="0" end="0"/>
                                            </p:txEl>
                                          </p:spTgt>
                                        </p:tgtEl>
                                        <p:attrNameLst>
                                          <p:attrName>style.visibility</p:attrName>
                                        </p:attrNameLst>
                                      </p:cBhvr>
                                      <p:to>
                                        <p:strVal val="visible"/>
                                      </p:to>
                                    </p:set>
                                    <p:animEffect transition="in" filter="fade">
                                      <p:cBhvr>
                                        <p:cTn id="66" dur="2000"/>
                                        <p:tgtEl>
                                          <p:spTgt spid="10">
                                            <p:txEl>
                                              <p:pRg st="0" end="0"/>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1">
                                            <p:bg/>
                                          </p:spTgt>
                                        </p:tgtEl>
                                        <p:attrNameLst>
                                          <p:attrName>style.visibility</p:attrName>
                                        </p:attrNameLst>
                                      </p:cBhvr>
                                      <p:to>
                                        <p:strVal val="visible"/>
                                      </p:to>
                                    </p:set>
                                    <p:animEffect transition="in" filter="fade">
                                      <p:cBhvr>
                                        <p:cTn id="71" dur="2000"/>
                                        <p:tgtEl>
                                          <p:spTgt spid="11">
                                            <p:bg/>
                                          </p:spTgt>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11">
                                            <p:txEl>
                                              <p:pRg st="0" end="0"/>
                                            </p:txEl>
                                          </p:spTgt>
                                        </p:tgtEl>
                                        <p:attrNameLst>
                                          <p:attrName>style.visibility</p:attrName>
                                        </p:attrNameLst>
                                      </p:cBhvr>
                                      <p:to>
                                        <p:strVal val="visible"/>
                                      </p:to>
                                    </p:set>
                                    <p:animEffect transition="in" filter="fade">
                                      <p:cBhvr>
                                        <p:cTn id="74" dur="2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build="allAtOnce" animBg="1"/>
      <p:bldP spid="5" grpId="0" build="allAtOnce" animBg="1"/>
      <p:bldP spid="6" grpId="0" build="allAtOnce" animBg="1"/>
      <p:bldP spid="7" grpId="0" build="allAtOnce" animBg="1"/>
      <p:bldP spid="8" grpId="0" build="allAtOnce" animBg="1"/>
      <p:bldP spid="9" grpId="0" build="allAtOnce" animBg="1"/>
      <p:bldP spid="10" grpId="0" build="allAtOnce" animBg="1"/>
      <p:bldP spid="11"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28794" y="642918"/>
            <a:ext cx="5811207" cy="523220"/>
          </a:xfrm>
          <a:prstGeom prst="rect">
            <a:avLst/>
          </a:prstGeom>
        </p:spPr>
        <p:txBody>
          <a:bodyPr wrap="none">
            <a:spAutoFit/>
          </a:bodyPr>
          <a:lstStyle/>
          <a:p>
            <a:pPr algn="ctr">
              <a:spcBef>
                <a:spcPts val="1200"/>
              </a:spcBef>
              <a:spcAft>
                <a:spcPts val="1000"/>
              </a:spcAft>
              <a:tabLst>
                <a:tab pos="723900" algn="l"/>
                <a:tab pos="1447800" algn="l"/>
                <a:tab pos="2171700" algn="l"/>
                <a:tab pos="2895600" algn="l"/>
                <a:tab pos="3619500" algn="l"/>
                <a:tab pos="4343400" algn="l"/>
                <a:tab pos="5067300" algn="l"/>
                <a:tab pos="5791200" algn="l"/>
                <a:tab pos="6515100" algn="l"/>
              </a:tabLst>
            </a:pPr>
            <a:r>
              <a:rPr lang="ru-RU" sz="2800" b="1" dirty="0" smtClean="0">
                <a:solidFill>
                  <a:srgbClr val="000000"/>
                </a:solidFill>
                <a:ea typeface="DejaVu Sans" charset="0"/>
                <a:cs typeface="DejaVu Sans" charset="0"/>
              </a:rPr>
              <a:t>Выполнимость и понятность</a:t>
            </a:r>
            <a:endParaRPr lang="ru-RU" sz="2800" b="1" dirty="0">
              <a:solidFill>
                <a:srgbClr val="000000"/>
              </a:solidFill>
              <a:ea typeface="DejaVu Sans" charset="0"/>
              <a:cs typeface="DejaVu Sans" charset="0"/>
            </a:endParaRPr>
          </a:p>
        </p:txBody>
      </p:sp>
      <p:sp>
        <p:nvSpPr>
          <p:cNvPr id="3" name="Прямоугольник 2"/>
          <p:cNvSpPr/>
          <p:nvPr/>
        </p:nvSpPr>
        <p:spPr>
          <a:xfrm>
            <a:off x="142844" y="1214422"/>
            <a:ext cx="8858312" cy="1323439"/>
          </a:xfrm>
          <a:prstGeom prst="rect">
            <a:avLst/>
          </a:prstGeom>
        </p:spPr>
        <p:txBody>
          <a:bodyPr wrap="square">
            <a:spAutoFit/>
          </a:bodyPr>
          <a:lstStyle/>
          <a:p>
            <a:pPr algn="just"/>
            <a:r>
              <a:rPr lang="ru-RU" sz="2000" dirty="0" smtClean="0">
                <a:solidFill>
                  <a:srgbClr val="000000"/>
                </a:solidFill>
                <a:ea typeface="DejaVu Sans" charset="0"/>
                <a:cs typeface="DejaVu Sans" charset="0"/>
              </a:rPr>
              <a:t>Каждый алгоритм имеет своего исполнителя, которому понятны команды алгоритма, причем эти команды не всегда понятны другому исполнителю.</a:t>
            </a:r>
          </a:p>
          <a:p>
            <a:pPr algn="just"/>
            <a:endParaRPr lang="ru-RU" sz="2000" dirty="0"/>
          </a:p>
        </p:txBody>
      </p:sp>
      <p:pic>
        <p:nvPicPr>
          <p:cNvPr id="4" name="Picture 3"/>
          <p:cNvPicPr>
            <a:picLocks noChangeAspect="1" noChangeArrowheads="1"/>
          </p:cNvPicPr>
          <p:nvPr/>
        </p:nvPicPr>
        <p:blipFill>
          <a:blip r:embed="rId2" cstate="print"/>
          <a:srcRect/>
          <a:stretch>
            <a:fillRect/>
          </a:stretch>
        </p:blipFill>
        <p:spPr bwMode="auto">
          <a:xfrm>
            <a:off x="6858016" y="2285992"/>
            <a:ext cx="2088277" cy="2005900"/>
          </a:xfrm>
          <a:prstGeom prst="rect">
            <a:avLst/>
          </a:prstGeom>
          <a:noFill/>
          <a:ln w="9525">
            <a:noFill/>
            <a:round/>
            <a:headEnd/>
            <a:tailEnd/>
          </a:ln>
          <a:effectLst/>
        </p:spPr>
      </p:pic>
      <p:sp>
        <p:nvSpPr>
          <p:cNvPr id="5" name="Прямоугольник 4"/>
          <p:cNvSpPr/>
          <p:nvPr/>
        </p:nvSpPr>
        <p:spPr>
          <a:xfrm>
            <a:off x="142844" y="2357430"/>
            <a:ext cx="6572296" cy="1938992"/>
          </a:xfrm>
          <a:prstGeom prst="rect">
            <a:avLst/>
          </a:prstGeom>
        </p:spPr>
        <p:txBody>
          <a:bodyPr wrap="square">
            <a:spAutoFit/>
          </a:bodyPr>
          <a:lstStyle/>
          <a:p>
            <a:pPr algn="just"/>
            <a:r>
              <a:rPr lang="ru-RU" sz="2000" dirty="0" smtClean="0">
                <a:solidFill>
                  <a:srgbClr val="000000"/>
                </a:solidFill>
                <a:ea typeface="DejaVu Sans" charset="0"/>
                <a:cs typeface="DejaVu Sans" charset="0"/>
              </a:rPr>
              <a:t>Например, после включения компьютера начинают выполняться алгоритмы тестирования компьютера и загрузки операционной системы. </a:t>
            </a:r>
            <a:r>
              <a:rPr lang="ru-RU" sz="2000" b="1" dirty="0" smtClean="0">
                <a:solidFill>
                  <a:srgbClr val="000000"/>
                </a:solidFill>
                <a:ea typeface="DejaVu Sans" charset="0"/>
                <a:cs typeface="DejaVu Sans" charset="0"/>
              </a:rPr>
              <a:t>Исполнителем</a:t>
            </a:r>
            <a:r>
              <a:rPr lang="ru-RU" sz="2000" dirty="0" smtClean="0">
                <a:solidFill>
                  <a:srgbClr val="000000"/>
                </a:solidFill>
                <a:ea typeface="DejaVu Sans" charset="0"/>
                <a:cs typeface="DejaVu Sans" charset="0"/>
              </a:rPr>
              <a:t> этих алгоритмов </a:t>
            </a:r>
            <a:r>
              <a:rPr lang="ru-RU" sz="2000" b="1" dirty="0" smtClean="0">
                <a:solidFill>
                  <a:srgbClr val="000000"/>
                </a:solidFill>
                <a:ea typeface="DejaVu Sans" charset="0"/>
                <a:cs typeface="DejaVu Sans" charset="0"/>
              </a:rPr>
              <a:t>является компьютер</a:t>
            </a:r>
            <a:r>
              <a:rPr lang="ru-RU" sz="2000" dirty="0" smtClean="0">
                <a:solidFill>
                  <a:srgbClr val="000000"/>
                </a:solidFill>
                <a:ea typeface="DejaVu Sans" charset="0"/>
                <a:cs typeface="DejaVu Sans" charset="0"/>
              </a:rPr>
              <a:t>, поэтому они должны быть записаны на понятном компьютеру машинном языке.</a:t>
            </a:r>
          </a:p>
        </p:txBody>
      </p:sp>
      <p:sp>
        <p:nvSpPr>
          <p:cNvPr id="6" name="Прямоугольник 5"/>
          <p:cNvSpPr/>
          <p:nvPr/>
        </p:nvSpPr>
        <p:spPr>
          <a:xfrm>
            <a:off x="142844" y="4429132"/>
            <a:ext cx="8858312" cy="1015663"/>
          </a:xfrm>
          <a:prstGeom prst="rect">
            <a:avLst/>
          </a:prstGeom>
        </p:spPr>
        <p:txBody>
          <a:bodyPr wrap="square">
            <a:spAutoFit/>
          </a:bodyPr>
          <a:lstStyle/>
          <a:p>
            <a:pPr algn="just"/>
            <a:r>
              <a:rPr lang="ru-RU" sz="2000" dirty="0" smtClean="0">
                <a:solidFill>
                  <a:srgbClr val="000000"/>
                </a:solidFill>
                <a:ea typeface="DejaVu Sans" charset="0"/>
                <a:cs typeface="DejaVu Sans" charset="0"/>
              </a:rPr>
              <a:t>Или, к примеру, решение квадратного уравнения подвластно выпускнику школы, однако первоклассник не сможет с ним справится.</a:t>
            </a:r>
          </a:p>
          <a:p>
            <a:pPr algn="just"/>
            <a:endParaRPr lang="ru-RU" sz="2000" dirty="0" smtClean="0">
              <a:solidFill>
                <a:srgbClr val="000000"/>
              </a:solidFill>
              <a:ea typeface="DejaVu Sans" charset="0"/>
              <a:cs typeface="DejaVu Sans" charset="0"/>
            </a:endParaRPr>
          </a:p>
        </p:txBody>
      </p:sp>
      <p:sp>
        <p:nvSpPr>
          <p:cNvPr id="7" name="Прямоугольник 6"/>
          <p:cNvSpPr/>
          <p:nvPr/>
        </p:nvSpPr>
        <p:spPr>
          <a:xfrm>
            <a:off x="214282" y="5286388"/>
            <a:ext cx="6858048" cy="1323439"/>
          </a:xfrm>
          <a:prstGeom prst="rect">
            <a:avLst/>
          </a:prstGeom>
        </p:spPr>
        <p:txBody>
          <a:bodyPr wrap="square">
            <a:spAutoFit/>
          </a:bodyPr>
          <a:lstStyle/>
          <a:p>
            <a:pPr algn="just"/>
            <a:r>
              <a:rPr lang="ru-RU" sz="2000" b="1" dirty="0" smtClean="0">
                <a:solidFill>
                  <a:srgbClr val="000000"/>
                </a:solidFill>
                <a:ea typeface="DejaVu Sans" charset="0"/>
                <a:cs typeface="DejaVu Sans" charset="0"/>
              </a:rPr>
              <a:t>Выполнимость и понятность – это когда алгоритм понятен исполнителю, и исполнитель способен выполнять команды или шаги данного алгоритма.</a:t>
            </a:r>
          </a:p>
        </p:txBody>
      </p:sp>
      <p:pic>
        <p:nvPicPr>
          <p:cNvPr id="8" name="Picture 2" descr="F:\на каникулы\картинки\10.gif"/>
          <p:cNvPicPr>
            <a:picLocks noChangeAspect="1" noChangeArrowheads="1" noCrop="1"/>
          </p:cNvPicPr>
          <p:nvPr/>
        </p:nvPicPr>
        <p:blipFill>
          <a:blip r:embed="rId3" cstate="print"/>
          <a:srcRect/>
          <a:stretch>
            <a:fillRect/>
          </a:stretch>
        </p:blipFill>
        <p:spPr bwMode="auto">
          <a:xfrm flipH="1">
            <a:off x="7072330" y="5214950"/>
            <a:ext cx="1836378" cy="135732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214290"/>
            <a:ext cx="8858312" cy="6247864"/>
          </a:xfrm>
          <a:prstGeom prst="rect">
            <a:avLst/>
          </a:prstGeom>
        </p:spPr>
        <p:txBody>
          <a:bodyPr wrap="square">
            <a:spAutoFit/>
          </a:bodyPr>
          <a:lstStyle/>
          <a:p>
            <a:pPr algn="just"/>
            <a:r>
              <a:rPr lang="ru-RU" sz="2000" dirty="0" smtClean="0">
                <a:solidFill>
                  <a:srgbClr val="000000"/>
                </a:solidFill>
                <a:ea typeface="DejaVu Sans" charset="0"/>
                <a:cs typeface="DejaVu Sans" charset="0"/>
              </a:rPr>
              <a:t>Задание: давайте с помощью нижеперечисленных примеров или фраз вспомним пройденные свойства алгоритмов.</a:t>
            </a:r>
          </a:p>
          <a:p>
            <a:pPr algn="just"/>
            <a:endParaRPr lang="ru-RU" sz="2000" dirty="0" smtClean="0">
              <a:solidFill>
                <a:srgbClr val="000000"/>
              </a:solidFill>
              <a:ea typeface="DejaVu Sans" charset="0"/>
              <a:cs typeface="DejaVu Sans" charset="0"/>
            </a:endParaRPr>
          </a:p>
          <a:p>
            <a:pPr marL="457200" indent="-457200" algn="just">
              <a:buAutoNum type="arabicPeriod"/>
            </a:pPr>
            <a:r>
              <a:rPr lang="ru-RU" sz="2000" dirty="0" smtClean="0">
                <a:solidFill>
                  <a:srgbClr val="000000"/>
                </a:solidFill>
                <a:ea typeface="DejaVu Sans" charset="0"/>
                <a:cs typeface="DejaVu Sans" charset="0"/>
              </a:rPr>
              <a:t>Маленький ребенок не может завязать шнурки. Какое свойство алгоритма в данном случае проявляется?</a:t>
            </a:r>
          </a:p>
          <a:p>
            <a:pPr marL="457200" indent="-457200" algn="just">
              <a:buAutoNum type="arabicPeriod"/>
            </a:pPr>
            <a:r>
              <a:rPr lang="ru-RU" sz="2000" dirty="0" smtClean="0">
                <a:solidFill>
                  <a:srgbClr val="000000"/>
                </a:solidFill>
                <a:ea typeface="DejaVu Sans" charset="0"/>
                <a:cs typeface="DejaVu Sans" charset="0"/>
              </a:rPr>
              <a:t>Завести автомобиль одним движением нельзя. Это делается за несколько шагов (вставить ключ в замок зажигания, снять ручной тормоз, поставить на нейтральную скорость, повернуть ключ). Какое свойство алгоритма здесь  выполняется?</a:t>
            </a:r>
          </a:p>
          <a:p>
            <a:pPr marL="457200" indent="-457200" algn="just">
              <a:buAutoNum type="arabicPeriod"/>
            </a:pPr>
            <a:r>
              <a:rPr lang="ru-RU" sz="2000" dirty="0" smtClean="0">
                <a:solidFill>
                  <a:srgbClr val="000000"/>
                </a:solidFill>
                <a:ea typeface="DejaVu Sans" charset="0"/>
                <a:cs typeface="DejaVu Sans" charset="0"/>
              </a:rPr>
              <a:t>Когда вы печете блины, нельзя сначала выливать тесто на сковороду, а затем смазывать ее маслом. Все команды алгоритма выпекания должны выполняться последовательно. Какое свойство алгоритма здесь выполняется?</a:t>
            </a:r>
          </a:p>
          <a:p>
            <a:pPr marL="457200" indent="-457200" algn="just">
              <a:buAutoNum type="arabicPeriod"/>
            </a:pPr>
            <a:r>
              <a:rPr lang="ru-RU" sz="2000" dirty="0" smtClean="0">
                <a:solidFill>
                  <a:srgbClr val="000000"/>
                </a:solidFill>
                <a:ea typeface="DejaVu Sans" charset="0"/>
                <a:cs typeface="DejaVu Sans" charset="0"/>
              </a:rPr>
              <a:t>Когда вы надуваете воздушные шарики, алгоритм действий в данном случае одинаков для всех шаров. Какое свойство алгоритма здесь выполняется?</a:t>
            </a:r>
          </a:p>
          <a:p>
            <a:pPr marL="457200" indent="-457200" algn="just">
              <a:buAutoNum type="arabicPeriod"/>
            </a:pPr>
            <a:r>
              <a:rPr lang="ru-RU" sz="2000" dirty="0" smtClean="0">
                <a:solidFill>
                  <a:srgbClr val="000000"/>
                </a:solidFill>
                <a:ea typeface="DejaVu Sans" charset="0"/>
                <a:cs typeface="DejaVu Sans" charset="0"/>
              </a:rPr>
              <a:t>Любой алгоритм выполняется  исполнителем за определенное число шагов. В итоге у нас всегда должен получиться какой-либо …</a:t>
            </a:r>
          </a:p>
          <a:p>
            <a:pPr marL="457200" indent="-457200" algn="just">
              <a:buAutoNum type="arabicPeriod"/>
            </a:pPr>
            <a:endParaRPr lang="ru-RU" sz="2000" dirty="0" smtClean="0">
              <a:solidFill>
                <a:srgbClr val="000000"/>
              </a:solidFill>
              <a:ea typeface="DejaVu Sans" charset="0"/>
              <a:cs typeface="DejaVu Sans" charset="0"/>
            </a:endParaRPr>
          </a:p>
          <a:p>
            <a:pPr marL="457200" indent="-457200" algn="just">
              <a:buAutoNum type="arabicPeriod"/>
            </a:pPr>
            <a:endParaRPr lang="ru-RU" sz="2000" dirty="0" smtClean="0">
              <a:solidFill>
                <a:srgbClr val="000000"/>
              </a:solidFill>
              <a:ea typeface="DejaVu Sans" charset="0"/>
              <a:cs typeface="DejaVu Sans" charset="0"/>
            </a:endParaRPr>
          </a:p>
        </p:txBody>
      </p:sp>
      <p:sp>
        <p:nvSpPr>
          <p:cNvPr id="3" name="Пятно 2 2"/>
          <p:cNvSpPr/>
          <p:nvPr/>
        </p:nvSpPr>
        <p:spPr>
          <a:xfrm rot="897399">
            <a:off x="4557973" y="227333"/>
            <a:ext cx="4179306" cy="1547095"/>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Выполнимость и понятность</a:t>
            </a:r>
            <a:endParaRPr lang="ru-RU" dirty="0"/>
          </a:p>
        </p:txBody>
      </p:sp>
      <p:sp>
        <p:nvSpPr>
          <p:cNvPr id="4" name="Пятно 2 3"/>
          <p:cNvSpPr/>
          <p:nvPr/>
        </p:nvSpPr>
        <p:spPr>
          <a:xfrm rot="21115609">
            <a:off x="575847" y="1394960"/>
            <a:ext cx="4160144" cy="1373227"/>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tx1"/>
                </a:solidFill>
              </a:rPr>
              <a:t>дискретность</a:t>
            </a:r>
            <a:endParaRPr lang="ru-RU" sz="2000" dirty="0">
              <a:solidFill>
                <a:schemeClr val="tx1"/>
              </a:solidFill>
            </a:endParaRPr>
          </a:p>
        </p:txBody>
      </p:sp>
      <p:sp>
        <p:nvSpPr>
          <p:cNvPr id="5" name="Пятно 2 4"/>
          <p:cNvSpPr/>
          <p:nvPr/>
        </p:nvSpPr>
        <p:spPr>
          <a:xfrm rot="682352">
            <a:off x="2998474" y="2581780"/>
            <a:ext cx="6052409" cy="1547095"/>
          </a:xfrm>
          <a:prstGeom prst="irregularSeal2">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детерминированность</a:t>
            </a:r>
            <a:endParaRPr lang="ru-RU" dirty="0"/>
          </a:p>
        </p:txBody>
      </p:sp>
      <p:sp>
        <p:nvSpPr>
          <p:cNvPr id="6" name="Пятно 2 5"/>
          <p:cNvSpPr/>
          <p:nvPr/>
        </p:nvSpPr>
        <p:spPr>
          <a:xfrm rot="21438361">
            <a:off x="1804068" y="4157734"/>
            <a:ext cx="3670782" cy="858619"/>
          </a:xfrm>
          <a:prstGeom prst="irregularSeal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t>массовость</a:t>
            </a:r>
            <a:endParaRPr lang="ru-RU" sz="2000" dirty="0"/>
          </a:p>
        </p:txBody>
      </p:sp>
      <p:sp>
        <p:nvSpPr>
          <p:cNvPr id="7" name="Пятно 2 6"/>
          <p:cNvSpPr/>
          <p:nvPr/>
        </p:nvSpPr>
        <p:spPr>
          <a:xfrm rot="772544">
            <a:off x="4692954" y="5255959"/>
            <a:ext cx="3670782" cy="858619"/>
          </a:xfrm>
          <a:prstGeom prst="irregularSeal2">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tx1"/>
                </a:solidFill>
              </a:rPr>
              <a:t>результат</a:t>
            </a:r>
            <a:endParaRPr lang="ru-RU" sz="20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bg/>
                                          </p:spTgt>
                                        </p:tgtEl>
                                        <p:attrNameLst>
                                          <p:attrName>style.visibility</p:attrName>
                                        </p:attrNameLst>
                                      </p:cBhvr>
                                      <p:to>
                                        <p:strVal val="visible"/>
                                      </p:to>
                                    </p:set>
                                    <p:anim calcmode="lin" valueType="num">
                                      <p:cBhvr additive="base">
                                        <p:cTn id="1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4">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additive="base">
                                        <p:cTn id="2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bg/>
                                          </p:spTgt>
                                        </p:tgtEl>
                                        <p:attrNameLst>
                                          <p:attrName>style.visibility</p:attrName>
                                        </p:attrNameLst>
                                      </p:cBhvr>
                                      <p:to>
                                        <p:strVal val="visible"/>
                                      </p:to>
                                    </p:set>
                                    <p:anim calcmode="lin" valueType="num">
                                      <p:cBhvr additive="base">
                                        <p:cTn id="2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28" dur="500" fill="hold"/>
                                        <p:tgtEl>
                                          <p:spTgt spid="5">
                                            <p:bg/>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 calcmode="lin" valueType="num">
                                      <p:cBhvr additive="base">
                                        <p:cTn id="3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bg/>
                                          </p:spTgt>
                                        </p:tgtEl>
                                        <p:attrNameLst>
                                          <p:attrName>style.visibility</p:attrName>
                                        </p:attrNameLst>
                                      </p:cBhvr>
                                      <p:to>
                                        <p:strVal val="visible"/>
                                      </p:to>
                                    </p:set>
                                    <p:anim calcmode="lin" valueType="num">
                                      <p:cBhvr additive="base">
                                        <p:cTn id="3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6">
                                            <p:bg/>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6">
                                            <p:txEl>
                                              <p:pRg st="0" end="0"/>
                                            </p:txEl>
                                          </p:spTgt>
                                        </p:tgtEl>
                                        <p:attrNameLst>
                                          <p:attrName>style.visibility</p:attrName>
                                        </p:attrNameLst>
                                      </p:cBhvr>
                                      <p:to>
                                        <p:strVal val="visible"/>
                                      </p:to>
                                    </p:set>
                                    <p:anim calcmode="lin" valueType="num">
                                      <p:cBhvr additive="base">
                                        <p:cTn id="4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7">
                                            <p:bg/>
                                          </p:spTgt>
                                        </p:tgtEl>
                                        <p:attrNameLst>
                                          <p:attrName>style.visibility</p:attrName>
                                        </p:attrNameLst>
                                      </p:cBhvr>
                                      <p:to>
                                        <p:strVal val="visible"/>
                                      </p:to>
                                    </p:set>
                                    <p:anim calcmode="lin" valueType="num">
                                      <p:cBhvr additive="base">
                                        <p:cTn id="47" dur="500" fill="hold"/>
                                        <p:tgtEl>
                                          <p:spTgt spid="7">
                                            <p:bg/>
                                          </p:spTgt>
                                        </p:tgtEl>
                                        <p:attrNameLst>
                                          <p:attrName>ppt_x</p:attrName>
                                        </p:attrNameLst>
                                      </p:cBhvr>
                                      <p:tavLst>
                                        <p:tav tm="0">
                                          <p:val>
                                            <p:strVal val="#ppt_x"/>
                                          </p:val>
                                        </p:tav>
                                        <p:tav tm="100000">
                                          <p:val>
                                            <p:strVal val="#ppt_x"/>
                                          </p:val>
                                        </p:tav>
                                      </p:tavLst>
                                    </p:anim>
                                    <p:anim calcmode="lin" valueType="num">
                                      <p:cBhvr additive="base">
                                        <p:cTn id="48" dur="500" fill="hold"/>
                                        <p:tgtEl>
                                          <p:spTgt spid="7">
                                            <p:bg/>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7">
                                            <p:txEl>
                                              <p:pRg st="0" end="0"/>
                                            </p:txEl>
                                          </p:spTgt>
                                        </p:tgtEl>
                                        <p:attrNameLst>
                                          <p:attrName>style.visibility</p:attrName>
                                        </p:attrNameLst>
                                      </p:cBhvr>
                                      <p:to>
                                        <p:strVal val="visible"/>
                                      </p:to>
                                    </p:set>
                                    <p:anim calcmode="lin" valueType="num">
                                      <p:cBhvr additive="base">
                                        <p:cTn id="5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build="allAtOnce" animBg="1"/>
      <p:bldP spid="5" grpId="0" build="allAtOnce" animBg="1"/>
      <p:bldP spid="6" grpId="0" build="allAtOnce" animBg="1"/>
      <p:bldP spid="7" grpId="0" build="allAtOnce"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1" Type="http://schemas.openxmlformats.org/officeDocument/2006/relationships/image" Target="../media/image6.jpeg"/></Relationships>
</file>

<file path=ppt/theme/_rels/theme6.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5.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6.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7.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266</TotalTime>
  <Words>683</Words>
  <Application>Microsoft Office PowerPoint</Application>
  <PresentationFormat>Экран (4:3)</PresentationFormat>
  <Paragraphs>63</Paragraphs>
  <Slides>8</Slides>
  <Notes>1</Notes>
  <HiddenSlides>0</HiddenSlides>
  <MMClips>0</MMClips>
  <ScaleCrop>false</ScaleCrop>
  <HeadingPairs>
    <vt:vector size="4" baseType="variant">
      <vt:variant>
        <vt:lpstr>Тема</vt:lpstr>
      </vt:variant>
      <vt:variant>
        <vt:i4>6</vt:i4>
      </vt:variant>
      <vt:variant>
        <vt:lpstr>Заголовки слайдов</vt:lpstr>
      </vt:variant>
      <vt:variant>
        <vt:i4>8</vt:i4>
      </vt:variant>
    </vt:vector>
  </HeadingPairs>
  <TitlesOfParts>
    <vt:vector size="14" baseType="lpstr">
      <vt:lpstr>Яркая</vt:lpstr>
      <vt:lpstr>Официальная</vt:lpstr>
      <vt:lpstr>Эркер</vt:lpstr>
      <vt:lpstr>Аспект</vt:lpstr>
      <vt:lpstr>Городская</vt:lpstr>
      <vt:lpstr>Справедливость</vt:lpstr>
      <vt:lpstr>Слайд 1</vt:lpstr>
      <vt:lpstr>Слайд 2</vt:lpstr>
      <vt:lpstr>Слайд 3</vt:lpstr>
      <vt:lpstr>Слайд 4</vt:lpstr>
      <vt:lpstr>Слайд 5</vt:lpstr>
      <vt:lpstr>Слайд 6</vt:lpstr>
      <vt:lpstr>Слайд 7</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ИЦШ</dc:creator>
  <cp:lastModifiedBy>Admin</cp:lastModifiedBy>
  <cp:revision>30</cp:revision>
  <dcterms:created xsi:type="dcterms:W3CDTF">2012-08-07T09:33:14Z</dcterms:created>
  <dcterms:modified xsi:type="dcterms:W3CDTF">2014-09-12T04:00:32Z</dcterms:modified>
</cp:coreProperties>
</file>