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6"/>
  </p:handoutMasterIdLst>
  <p:sldIdLst>
    <p:sldId id="282" r:id="rId2"/>
    <p:sldId id="263" r:id="rId3"/>
    <p:sldId id="264" r:id="rId4"/>
    <p:sldId id="265" r:id="rId5"/>
    <p:sldId id="267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332" r:id="rId14"/>
    <p:sldId id="333" r:id="rId15"/>
    <p:sldId id="276" r:id="rId16"/>
    <p:sldId id="277" r:id="rId17"/>
    <p:sldId id="316" r:id="rId18"/>
    <p:sldId id="330" r:id="rId19"/>
    <p:sldId id="327" r:id="rId20"/>
    <p:sldId id="334" r:id="rId21"/>
    <p:sldId id="311" r:id="rId22"/>
    <p:sldId id="312" r:id="rId23"/>
    <p:sldId id="313" r:id="rId24"/>
    <p:sldId id="286" r:id="rId25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C6F"/>
    <a:srgbClr val="567386"/>
    <a:srgbClr val="0A6A9A"/>
    <a:srgbClr val="3D4E67"/>
    <a:srgbClr val="313773"/>
    <a:srgbClr val="4A4460"/>
    <a:srgbClr val="FFFF2D"/>
    <a:srgbClr val="E004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45" autoAdjust="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C96F02-9006-4B6C-ADF5-ED37AC593E6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6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7177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883A63-1901-45A3-83C6-D50B3D5D0A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29ECA-8129-4152-B611-A6E25C942C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3AE31-CD71-4C81-BAC4-4297F268F1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0767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381000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436AF3C0-7ECE-42B3-AB81-B4212A02AA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1B76E475-DDD3-46CA-9AC3-882D7146F6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7D843B62-E34E-467C-883C-B733A28B2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7F04A-7950-4873-BCBD-71487664DF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8FC8D-659A-41CD-9B51-A989D6CE8F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61790-E5A4-4374-8F7E-38F68F70B8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990ED-DCEB-42B1-B39C-9F0DC0BB3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284B5-F30C-46CA-936A-CB69711023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F811B-8DC7-4877-8752-037F1C581B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C9073-9F27-4D28-85A6-810D266DCA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AD3A-3421-4828-A135-553FEA01C3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151" name="Rectangle 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EFE98AF-DA67-4513-B4CC-3FD600DE10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F:\&#1050;&#1086;&#1085;&#1091;&#1089;.ex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1" name="Picture 1031" descr="Кон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438400"/>
            <a:ext cx="2667000" cy="26670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31749" name="Picture 1029" descr="Cone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47900"/>
            <a:ext cx="2857500" cy="30861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31746" name="Rectangle 1026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pic>
        <p:nvPicPr>
          <p:cNvPr id="31748" name="Picture 1028" descr="C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622675"/>
            <a:ext cx="2446338" cy="254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0600" y="19050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ЭЛЕМЕНТЫ КОНУСА</a:t>
            </a:r>
          </a:p>
        </p:txBody>
      </p:sp>
      <p:pic>
        <p:nvPicPr>
          <p:cNvPr id="21508" name="Picture 4" descr="Con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5" y="3200400"/>
            <a:ext cx="2765425" cy="3292475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Образующие конической поверхности – образующие конуса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5181600" y="3124200"/>
            <a:ext cx="106680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343400" y="3200400"/>
            <a:ext cx="12192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343400" y="3200400"/>
            <a:ext cx="83820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4343400" y="3200400"/>
            <a:ext cx="45720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343400" y="32004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3886200" y="3200400"/>
            <a:ext cx="45720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3429000" y="3200400"/>
            <a:ext cx="91440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124200" y="3200400"/>
            <a:ext cx="121920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003800" y="4149725"/>
            <a:ext cx="35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cs typeface="Times New Roman" pitchFamily="18" charset="0"/>
              </a:rPr>
              <a:t>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utoUpdateAnimBg="0"/>
      <p:bldP spid="21511" grpId="0" animBg="1"/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90600" y="19050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ЭЛЕМЕНТЫ КОНУСА</a:t>
            </a:r>
          </a:p>
        </p:txBody>
      </p:sp>
      <p:pic>
        <p:nvPicPr>
          <p:cNvPr id="22532" name="Picture 4" descr="Con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2765425" cy="3292475"/>
          </a:xfrm>
          <a:prstGeom prst="rect">
            <a:avLst/>
          </a:prstGeom>
          <a:noFill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Прямая, проходящая через центр основания и вершину – ось конуса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4572000" y="3505200"/>
            <a:ext cx="106680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4300538" y="2895600"/>
            <a:ext cx="0" cy="373380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3886200" y="5791200"/>
            <a:ext cx="533400" cy="457200"/>
            <a:chOff x="2448" y="1872"/>
            <a:chExt cx="336" cy="288"/>
          </a:xfrm>
        </p:grpSpPr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2663" y="19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244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nimBg="1"/>
      <p:bldP spid="225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90600" y="19050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ЭЛЕМЕНТЫ КОНУСА</a:t>
            </a:r>
          </a:p>
        </p:txBody>
      </p:sp>
      <p:pic>
        <p:nvPicPr>
          <p:cNvPr id="23556" name="Picture 4" descr="Con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2765425" cy="3292475"/>
          </a:xfrm>
          <a:prstGeom prst="rect">
            <a:avLst/>
          </a:prstGeom>
          <a:noFill/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Радиус основания конуса – радиус конуса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5029200" y="5029200"/>
            <a:ext cx="106680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 flipV="1">
            <a:off x="4267200" y="6019800"/>
            <a:ext cx="990600" cy="30480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3886200" y="5791200"/>
            <a:ext cx="533400" cy="457200"/>
            <a:chOff x="2448" y="1872"/>
            <a:chExt cx="336" cy="288"/>
          </a:xfrm>
        </p:grpSpPr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2663" y="19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244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О</a:t>
              </a:r>
            </a:p>
          </p:txBody>
        </p:sp>
      </p:grp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648200" y="5791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utoUpdateAnimBg="0"/>
      <p:bldP spid="23558" grpId="0" animBg="1"/>
      <p:bldP spid="23559" grpId="0" animBg="1"/>
      <p:bldP spid="2356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5292725" y="2205038"/>
            <a:ext cx="34559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боковая (коническая) поверхность</a:t>
            </a: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1331913" y="1773238"/>
            <a:ext cx="309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высота конуса </a:t>
            </a:r>
            <a:r>
              <a:rPr lang="en-US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(</a:t>
            </a: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РО</a:t>
            </a:r>
            <a:r>
              <a:rPr lang="en-US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)</a:t>
            </a:r>
            <a:endParaRPr lang="ru-RU" sz="2400" smtClean="0">
              <a:solidFill>
                <a:srgbClr val="4824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5375275" y="1125538"/>
            <a:ext cx="214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ось конуса</a:t>
            </a:r>
          </a:p>
        </p:txBody>
      </p:sp>
      <p:sp>
        <p:nvSpPr>
          <p:cNvPr id="66602" name="Text Box 42"/>
          <p:cNvSpPr txBox="1">
            <a:spLocks noChangeArrowheads="1"/>
          </p:cNvSpPr>
          <p:nvPr/>
        </p:nvSpPr>
        <p:spPr bwMode="auto">
          <a:xfrm>
            <a:off x="5292725" y="1557338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вершина конуса (Р)</a:t>
            </a:r>
          </a:p>
        </p:txBody>
      </p:sp>
      <p:sp>
        <p:nvSpPr>
          <p:cNvPr id="66605" name="Text Box 45"/>
          <p:cNvSpPr txBox="1">
            <a:spLocks noChangeArrowheads="1"/>
          </p:cNvSpPr>
          <p:nvPr/>
        </p:nvSpPr>
        <p:spPr bwMode="auto">
          <a:xfrm>
            <a:off x="5508625" y="5229225"/>
            <a:ext cx="2747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основание конуса</a:t>
            </a:r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1835150" y="5661025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радиус конуса (</a:t>
            </a:r>
            <a:r>
              <a:rPr lang="en-US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r</a:t>
            </a: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)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187450" y="908050"/>
            <a:ext cx="7561263" cy="73025"/>
            <a:chOff x="748" y="572"/>
            <a:chExt cx="4763" cy="46"/>
          </a:xfrm>
        </p:grpSpPr>
        <p:sp>
          <p:nvSpPr>
            <p:cNvPr id="9255" name="Line 60"/>
            <p:cNvSpPr>
              <a:spLocks noChangeShapeType="1"/>
            </p:cNvSpPr>
            <p:nvPr/>
          </p:nvSpPr>
          <p:spPr bwMode="auto">
            <a:xfrm>
              <a:off x="884" y="572"/>
              <a:ext cx="4627" cy="0"/>
            </a:xfrm>
            <a:prstGeom prst="line">
              <a:avLst/>
            </a:prstGeom>
            <a:noFill/>
            <a:ln w="28575">
              <a:solidFill>
                <a:srgbClr val="6432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256" name="Line 61"/>
            <p:cNvSpPr>
              <a:spLocks noChangeShapeType="1"/>
            </p:cNvSpPr>
            <p:nvPr/>
          </p:nvSpPr>
          <p:spPr bwMode="auto">
            <a:xfrm>
              <a:off x="748" y="618"/>
              <a:ext cx="4672" cy="0"/>
            </a:xfrm>
            <a:prstGeom prst="line">
              <a:avLst/>
            </a:prstGeom>
            <a:noFill/>
            <a:ln w="28575">
              <a:solidFill>
                <a:srgbClr val="6432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8459788" y="620713"/>
            <a:ext cx="73025" cy="5545137"/>
            <a:chOff x="5329" y="391"/>
            <a:chExt cx="46" cy="3493"/>
          </a:xfrm>
        </p:grpSpPr>
        <p:sp>
          <p:nvSpPr>
            <p:cNvPr id="9253" name="Line 63"/>
            <p:cNvSpPr>
              <a:spLocks noChangeShapeType="1"/>
            </p:cNvSpPr>
            <p:nvPr/>
          </p:nvSpPr>
          <p:spPr bwMode="auto">
            <a:xfrm>
              <a:off x="5329" y="391"/>
              <a:ext cx="0" cy="3402"/>
            </a:xfrm>
            <a:prstGeom prst="line">
              <a:avLst/>
            </a:prstGeom>
            <a:noFill/>
            <a:ln w="28575">
              <a:solidFill>
                <a:srgbClr val="6432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254" name="Line 64"/>
            <p:cNvSpPr>
              <a:spLocks noChangeShapeType="1"/>
            </p:cNvSpPr>
            <p:nvPr/>
          </p:nvSpPr>
          <p:spPr bwMode="auto">
            <a:xfrm>
              <a:off x="5375" y="482"/>
              <a:ext cx="0" cy="3402"/>
            </a:xfrm>
            <a:prstGeom prst="line">
              <a:avLst/>
            </a:prstGeom>
            <a:noFill/>
            <a:ln w="28575">
              <a:solidFill>
                <a:srgbClr val="6432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21514" name="WordArt 65" descr="Белый мрамор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6067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18243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AA966"/>
                  </a:outerShdw>
                </a:effectLst>
                <a:latin typeface="Courier New"/>
                <a:cs typeface="Courier New"/>
              </a:rPr>
              <a:t>Элементы конуса</a:t>
            </a:r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3348038" y="1773238"/>
            <a:ext cx="2808287" cy="3673475"/>
            <a:chOff x="2109" y="1117"/>
            <a:chExt cx="1769" cy="2314"/>
          </a:xfrm>
        </p:grpSpPr>
        <p:sp>
          <p:nvSpPr>
            <p:cNvPr id="9247" name="Line 71"/>
            <p:cNvSpPr>
              <a:spLocks noChangeShapeType="1"/>
            </p:cNvSpPr>
            <p:nvPr/>
          </p:nvSpPr>
          <p:spPr bwMode="auto">
            <a:xfrm flipH="1">
              <a:off x="2185" y="1117"/>
              <a:ext cx="846" cy="175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248" name="Line 72"/>
            <p:cNvSpPr>
              <a:spLocks noChangeShapeType="1"/>
            </p:cNvSpPr>
            <p:nvPr/>
          </p:nvSpPr>
          <p:spPr bwMode="auto">
            <a:xfrm>
              <a:off x="3031" y="1117"/>
              <a:ext cx="769" cy="175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249" name="Oval 73"/>
            <p:cNvSpPr>
              <a:spLocks noChangeArrowheads="1"/>
            </p:cNvSpPr>
            <p:nvPr/>
          </p:nvSpPr>
          <p:spPr bwMode="auto">
            <a:xfrm>
              <a:off x="2185" y="2633"/>
              <a:ext cx="1615" cy="557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250" name="Oval 79"/>
            <p:cNvSpPr>
              <a:spLocks noChangeArrowheads="1"/>
            </p:cNvSpPr>
            <p:nvPr/>
          </p:nvSpPr>
          <p:spPr bwMode="auto">
            <a:xfrm flipV="1">
              <a:off x="2109" y="2633"/>
              <a:ext cx="1769" cy="798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66634" name="Line 74"/>
          <p:cNvSpPr>
            <a:spLocks noChangeShapeType="1"/>
          </p:cNvSpPr>
          <p:nvPr/>
        </p:nvSpPr>
        <p:spPr bwMode="auto">
          <a:xfrm>
            <a:off x="4811713" y="1196975"/>
            <a:ext cx="0" cy="4608513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42" name="Text Box 82"/>
          <p:cNvSpPr txBox="1">
            <a:spLocks noChangeArrowheads="1"/>
          </p:cNvSpPr>
          <p:nvPr/>
        </p:nvSpPr>
        <p:spPr bwMode="auto">
          <a:xfrm>
            <a:off x="3779838" y="48688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482400"/>
                </a:solidFill>
                <a:cs typeface="+mn-cs"/>
              </a:rPr>
              <a:t>B</a:t>
            </a:r>
            <a:endParaRPr lang="ru-RU" sz="2400" smtClean="0">
              <a:solidFill>
                <a:srgbClr val="482400"/>
              </a:solidFill>
              <a:cs typeface="+mn-cs"/>
            </a:endParaRPr>
          </a:p>
        </p:txBody>
      </p:sp>
      <p:sp>
        <p:nvSpPr>
          <p:cNvPr id="66645" name="Text Box 85"/>
          <p:cNvSpPr txBox="1">
            <a:spLocks noChangeArrowheads="1"/>
          </p:cNvSpPr>
          <p:nvPr/>
        </p:nvSpPr>
        <p:spPr bwMode="auto">
          <a:xfrm>
            <a:off x="4284663" y="4437063"/>
            <a:ext cx="287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482400"/>
                </a:solidFill>
                <a:cs typeface="+mn-cs"/>
              </a:rPr>
              <a:t>r</a:t>
            </a:r>
            <a:endParaRPr lang="ru-RU" sz="2400" smtClean="0">
              <a:solidFill>
                <a:srgbClr val="482400"/>
              </a:solidFill>
              <a:cs typeface="+mn-cs"/>
            </a:endParaRPr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492500" y="2997200"/>
            <a:ext cx="935038" cy="360363"/>
            <a:chOff x="2245" y="1888"/>
            <a:chExt cx="589" cy="227"/>
          </a:xfrm>
        </p:grpSpPr>
        <p:sp>
          <p:nvSpPr>
            <p:cNvPr id="9245" name="Line 89"/>
            <p:cNvSpPr>
              <a:spLocks noChangeShapeType="1"/>
            </p:cNvSpPr>
            <p:nvPr/>
          </p:nvSpPr>
          <p:spPr bwMode="auto">
            <a:xfrm>
              <a:off x="2245" y="1889"/>
              <a:ext cx="363" cy="22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9246" name="Line 90"/>
            <p:cNvSpPr>
              <a:spLocks noChangeShapeType="1"/>
            </p:cNvSpPr>
            <p:nvPr/>
          </p:nvSpPr>
          <p:spPr bwMode="auto">
            <a:xfrm>
              <a:off x="2245" y="1888"/>
              <a:ext cx="589" cy="13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66655" name="Line 95"/>
          <p:cNvSpPr>
            <a:spLocks noChangeShapeType="1"/>
          </p:cNvSpPr>
          <p:nvPr/>
        </p:nvSpPr>
        <p:spPr bwMode="auto">
          <a:xfrm>
            <a:off x="4356100" y="2060575"/>
            <a:ext cx="430213" cy="431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56" name="Line 96"/>
          <p:cNvSpPr>
            <a:spLocks noChangeShapeType="1"/>
          </p:cNvSpPr>
          <p:nvPr/>
        </p:nvSpPr>
        <p:spPr bwMode="auto">
          <a:xfrm flipH="1" flipV="1">
            <a:off x="4860925" y="1341438"/>
            <a:ext cx="576263" cy="7143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57" name="Line 97"/>
          <p:cNvSpPr>
            <a:spLocks noChangeShapeType="1"/>
          </p:cNvSpPr>
          <p:nvPr/>
        </p:nvSpPr>
        <p:spPr bwMode="auto">
          <a:xfrm flipH="1" flipV="1">
            <a:off x="4787900" y="1773238"/>
            <a:ext cx="576263" cy="7143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58" name="Line 98"/>
          <p:cNvSpPr>
            <a:spLocks noChangeShapeType="1"/>
          </p:cNvSpPr>
          <p:nvPr/>
        </p:nvSpPr>
        <p:spPr bwMode="auto">
          <a:xfrm flipH="1">
            <a:off x="5148263" y="2492375"/>
            <a:ext cx="215900" cy="8651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59" name="Line 99"/>
          <p:cNvSpPr>
            <a:spLocks noChangeShapeType="1"/>
          </p:cNvSpPr>
          <p:nvPr/>
        </p:nvSpPr>
        <p:spPr bwMode="auto">
          <a:xfrm flipV="1">
            <a:off x="4356100" y="4797425"/>
            <a:ext cx="144463" cy="10795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60" name="Line 100"/>
          <p:cNvSpPr>
            <a:spLocks noChangeShapeType="1"/>
          </p:cNvSpPr>
          <p:nvPr/>
        </p:nvSpPr>
        <p:spPr bwMode="auto">
          <a:xfrm flipH="1" flipV="1">
            <a:off x="5364163" y="4724400"/>
            <a:ext cx="215900" cy="7207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63" name="Text Box 103"/>
          <p:cNvSpPr txBox="1">
            <a:spLocks noChangeArrowheads="1"/>
          </p:cNvSpPr>
          <p:nvPr/>
        </p:nvSpPr>
        <p:spPr bwMode="auto">
          <a:xfrm>
            <a:off x="1187450" y="2755900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2400" smtClean="0">
                <a:solidFill>
                  <a:srgbClr val="482400"/>
                </a:solidFill>
                <a:latin typeface="Arial" pitchFamily="34" charset="0"/>
                <a:cs typeface="+mn-cs"/>
              </a:rPr>
              <a:t>образующие</a:t>
            </a:r>
          </a:p>
        </p:txBody>
      </p:sp>
      <p:sp>
        <p:nvSpPr>
          <p:cNvPr id="66664" name="Line 104"/>
          <p:cNvSpPr>
            <a:spLocks noChangeShapeType="1"/>
          </p:cNvSpPr>
          <p:nvPr/>
        </p:nvSpPr>
        <p:spPr bwMode="auto">
          <a:xfrm flipH="1">
            <a:off x="3924300" y="1773238"/>
            <a:ext cx="863600" cy="31654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65" name="Text Box 105"/>
          <p:cNvSpPr txBox="1">
            <a:spLocks noChangeArrowheads="1"/>
          </p:cNvSpPr>
          <p:nvPr/>
        </p:nvSpPr>
        <p:spPr bwMode="auto">
          <a:xfrm>
            <a:off x="4500563" y="1412875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482400"/>
                </a:solidFill>
                <a:cs typeface="+mn-cs"/>
              </a:rPr>
              <a:t>P</a:t>
            </a:r>
            <a:endParaRPr lang="ru-RU" sz="2400" smtClean="0">
              <a:solidFill>
                <a:srgbClr val="482400"/>
              </a:solidFill>
              <a:cs typeface="+mn-cs"/>
            </a:endParaRPr>
          </a:p>
        </p:txBody>
      </p:sp>
      <p:sp>
        <p:nvSpPr>
          <p:cNvPr id="66635" name="Oval 75"/>
          <p:cNvSpPr>
            <a:spLocks noChangeArrowheads="1"/>
          </p:cNvSpPr>
          <p:nvPr/>
        </p:nvSpPr>
        <p:spPr bwMode="auto">
          <a:xfrm>
            <a:off x="4859338" y="4508500"/>
            <a:ext cx="120650" cy="250825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6637" name="Line 77"/>
          <p:cNvSpPr>
            <a:spLocks noChangeShapeType="1"/>
          </p:cNvSpPr>
          <p:nvPr/>
        </p:nvSpPr>
        <p:spPr bwMode="auto">
          <a:xfrm flipH="1">
            <a:off x="3956050" y="4684713"/>
            <a:ext cx="855663" cy="254000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6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6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6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6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6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6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6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0" grpId="0"/>
      <p:bldP spid="66592" grpId="0"/>
      <p:bldP spid="66601" grpId="0"/>
      <p:bldP spid="66602" grpId="0"/>
      <p:bldP spid="66605" grpId="0"/>
      <p:bldP spid="66607" grpId="0"/>
      <p:bldP spid="66642" grpId="0"/>
      <p:bldP spid="66645" grpId="0"/>
      <p:bldP spid="66663" grpId="0"/>
      <p:bldP spid="66665" grpId="0"/>
      <p:bldP spid="666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971550" y="1628775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ЭЛЕМЕНТЫ КОНУСА</a:t>
            </a:r>
          </a:p>
        </p:txBody>
      </p:sp>
      <p:pic>
        <p:nvPicPr>
          <p:cNvPr id="94212" name="Picture 4" descr="Con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213100"/>
            <a:ext cx="2765425" cy="3292475"/>
          </a:xfrm>
          <a:prstGeom prst="rect">
            <a:avLst/>
          </a:prstGeom>
          <a:noFill/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84213" y="2205038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Перпендикуляр, опущенный из вершины на плоскость основания – высота конуса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19250" y="5805488"/>
            <a:ext cx="533400" cy="457200"/>
            <a:chOff x="2448" y="1872"/>
            <a:chExt cx="336" cy="288"/>
          </a:xfrm>
        </p:grpSpPr>
        <p:sp>
          <p:nvSpPr>
            <p:cNvPr id="94217" name="Oval 9"/>
            <p:cNvSpPr>
              <a:spLocks noChangeArrowheads="1"/>
            </p:cNvSpPr>
            <p:nvPr/>
          </p:nvSpPr>
          <p:spPr bwMode="auto">
            <a:xfrm>
              <a:off x="2663" y="19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18" name="Text Box 10"/>
            <p:cNvSpPr txBox="1">
              <a:spLocks noChangeArrowheads="1"/>
            </p:cNvSpPr>
            <p:nvPr/>
          </p:nvSpPr>
          <p:spPr bwMode="auto">
            <a:xfrm>
              <a:off x="244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О</a:t>
              </a:r>
            </a:p>
          </p:txBody>
        </p:sp>
      </p:grp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2051050" y="3284538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1692275" y="44370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 flipH="1">
            <a:off x="2124075" y="2997200"/>
            <a:ext cx="93503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427538" y="3213100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3851275" y="3490913"/>
            <a:ext cx="56896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 прямого конуса ось и высота совпадают.</a:t>
            </a:r>
          </a:p>
          <a:p>
            <a:pPr>
              <a:spcBef>
                <a:spcPct val="50000"/>
              </a:spcBef>
            </a:pPr>
            <a:r>
              <a:rPr lang="ru-RU"/>
              <a:t>У наклонного конуса ось и высота не совпадают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4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4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utoUpdateAnimBg="0"/>
      <p:bldP spid="94219" grpId="0" animBg="1"/>
      <p:bldP spid="94221" grpId="0"/>
      <p:bldP spid="942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90600" y="17526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/>
              <a:t>КОНУС – ТЕЛО ВРАЩЕНИЯ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914400" y="2362200"/>
            <a:ext cx="7620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Конус может быть получен вращением прямоугольного треугольника вокруг одного из катетов, причем этот катет будет является высотой конуса, второй катет – радиусом конуса, а гипотенуза образующей конуса. </a:t>
            </a:r>
          </a:p>
        </p:txBody>
      </p:sp>
      <p:pic>
        <p:nvPicPr>
          <p:cNvPr id="25626" name="Picture 26" descr="Cone_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05263"/>
            <a:ext cx="2857500" cy="2247900"/>
          </a:xfrm>
          <a:prstGeom prst="rect">
            <a:avLst/>
          </a:prstGeom>
          <a:noFill/>
        </p:spPr>
      </p:pic>
      <p:sp>
        <p:nvSpPr>
          <p:cNvPr id="25627" name="AutoShape 27"/>
          <p:cNvSpPr>
            <a:spLocks noChangeArrowheads="1"/>
          </p:cNvSpPr>
          <p:nvPr/>
        </p:nvSpPr>
        <p:spPr bwMode="auto">
          <a:xfrm>
            <a:off x="2627313" y="4292600"/>
            <a:ext cx="1223962" cy="172878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27313" y="4292600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2627313" y="6021388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27313" y="4292600"/>
            <a:ext cx="1223962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1619250" y="5661025"/>
            <a:ext cx="2211388" cy="6985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 rot="16200000">
            <a:off x="1248569" y="4663281"/>
            <a:ext cx="1728788" cy="987425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2700338" y="50847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3059113" y="5876925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</a:t>
            </a:r>
            <a:endParaRPr lang="ru-RU" sz="2800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276600" y="4797425"/>
            <a:ext cx="379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cs typeface="Times New Roman" pitchFamily="18" charset="0"/>
              </a:rPr>
              <a:t>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5" grpId="0" autoUpdateAnimBg="0"/>
      <p:bldP spid="25628" grpId="0" animBg="1"/>
      <p:bldP spid="25629" grpId="0" animBg="1"/>
      <p:bldP spid="25630" grpId="0" animBg="1"/>
      <p:bldP spid="25635" grpId="0" animBg="1"/>
      <p:bldP spid="25640" grpId="0"/>
      <p:bldP spid="25641" grpId="0"/>
      <p:bldP spid="256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4" name="Picture 20" descr="Sech_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429000"/>
            <a:ext cx="7207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67" name="Group 43"/>
          <p:cNvGrpSpPr>
            <a:grpSpLocks/>
          </p:cNvGrpSpPr>
          <p:nvPr/>
        </p:nvGrpSpPr>
        <p:grpSpPr bwMode="auto">
          <a:xfrm>
            <a:off x="827088" y="3213100"/>
            <a:ext cx="1549400" cy="2133600"/>
            <a:chOff x="528" y="2208"/>
            <a:chExt cx="976" cy="1344"/>
          </a:xfrm>
        </p:grpSpPr>
        <p:pic>
          <p:nvPicPr>
            <p:cNvPr id="26633" name="Picture 9" descr="Cone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342"/>
              <a:ext cx="976" cy="1162"/>
            </a:xfrm>
            <a:prstGeom prst="rect">
              <a:avLst/>
            </a:prstGeom>
            <a:noFill/>
          </p:spPr>
        </p:pic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1004" y="2208"/>
              <a:ext cx="0" cy="13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651" name="Oval 27"/>
            <p:cNvSpPr>
              <a:spLocks noChangeArrowheads="1"/>
            </p:cNvSpPr>
            <p:nvPr/>
          </p:nvSpPr>
          <p:spPr bwMode="auto">
            <a:xfrm>
              <a:off x="974" y="3287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90600" y="16002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/>
              <a:t>СЕЧЕНИЯ КОНУСА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2124075" y="2060575"/>
            <a:ext cx="1081088" cy="43021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4419600" y="2209800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257800" y="2133600"/>
            <a:ext cx="121920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0" y="2420938"/>
            <a:ext cx="3419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/>
              <a:t>Сечения, проходящее </a:t>
            </a:r>
            <a:endParaRPr lang="en-US" sz="2000" b="1"/>
          </a:p>
          <a:p>
            <a:pPr algn="ctr"/>
            <a:r>
              <a:rPr lang="ru-RU" sz="2000" b="1"/>
              <a:t>через ось(осевые)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276600" y="25908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/>
              <a:t>Сечения, перпендикулярные оси (поперечные)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2590800"/>
            <a:ext cx="297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/>
              <a:t>Сечение, проходящее через вершину, не содержащее ось конуса</a:t>
            </a:r>
          </a:p>
        </p:txBody>
      </p:sp>
      <p:grpSp>
        <p:nvGrpSpPr>
          <p:cNvPr id="26669" name="Group 45"/>
          <p:cNvGrpSpPr>
            <a:grpSpLocks/>
          </p:cNvGrpSpPr>
          <p:nvPr/>
        </p:nvGrpSpPr>
        <p:grpSpPr bwMode="auto">
          <a:xfrm>
            <a:off x="3708400" y="3500438"/>
            <a:ext cx="1549400" cy="2187575"/>
            <a:chOff x="2336" y="2222"/>
            <a:chExt cx="976" cy="1378"/>
          </a:xfrm>
        </p:grpSpPr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2816" y="3072"/>
              <a:ext cx="0" cy="52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pic>
          <p:nvPicPr>
            <p:cNvPr id="26634" name="Picture 10" descr="Cone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36" y="2342"/>
              <a:ext cx="976" cy="1162"/>
            </a:xfrm>
            <a:prstGeom prst="rect">
              <a:avLst/>
            </a:prstGeom>
            <a:noFill/>
          </p:spPr>
        </p:pic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2816" y="2222"/>
              <a:ext cx="0" cy="7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>
              <a:off x="2789" y="331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68" name="Group 44"/>
          <p:cNvGrpSpPr>
            <a:grpSpLocks/>
          </p:cNvGrpSpPr>
          <p:nvPr/>
        </p:nvGrpSpPr>
        <p:grpSpPr bwMode="auto">
          <a:xfrm>
            <a:off x="3973513" y="4630738"/>
            <a:ext cx="1003300" cy="238125"/>
            <a:chOff x="2503" y="2917"/>
            <a:chExt cx="632" cy="150"/>
          </a:xfrm>
        </p:grpSpPr>
        <p:sp>
          <p:nvSpPr>
            <p:cNvPr id="26648" name="Oval 24"/>
            <p:cNvSpPr>
              <a:spLocks noChangeArrowheads="1"/>
            </p:cNvSpPr>
            <p:nvPr/>
          </p:nvSpPr>
          <p:spPr bwMode="auto">
            <a:xfrm>
              <a:off x="2503" y="2917"/>
              <a:ext cx="632" cy="150"/>
            </a:xfrm>
            <a:prstGeom prst="ellipse">
              <a:avLst/>
            </a:prstGeom>
            <a:gradFill rotWithShape="0">
              <a:gsLst>
                <a:gs pos="0">
                  <a:schemeClr val="tx1">
                    <a:gamma/>
                    <a:tint val="15294"/>
                    <a:invGamma/>
                  </a:schemeClr>
                </a:gs>
                <a:gs pos="100000">
                  <a:schemeClr val="tx1"/>
                </a:gs>
              </a:gsLst>
              <a:lin ang="18900000" scaled="1"/>
            </a:gradFill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2789" y="295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71" name="Group 47"/>
          <p:cNvGrpSpPr>
            <a:grpSpLocks/>
          </p:cNvGrpSpPr>
          <p:nvPr/>
        </p:nvGrpSpPr>
        <p:grpSpPr bwMode="auto">
          <a:xfrm>
            <a:off x="6527800" y="3581400"/>
            <a:ext cx="1549400" cy="2133600"/>
            <a:chOff x="4112" y="2256"/>
            <a:chExt cx="976" cy="1344"/>
          </a:xfrm>
        </p:grpSpPr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4592" y="2256"/>
              <a:ext cx="0" cy="13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26670" name="Group 46"/>
            <p:cNvGrpSpPr>
              <a:grpSpLocks/>
            </p:cNvGrpSpPr>
            <p:nvPr/>
          </p:nvGrpSpPr>
          <p:grpSpPr bwMode="auto">
            <a:xfrm>
              <a:off x="4112" y="2342"/>
              <a:ext cx="976" cy="1162"/>
              <a:chOff x="4112" y="2342"/>
              <a:chExt cx="976" cy="1162"/>
            </a:xfrm>
          </p:grpSpPr>
          <p:pic>
            <p:nvPicPr>
              <p:cNvPr id="26635" name="Picture 11" descr="Cone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112" y="2342"/>
                <a:ext cx="976" cy="1162"/>
              </a:xfrm>
              <a:prstGeom prst="rect">
                <a:avLst/>
              </a:prstGeom>
              <a:noFill/>
            </p:spPr>
          </p:pic>
          <p:sp>
            <p:nvSpPr>
              <p:cNvPr id="26652" name="Oval 28"/>
              <p:cNvSpPr>
                <a:spLocks noChangeArrowheads="1"/>
              </p:cNvSpPr>
              <p:nvPr/>
            </p:nvSpPr>
            <p:spPr bwMode="auto">
              <a:xfrm>
                <a:off x="4569" y="33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26658" name="Picture 34" descr="Sech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3716338"/>
            <a:ext cx="6524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0" y="5445125"/>
            <a:ext cx="37084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/>
              <a:t>Равнобедренный треугольник: боковые стороны – образующие, основание – диаметр конуса </a:t>
            </a:r>
          </a:p>
          <a:p>
            <a:pPr algn="ctr"/>
            <a:r>
              <a:rPr lang="ru-RU" sz="1600" b="1"/>
              <a:t>Если равносторонний треугольник – конус называется равносторонним</a:t>
            </a:r>
            <a:endParaRPr lang="en-US" sz="1600" b="1"/>
          </a:p>
          <a:p>
            <a:pPr algn="ctr"/>
            <a:endParaRPr lang="ru-RU" sz="1600" b="1"/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635375" y="5734050"/>
            <a:ext cx="2438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/>
              <a:t>Круг радиуса меньшего, радиуса основания</a:t>
            </a:r>
          </a:p>
        </p:txBody>
      </p:sp>
      <p:sp useBgFill="1"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5943600" y="5589588"/>
            <a:ext cx="3200400" cy="10699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 b="1"/>
              <a:t>Равнобедренный треугольник: боковые стороны – образующие, основание – хорда окружности основания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  <p:bldP spid="26632" grpId="0" animBg="1"/>
      <p:bldP spid="26636" grpId="0" autoUpdateAnimBg="0"/>
      <p:bldP spid="26637" grpId="0" autoUpdateAnimBg="0"/>
      <p:bldP spid="26638" grpId="0" autoUpdateAnimBg="0"/>
      <p:bldP spid="26659" grpId="0" autoUpdateAnimBg="0"/>
      <p:bldP spid="26660" grpId="0" autoUpdateAnimBg="0"/>
      <p:bldP spid="2666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1" name="Rectangle 13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Конические сечения конуса</a:t>
            </a:r>
            <a:r>
              <a:rPr lang="ru-RU" sz="2800"/>
              <a:t> – </a:t>
            </a:r>
            <a:r>
              <a:rPr lang="ru-RU" sz="2400"/>
              <a:t>линии пересечения секущих плоскостей с боковой поверхностью конуса</a:t>
            </a:r>
          </a:p>
        </p:txBody>
      </p:sp>
      <p:pic>
        <p:nvPicPr>
          <p:cNvPr id="78857" name="Picture 9" descr="конус00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lum contrast="12000"/>
          </a:blip>
          <a:srcRect l="5225" t="33203" r="4840" b="6796"/>
          <a:stretch>
            <a:fillRect/>
          </a:stretch>
        </p:blipFill>
        <p:spPr>
          <a:xfrm>
            <a:off x="1042988" y="1628775"/>
            <a:ext cx="6842125" cy="2868613"/>
          </a:xfrm>
          <a:noFill/>
          <a:ln/>
        </p:spPr>
      </p:pic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258888" y="4365625"/>
            <a:ext cx="7559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Конические сечения широко используются в технике</a:t>
            </a:r>
            <a:br>
              <a:rPr lang="ru-RU">
                <a:solidFill>
                  <a:schemeClr val="tx2"/>
                </a:solidFill>
              </a:rPr>
            </a:br>
            <a:r>
              <a:rPr lang="ru-RU">
                <a:solidFill>
                  <a:schemeClr val="tx2"/>
                </a:solidFill>
              </a:rPr>
              <a:t>( эллиптические зубчатые колёса, параболические прожекторы и антенны ); планеты и некоторые кометы движутся по эллиптическим орбитам; некоторые кометы движутся по параболическим и гиперболическим орбитам.</a:t>
            </a:r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4067175" y="1773238"/>
            <a:ext cx="0" cy="11509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6516688" y="1773238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8867" name="AutoShape 19"/>
          <p:cNvSpPr>
            <a:spLocks noChangeArrowheads="1"/>
          </p:cNvSpPr>
          <p:nvPr/>
        </p:nvSpPr>
        <p:spPr bwMode="auto">
          <a:xfrm rot="-503975">
            <a:off x="5865813" y="2266950"/>
            <a:ext cx="1941512" cy="865188"/>
          </a:xfrm>
          <a:prstGeom prst="parallelogram">
            <a:avLst>
              <a:gd name="adj" fmla="val 66199"/>
            </a:avLst>
          </a:prstGeom>
          <a:gradFill rotWithShape="1">
            <a:gsLst>
              <a:gs pos="0">
                <a:schemeClr val="hlink">
                  <a:alpha val="46001"/>
                </a:schemeClr>
              </a:gs>
              <a:gs pos="100000">
                <a:schemeClr val="hlink">
                  <a:gamma/>
                  <a:tint val="48235"/>
                  <a:invGamma/>
                  <a:alpha val="10001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9" name="AutoShape 21"/>
          <p:cNvSpPr>
            <a:spLocks noChangeArrowheads="1"/>
          </p:cNvSpPr>
          <p:nvPr/>
        </p:nvSpPr>
        <p:spPr bwMode="auto">
          <a:xfrm rot="-1218635">
            <a:off x="3681413" y="2133600"/>
            <a:ext cx="1655762" cy="981075"/>
          </a:xfrm>
          <a:prstGeom prst="parallelogram">
            <a:avLst>
              <a:gd name="adj" fmla="val 32605"/>
            </a:avLst>
          </a:prstGeom>
          <a:gradFill rotWithShape="1">
            <a:gsLst>
              <a:gs pos="0">
                <a:schemeClr val="hlink">
                  <a:alpha val="69000"/>
                </a:schemeClr>
              </a:gs>
              <a:gs pos="100000">
                <a:schemeClr val="hlink">
                  <a:gamma/>
                  <a:tint val="9020"/>
                  <a:invGamma/>
                  <a:alpha val="10001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Касательная плоскость – </a:t>
            </a:r>
          </a:p>
          <a:p>
            <a:pPr>
              <a:buFontTx/>
              <a:buNone/>
            </a:pPr>
            <a:r>
              <a:rPr lang="ru-RU"/>
              <a:t>плоскость, проходящая</a:t>
            </a:r>
          </a:p>
          <a:p>
            <a:pPr>
              <a:buFontTx/>
              <a:buNone/>
            </a:pPr>
            <a:r>
              <a:rPr lang="ru-RU"/>
              <a:t> через образующюю </a:t>
            </a:r>
          </a:p>
          <a:p>
            <a:pPr>
              <a:buFontTx/>
              <a:buNone/>
            </a:pPr>
            <a:r>
              <a:rPr lang="ru-RU"/>
              <a:t>и перпендикулярная </a:t>
            </a:r>
          </a:p>
          <a:p>
            <a:pPr>
              <a:buFontTx/>
              <a:buNone/>
            </a:pPr>
            <a:r>
              <a:rPr lang="ru-RU"/>
              <a:t>плоскости осевого </a:t>
            </a:r>
          </a:p>
          <a:p>
            <a:pPr>
              <a:buFontTx/>
              <a:buNone/>
            </a:pPr>
            <a:r>
              <a:rPr lang="ru-RU"/>
              <a:t>сечения</a:t>
            </a:r>
          </a:p>
        </p:txBody>
      </p:sp>
      <p:grpSp>
        <p:nvGrpSpPr>
          <p:cNvPr id="121860" name="Group 4"/>
          <p:cNvGrpSpPr>
            <a:grpSpLocks/>
          </p:cNvGrpSpPr>
          <p:nvPr/>
        </p:nvGrpSpPr>
        <p:grpSpPr bwMode="auto">
          <a:xfrm>
            <a:off x="6084888" y="2276475"/>
            <a:ext cx="2447925" cy="2925763"/>
            <a:chOff x="528" y="2208"/>
            <a:chExt cx="976" cy="1344"/>
          </a:xfrm>
        </p:grpSpPr>
        <p:pic>
          <p:nvPicPr>
            <p:cNvPr id="121861" name="Picture 5" descr="Cone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2342"/>
              <a:ext cx="976" cy="1162"/>
            </a:xfrm>
            <a:prstGeom prst="rect">
              <a:avLst/>
            </a:prstGeom>
            <a:noFill/>
          </p:spPr>
        </p:pic>
        <p:sp>
          <p:nvSpPr>
            <p:cNvPr id="121862" name="Line 6"/>
            <p:cNvSpPr>
              <a:spLocks noChangeShapeType="1"/>
            </p:cNvSpPr>
            <p:nvPr/>
          </p:nvSpPr>
          <p:spPr bwMode="auto">
            <a:xfrm>
              <a:off x="1004" y="2208"/>
              <a:ext cx="0" cy="13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1863" name="Oval 7"/>
            <p:cNvSpPr>
              <a:spLocks noChangeArrowheads="1"/>
            </p:cNvSpPr>
            <p:nvPr/>
          </p:nvSpPr>
          <p:spPr bwMode="auto">
            <a:xfrm>
              <a:off x="974" y="3287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7308850" y="2636838"/>
            <a:ext cx="792163" cy="2376487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 flipH="1">
            <a:off x="6732588" y="2636838"/>
            <a:ext cx="576262" cy="1800225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>
            <a:off x="6732588" y="4437063"/>
            <a:ext cx="1368425" cy="576262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>
            <a:off x="7235825" y="2997200"/>
            <a:ext cx="576263" cy="1871663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>
            <a:off x="7092950" y="3429000"/>
            <a:ext cx="431800" cy="1368425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6948488" y="3789363"/>
            <a:ext cx="287337" cy="863600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>
            <a:off x="6877050" y="4149725"/>
            <a:ext cx="144463" cy="431800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88" name="Rectangle 32"/>
          <p:cNvSpPr>
            <a:spLocks noChangeArrowheads="1"/>
          </p:cNvSpPr>
          <p:nvPr/>
        </p:nvSpPr>
        <p:spPr bwMode="auto">
          <a:xfrm rot="-1041863">
            <a:off x="6659563" y="2565400"/>
            <a:ext cx="1873250" cy="2520950"/>
          </a:xfrm>
          <a:prstGeom prst="rect">
            <a:avLst/>
          </a:prstGeom>
          <a:gradFill rotWithShape="1">
            <a:gsLst>
              <a:gs pos="0">
                <a:schemeClr val="hlink">
                  <a:alpha val="73000"/>
                </a:schemeClr>
              </a:gs>
              <a:gs pos="100000">
                <a:schemeClr val="hlink">
                  <a:gamma/>
                  <a:tint val="30196"/>
                  <a:invGamma/>
                  <a:alpha val="27000"/>
                </a:schemeClr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>
            <a:off x="7308850" y="2565400"/>
            <a:ext cx="792163" cy="2447925"/>
          </a:xfrm>
          <a:prstGeom prst="line">
            <a:avLst/>
          </a:prstGeom>
          <a:noFill/>
          <a:ln w="57150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>
            <a:off x="7308850" y="4652963"/>
            <a:ext cx="792163" cy="360362"/>
          </a:xfrm>
          <a:prstGeom prst="line">
            <a:avLst/>
          </a:prstGeom>
          <a:noFill/>
          <a:ln w="9525">
            <a:solidFill>
              <a:srgbClr val="E00429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94" name="Line 38"/>
          <p:cNvSpPr>
            <a:spLocks noChangeShapeType="1"/>
          </p:cNvSpPr>
          <p:nvPr/>
        </p:nvSpPr>
        <p:spPr bwMode="auto">
          <a:xfrm>
            <a:off x="7667625" y="5013325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1895" name="Line 39"/>
          <p:cNvSpPr>
            <a:spLocks noChangeShapeType="1"/>
          </p:cNvSpPr>
          <p:nvPr/>
        </p:nvSpPr>
        <p:spPr bwMode="auto">
          <a:xfrm flipH="1">
            <a:off x="7667625" y="4941888"/>
            <a:ext cx="2174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КОНУСОВ</a:t>
            </a:r>
          </a:p>
        </p:txBody>
      </p:sp>
      <p:sp>
        <p:nvSpPr>
          <p:cNvPr id="114707" name="AutoShape 19"/>
          <p:cNvSpPr>
            <a:spLocks noChangeArrowheads="1"/>
          </p:cNvSpPr>
          <p:nvPr/>
        </p:nvSpPr>
        <p:spPr bwMode="auto">
          <a:xfrm rot="10800000">
            <a:off x="6011863" y="2781300"/>
            <a:ext cx="2089150" cy="14398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3419475" y="3933825"/>
            <a:ext cx="18002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6011863" y="4005263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10" name="AutoShape 22"/>
          <p:cNvSpPr>
            <a:spLocks noChangeArrowheads="1"/>
          </p:cNvSpPr>
          <p:nvPr/>
        </p:nvSpPr>
        <p:spPr bwMode="auto">
          <a:xfrm>
            <a:off x="3419475" y="2565400"/>
            <a:ext cx="1800225" cy="15621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6516688" y="2708275"/>
            <a:ext cx="108108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18" name="Text Box 30"/>
          <p:cNvSpPr txBox="1">
            <a:spLocks noChangeArrowheads="1"/>
          </p:cNvSpPr>
          <p:nvPr/>
        </p:nvSpPr>
        <p:spPr bwMode="auto">
          <a:xfrm>
            <a:off x="179388" y="4797425"/>
            <a:ext cx="22161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НАКЛОННЫЙ</a:t>
            </a:r>
          </a:p>
          <a:p>
            <a:pPr algn="ctr">
              <a:spcBef>
                <a:spcPct val="50000"/>
              </a:spcBef>
            </a:pPr>
            <a:r>
              <a:rPr lang="ru-RU"/>
              <a:t>КОНУС</a:t>
            </a:r>
          </a:p>
        </p:txBody>
      </p:sp>
      <p:sp>
        <p:nvSpPr>
          <p:cNvPr id="114719" name="Text Box 31"/>
          <p:cNvSpPr txBox="1">
            <a:spLocks noChangeArrowheads="1"/>
          </p:cNvSpPr>
          <p:nvPr/>
        </p:nvSpPr>
        <p:spPr bwMode="auto">
          <a:xfrm>
            <a:off x="3492500" y="4797425"/>
            <a:ext cx="16414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ПРЯМОЙ</a:t>
            </a:r>
          </a:p>
          <a:p>
            <a:pPr algn="ctr">
              <a:spcBef>
                <a:spcPct val="50000"/>
              </a:spcBef>
            </a:pPr>
            <a:r>
              <a:rPr lang="ru-RU"/>
              <a:t>КОНУС</a:t>
            </a:r>
          </a:p>
        </p:txBody>
      </p:sp>
      <p:sp>
        <p:nvSpPr>
          <p:cNvPr id="114720" name="Text Box 32"/>
          <p:cNvSpPr txBox="1">
            <a:spLocks noChangeArrowheads="1"/>
          </p:cNvSpPr>
          <p:nvPr/>
        </p:nvSpPr>
        <p:spPr bwMode="auto">
          <a:xfrm>
            <a:off x="6011863" y="4797425"/>
            <a:ext cx="236061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УСЕЧЁННЫЙ</a:t>
            </a:r>
          </a:p>
          <a:p>
            <a:pPr algn="ctr">
              <a:spcBef>
                <a:spcPct val="50000"/>
              </a:spcBef>
            </a:pPr>
            <a:r>
              <a:rPr lang="ru-RU"/>
              <a:t>КОНУС</a:t>
            </a:r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>
            <a:off x="7092950" y="2852738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>
            <a:off x="4284663" y="2565400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23" name="Oval 35"/>
          <p:cNvSpPr>
            <a:spLocks noChangeArrowheads="1"/>
          </p:cNvSpPr>
          <p:nvPr/>
        </p:nvSpPr>
        <p:spPr bwMode="auto">
          <a:xfrm flipV="1">
            <a:off x="4284663" y="407670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25" name="Oval 37"/>
          <p:cNvSpPr>
            <a:spLocks noChangeArrowheads="1"/>
          </p:cNvSpPr>
          <p:nvPr/>
        </p:nvSpPr>
        <p:spPr bwMode="auto">
          <a:xfrm flipH="1">
            <a:off x="7019925" y="2852738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26" name="Oval 38"/>
          <p:cNvSpPr>
            <a:spLocks noChangeArrowheads="1"/>
          </p:cNvSpPr>
          <p:nvPr/>
        </p:nvSpPr>
        <p:spPr bwMode="auto">
          <a:xfrm flipV="1">
            <a:off x="7019925" y="4149725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27" name="Oval 39"/>
          <p:cNvSpPr>
            <a:spLocks noChangeArrowheads="1"/>
          </p:cNvSpPr>
          <p:nvPr/>
        </p:nvSpPr>
        <p:spPr bwMode="auto">
          <a:xfrm flipV="1">
            <a:off x="2843213" y="22050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28" name="Oval 40"/>
          <p:cNvSpPr>
            <a:spLocks noChangeArrowheads="1"/>
          </p:cNvSpPr>
          <p:nvPr/>
        </p:nvSpPr>
        <p:spPr bwMode="auto">
          <a:xfrm flipV="1">
            <a:off x="2916238" y="429260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31" name="AutoShape 43"/>
          <p:cNvSpPr>
            <a:spLocks noChangeArrowheads="1"/>
          </p:cNvSpPr>
          <p:nvPr/>
        </p:nvSpPr>
        <p:spPr bwMode="auto">
          <a:xfrm rot="-4085002">
            <a:off x="673894" y="2645569"/>
            <a:ext cx="2520950" cy="106203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 rot="191972">
            <a:off x="827088" y="4076700"/>
            <a:ext cx="1225550" cy="582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34" name="Line 46"/>
          <p:cNvSpPr>
            <a:spLocks noChangeShapeType="1"/>
          </p:cNvSpPr>
          <p:nvPr/>
        </p:nvSpPr>
        <p:spPr bwMode="auto">
          <a:xfrm>
            <a:off x="2916238" y="2205038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14735" name="Oval 47"/>
          <p:cNvSpPr>
            <a:spLocks noChangeArrowheads="1"/>
          </p:cNvSpPr>
          <p:nvPr/>
        </p:nvSpPr>
        <p:spPr bwMode="auto">
          <a:xfrm>
            <a:off x="1403350" y="4365625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4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4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4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4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4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447800" y="4572000"/>
            <a:ext cx="5791200" cy="1295400"/>
          </a:xfrm>
          <a:prstGeom prst="parallelogram">
            <a:avLst>
              <a:gd name="adj" fmla="val 1117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541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Times New Roman" pitchFamily="18" charset="0"/>
              </a:rPr>
              <a:t>α</a:t>
            </a:r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17526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Рассмотрим окружность </a:t>
            </a:r>
            <a:r>
              <a:rPr lang="ru-RU" sz="2800" b="1"/>
              <a:t>О(</a:t>
            </a:r>
            <a:r>
              <a:rPr lang="en-US" sz="2800" b="1"/>
              <a:t>r</a:t>
            </a:r>
            <a:r>
              <a:rPr lang="ru-RU" sz="2800" b="1"/>
              <a:t>)</a:t>
            </a:r>
            <a:r>
              <a:rPr lang="ru-RU" sz="2800"/>
              <a:t> </a:t>
            </a:r>
            <a:r>
              <a:rPr lang="ru-RU">
                <a:cs typeface="Times New Roman" pitchFamily="18" charset="0"/>
              </a:rPr>
              <a:t>Є</a:t>
            </a:r>
            <a:r>
              <a:rPr lang="ru-RU" sz="3600" b="1">
                <a:cs typeface="Times New Roman" pitchFamily="18" charset="0"/>
              </a:rPr>
              <a:t> α</a:t>
            </a:r>
            <a:r>
              <a:rPr lang="ru-RU" sz="2800"/>
              <a:t> .</a:t>
            </a:r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3132138" y="4868863"/>
            <a:ext cx="2209800" cy="533400"/>
            <a:chOff x="1968" y="3072"/>
            <a:chExt cx="1392" cy="336"/>
          </a:xfrm>
        </p:grpSpPr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>
              <a:off x="1968" y="3072"/>
              <a:ext cx="1392" cy="336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2640" y="3264"/>
              <a:ext cx="480" cy="9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>
              <a:off x="2607" y="321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2352" y="30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О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2832" y="3072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>
                <a:solidFill>
                  <a:srgbClr val="0000FF"/>
                </a:solidFill>
              </a:rPr>
              <a:t>Так выглядит </a:t>
            </a:r>
            <a:r>
              <a:rPr lang="ru-RU" sz="3200" b="1" i="1">
                <a:solidFill>
                  <a:srgbClr val="008000"/>
                </a:solidFill>
              </a:rPr>
              <a:t>развертка конуса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569325" cy="14398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 </a:t>
            </a:r>
            <a:r>
              <a:rPr lang="ru-RU" sz="2800"/>
              <a:t>  </a:t>
            </a:r>
            <a:r>
              <a:rPr lang="ru-RU" sz="2400"/>
              <a:t>Развёрткой конуса является круговой сектор, у которого радиус равен образующей конуса </a:t>
            </a:r>
            <a:r>
              <a:rPr lang="en-US" sz="2400">
                <a:cs typeface="Times New Roman" pitchFamily="18" charset="0"/>
              </a:rPr>
              <a:t>R=ℓ</a:t>
            </a:r>
            <a:r>
              <a:rPr lang="ru-RU" sz="2400"/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а длина дуги равна  длине окружности основания конуса            </a:t>
            </a:r>
            <a:r>
              <a:rPr lang="ru-RU" sz="2400">
                <a:cs typeface="Times New Roman" pitchFamily="18" charset="0"/>
              </a:rPr>
              <a:t>                              </a:t>
            </a:r>
            <a:r>
              <a:rPr lang="en-US" sz="2400">
                <a:cs typeface="Times New Roman" pitchFamily="18" charset="0"/>
              </a:rPr>
              <a:t>L=C=2</a:t>
            </a:r>
            <a:r>
              <a:rPr lang="el-GR" sz="2400">
                <a:cs typeface="Times New Roman" pitchFamily="18" charset="0"/>
              </a:rPr>
              <a:t>π</a:t>
            </a:r>
            <a:r>
              <a:rPr lang="en-US" sz="2400">
                <a:cs typeface="Times New Roman" pitchFamily="18" charset="0"/>
              </a:rPr>
              <a:t>R</a:t>
            </a:r>
            <a:endParaRPr lang="ru-RU" sz="240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>
              <a:cs typeface="Times New Roman" pitchFamily="18" charset="0"/>
            </a:endParaRPr>
          </a:p>
        </p:txBody>
      </p:sp>
      <p:sp>
        <p:nvSpPr>
          <p:cNvPr id="66565" name="Arc 5"/>
          <p:cNvSpPr>
            <a:spLocks/>
          </p:cNvSpPr>
          <p:nvPr/>
        </p:nvSpPr>
        <p:spPr bwMode="auto">
          <a:xfrm rot="7967781">
            <a:off x="758826" y="3857625"/>
            <a:ext cx="2406650" cy="2270125"/>
          </a:xfrm>
          <a:custGeom>
            <a:avLst/>
            <a:gdLst>
              <a:gd name="G0" fmla="+- 0 0 0"/>
              <a:gd name="G1" fmla="+- 21287 0 0"/>
              <a:gd name="G2" fmla="+- 21600 0 0"/>
              <a:gd name="T0" fmla="*/ 3662 w 21600"/>
              <a:gd name="T1" fmla="*/ 0 h 21287"/>
              <a:gd name="T2" fmla="*/ 21600 w 21600"/>
              <a:gd name="T3" fmla="*/ 21287 h 21287"/>
              <a:gd name="T4" fmla="*/ 0 w 21600"/>
              <a:gd name="T5" fmla="*/ 21287 h 21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287" fill="none" extrusionOk="0">
                <a:moveTo>
                  <a:pt x="3662" y="-1"/>
                </a:moveTo>
                <a:cubicBezTo>
                  <a:pt x="14026" y="1782"/>
                  <a:pt x="21600" y="10770"/>
                  <a:pt x="21600" y="21287"/>
                </a:cubicBezTo>
              </a:path>
              <a:path w="21600" h="21287" stroke="0" extrusionOk="0">
                <a:moveTo>
                  <a:pt x="3662" y="-1"/>
                </a:moveTo>
                <a:cubicBezTo>
                  <a:pt x="14026" y="1782"/>
                  <a:pt x="21600" y="10770"/>
                  <a:pt x="21600" y="21287"/>
                </a:cubicBezTo>
                <a:lnTo>
                  <a:pt x="0" y="2128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1331913" y="5734050"/>
            <a:ext cx="935037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323850" y="3357563"/>
            <a:ext cx="1584325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971550" y="3644900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cs typeface="Times New Roman" pitchFamily="18" charset="0"/>
              </a:rPr>
              <a:t>ℓ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1763713" y="3500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b="1">
                <a:cs typeface="Times New Roman" pitchFamily="18" charset="0"/>
              </a:rPr>
              <a:t>α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2195513" y="5589588"/>
            <a:ext cx="1220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 = 2</a:t>
            </a:r>
            <a:r>
              <a:rPr lang="el-GR">
                <a:cs typeface="Times New Roman" pitchFamily="18" charset="0"/>
              </a:rPr>
              <a:t>π</a:t>
            </a:r>
            <a:r>
              <a:rPr lang="en-US">
                <a:cs typeface="Times New Roman" pitchFamily="18" charset="0"/>
              </a:rPr>
              <a:t>R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1331913" y="1700213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6579" name="Freeform 19"/>
          <p:cNvSpPr>
            <a:spLocks/>
          </p:cNvSpPr>
          <p:nvPr/>
        </p:nvSpPr>
        <p:spPr bwMode="auto">
          <a:xfrm>
            <a:off x="1763713" y="3573463"/>
            <a:ext cx="355600" cy="49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" y="16"/>
              </a:cxn>
            </a:cxnLst>
            <a:rect l="0" t="0" r="r" b="b"/>
            <a:pathLst>
              <a:path w="224" h="31">
                <a:moveTo>
                  <a:pt x="0" y="0"/>
                </a:moveTo>
                <a:cubicBezTo>
                  <a:pt x="49" y="31"/>
                  <a:pt x="178" y="16"/>
                  <a:pt x="224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708400" y="3429000"/>
            <a:ext cx="504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4211638" y="3284538"/>
            <a:ext cx="57610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85000"/>
            </a:pPr>
            <a:r>
              <a:rPr lang="ru-RU" b="1" i="1">
                <a:solidFill>
                  <a:srgbClr val="FD1A09"/>
                </a:solidFill>
              </a:rPr>
              <a:t>                 Формулы </a:t>
            </a:r>
          </a:p>
          <a:p>
            <a:pPr>
              <a:spcBef>
                <a:spcPct val="20000"/>
              </a:spcBef>
              <a:buSzPct val="85000"/>
            </a:pPr>
            <a:r>
              <a:rPr lang="ru-RU" sz="2000" b="1" i="1">
                <a:solidFill>
                  <a:srgbClr val="FD1A09"/>
                </a:solidFill>
              </a:rPr>
              <a:t>для вычисления боковой поверхности </a:t>
            </a:r>
          </a:p>
          <a:p>
            <a:pPr>
              <a:spcBef>
                <a:spcPct val="20000"/>
              </a:spcBef>
              <a:buSzPct val="85000"/>
            </a:pPr>
            <a:r>
              <a:rPr lang="ru-RU" sz="2000" b="1" i="1">
                <a:solidFill>
                  <a:srgbClr val="FD1A09"/>
                </a:solidFill>
              </a:rPr>
              <a:t>и полной поверхности конуса:</a:t>
            </a:r>
          </a:p>
          <a:p>
            <a:r>
              <a:rPr lang="en-US" b="1" i="1">
                <a:solidFill>
                  <a:srgbClr val="008000"/>
                </a:solidFill>
              </a:rPr>
              <a:t>S</a:t>
            </a:r>
            <a:r>
              <a:rPr lang="ru-RU" b="1" i="1">
                <a:solidFill>
                  <a:srgbClr val="008000"/>
                </a:solidFill>
              </a:rPr>
              <a:t>бок.= </a:t>
            </a:r>
            <a:r>
              <a:rPr lang="el-GR" b="1" i="1">
                <a:solidFill>
                  <a:srgbClr val="008000"/>
                </a:solidFill>
                <a:cs typeface="Times New Roman" pitchFamily="18" charset="0"/>
              </a:rPr>
              <a:t>π</a:t>
            </a:r>
            <a:r>
              <a:rPr lang="en-US" b="1" i="1">
                <a:solidFill>
                  <a:srgbClr val="008000"/>
                </a:solidFill>
                <a:cs typeface="Times New Roman" pitchFamily="18" charset="0"/>
              </a:rPr>
              <a:t>Rℓ</a:t>
            </a:r>
          </a:p>
          <a:p>
            <a:r>
              <a:rPr lang="en-US" b="1" i="1">
                <a:solidFill>
                  <a:srgbClr val="008000"/>
                </a:solidFill>
              </a:rPr>
              <a:t>S</a:t>
            </a:r>
            <a:r>
              <a:rPr lang="ru-RU" b="1" i="1">
                <a:solidFill>
                  <a:srgbClr val="008000"/>
                </a:solidFill>
              </a:rPr>
              <a:t>осн.= </a:t>
            </a:r>
            <a:r>
              <a:rPr lang="el-GR" b="1" i="1">
                <a:solidFill>
                  <a:srgbClr val="008000"/>
                </a:solidFill>
                <a:cs typeface="Times New Roman" pitchFamily="18" charset="0"/>
              </a:rPr>
              <a:t>π</a:t>
            </a:r>
            <a:r>
              <a:rPr lang="en-US" b="1" i="1">
                <a:solidFill>
                  <a:srgbClr val="008000"/>
                </a:solidFill>
                <a:cs typeface="Times New Roman" pitchFamily="18" charset="0"/>
              </a:rPr>
              <a:t>R²</a:t>
            </a:r>
          </a:p>
          <a:p>
            <a:r>
              <a:rPr lang="en-US" b="1" i="1">
                <a:solidFill>
                  <a:srgbClr val="008000"/>
                </a:solidFill>
              </a:rPr>
              <a:t>S</a:t>
            </a:r>
            <a:r>
              <a:rPr lang="ru-RU" b="1" i="1">
                <a:solidFill>
                  <a:srgbClr val="008000"/>
                </a:solidFill>
              </a:rPr>
              <a:t>п.п.к.</a:t>
            </a:r>
            <a:r>
              <a:rPr lang="en-US" b="1" i="1">
                <a:solidFill>
                  <a:srgbClr val="008000"/>
                </a:solidFill>
              </a:rPr>
              <a:t> =S</a:t>
            </a:r>
            <a:r>
              <a:rPr lang="ru-RU" b="1" i="1">
                <a:solidFill>
                  <a:srgbClr val="008000"/>
                </a:solidFill>
              </a:rPr>
              <a:t>бок.</a:t>
            </a:r>
            <a:r>
              <a:rPr lang="en-US" b="1" i="1">
                <a:solidFill>
                  <a:srgbClr val="008000"/>
                </a:solidFill>
              </a:rPr>
              <a:t>+S</a:t>
            </a:r>
            <a:r>
              <a:rPr lang="ru-RU" b="1" i="1">
                <a:solidFill>
                  <a:srgbClr val="008000"/>
                </a:solidFill>
              </a:rPr>
              <a:t>осн.</a:t>
            </a:r>
            <a:r>
              <a:rPr lang="en-US" b="1" i="1">
                <a:solidFill>
                  <a:srgbClr val="008000"/>
                </a:solidFill>
              </a:rPr>
              <a:t>=</a:t>
            </a:r>
            <a:r>
              <a:rPr lang="ru-RU" b="1" i="1">
                <a:solidFill>
                  <a:srgbClr val="008000"/>
                </a:solidFill>
              </a:rPr>
              <a:t> </a:t>
            </a:r>
            <a:r>
              <a:rPr lang="el-GR" b="1" i="1">
                <a:solidFill>
                  <a:srgbClr val="008000"/>
                </a:solidFill>
                <a:cs typeface="Times New Roman" pitchFamily="18" charset="0"/>
              </a:rPr>
              <a:t>π</a:t>
            </a:r>
            <a:r>
              <a:rPr lang="en-US" b="1" i="1">
                <a:solidFill>
                  <a:srgbClr val="008000"/>
                </a:solidFill>
              </a:rPr>
              <a:t>R(R+</a:t>
            </a:r>
            <a:r>
              <a:rPr lang="en-US" b="1" i="1">
                <a:solidFill>
                  <a:srgbClr val="008000"/>
                </a:solidFill>
                <a:cs typeface="Times New Roman" pitchFamily="18" charset="0"/>
              </a:rPr>
              <a:t>ℓ</a:t>
            </a:r>
            <a:r>
              <a:rPr lang="en-US" b="1" i="1">
                <a:solidFill>
                  <a:srgbClr val="008000"/>
                </a:solidFill>
              </a:rPr>
              <a:t>)</a:t>
            </a:r>
            <a:endParaRPr lang="ru-RU" b="1" i="1">
              <a:solidFill>
                <a:srgbClr val="008000"/>
              </a:solidFill>
            </a:endParaRPr>
          </a:p>
          <a:p>
            <a:endParaRPr lang="ru-RU" b="1" i="1">
              <a:solidFill>
                <a:srgbClr val="008000"/>
              </a:solidFill>
            </a:endParaRPr>
          </a:p>
          <a:p>
            <a:pPr>
              <a:spcBef>
                <a:spcPct val="20000"/>
              </a:spcBef>
              <a:buSzPct val="85000"/>
            </a:pPr>
            <a:endParaRPr lang="en-US" sz="2000" b="1" i="1">
              <a:solidFill>
                <a:srgbClr val="FD1A0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Какое из изображённых тел является конусом?</a:t>
            </a:r>
          </a:p>
        </p:txBody>
      </p:sp>
      <p:pic>
        <p:nvPicPr>
          <p:cNvPr id="67588" name="Picture 4" descr="конус0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281" t="21480" r="5154" b="8757"/>
          <a:stretch>
            <a:fillRect/>
          </a:stretch>
        </p:blipFill>
        <p:spPr>
          <a:xfrm>
            <a:off x="323850" y="2209800"/>
            <a:ext cx="8424863" cy="4092575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1344612"/>
          </a:xfrm>
        </p:spPr>
        <p:txBody>
          <a:bodyPr/>
          <a:lstStyle/>
          <a:p>
            <a:r>
              <a:rPr lang="ru-RU" sz="2800" b="1">
                <a:solidFill>
                  <a:srgbClr val="FD1A09"/>
                </a:solidFill>
              </a:rPr>
              <a:t>Ответьте на вопрос</a:t>
            </a:r>
            <a:r>
              <a:rPr lang="ru-RU" sz="2400" b="1"/>
              <a:t> и запишите ответы в столбик. </a:t>
            </a:r>
            <a:br>
              <a:rPr lang="ru-RU" sz="2400" b="1"/>
            </a:br>
            <a:r>
              <a:rPr lang="ru-RU" sz="2400" b="1"/>
              <a:t>Из первых букв составьте слово.</a:t>
            </a:r>
            <a:br>
              <a:rPr lang="ru-RU" sz="2400" b="1"/>
            </a:br>
            <a:endParaRPr lang="ru-RU" sz="2400" b="1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772400" cy="41910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     Как называется:</a:t>
            </a:r>
          </a:p>
          <a:p>
            <a:pPr>
              <a:buFontTx/>
              <a:buNone/>
            </a:pPr>
            <a:r>
              <a:rPr lang="ru-RU" sz="2800" b="1"/>
              <a:t>1. Фигура, полученная при поперечном сечении конуса?</a:t>
            </a:r>
          </a:p>
          <a:p>
            <a:pPr>
              <a:buFontTx/>
              <a:buNone/>
            </a:pPr>
            <a:r>
              <a:rPr lang="ru-RU" sz="2800" b="1"/>
              <a:t>2. Отрезок, соединяющий вершину с окружностью основания?</a:t>
            </a:r>
          </a:p>
          <a:p>
            <a:pPr>
              <a:buFontTx/>
              <a:buNone/>
            </a:pPr>
            <a:r>
              <a:rPr lang="ru-RU" sz="2800" b="1"/>
              <a:t>3. Имеет ли конус центр симметрии?</a:t>
            </a:r>
          </a:p>
          <a:p>
            <a:pPr>
              <a:buFontTx/>
              <a:buNone/>
            </a:pPr>
            <a:r>
              <a:rPr lang="ru-RU" sz="2800" b="1"/>
              <a:t>4. Тело, полученное при пересечении конуса плоскостью, параллельной основанию?</a:t>
            </a:r>
          </a:p>
          <a:p>
            <a:pPr>
              <a:buFontTx/>
              <a:buNone/>
            </a:pPr>
            <a:r>
              <a:rPr lang="ru-RU" sz="2800" b="1"/>
              <a:t>5. Фигура, являющаяся боковой поверхностью конуса?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D1A09"/>
                </a:solidFill>
              </a:rPr>
              <a:t>Проверь себя</a:t>
            </a:r>
          </a:p>
        </p:txBody>
      </p:sp>
      <p:pic>
        <p:nvPicPr>
          <p:cNvPr id="70660" name="Picture 4" descr="конус00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3281" t="21480" r="5154" b="8757"/>
          <a:stretch>
            <a:fillRect/>
          </a:stretch>
        </p:blipFill>
        <p:spPr>
          <a:xfrm>
            <a:off x="971550" y="2133600"/>
            <a:ext cx="3810000" cy="2320925"/>
          </a:xfrm>
          <a:noFill/>
          <a:ln/>
        </p:spPr>
      </p:pic>
      <p:sp>
        <p:nvSpPr>
          <p:cNvPr id="706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844675"/>
            <a:ext cx="3810000" cy="41910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 sz="2800">
                <a:solidFill>
                  <a:srgbClr val="FD1A09"/>
                </a:solidFill>
              </a:rPr>
              <a:t>Задание1</a:t>
            </a:r>
            <a:r>
              <a:rPr lang="ru-RU" sz="2800"/>
              <a:t>:   1; 5; 10.</a:t>
            </a: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FD1A09"/>
                </a:solidFill>
              </a:rPr>
              <a:t>Задание2</a:t>
            </a:r>
            <a:r>
              <a:rPr lang="ru-RU" sz="2800"/>
              <a:t>:</a:t>
            </a:r>
          </a:p>
          <a:p>
            <a:pPr marL="533400" indent="-533400">
              <a:buFontTx/>
              <a:buNone/>
            </a:pPr>
            <a:r>
              <a:rPr lang="ru-RU" sz="2400" b="1"/>
              <a:t>1.</a:t>
            </a:r>
            <a:r>
              <a:rPr lang="ru-RU" sz="2800" b="1">
                <a:solidFill>
                  <a:srgbClr val="FD1A09"/>
                </a:solidFill>
              </a:rPr>
              <a:t>   К</a:t>
            </a:r>
            <a:r>
              <a:rPr lang="ru-RU" sz="2800"/>
              <a:t>руг.</a:t>
            </a:r>
          </a:p>
          <a:p>
            <a:pPr marL="533400" indent="-533400">
              <a:buFontTx/>
              <a:buNone/>
            </a:pPr>
            <a:r>
              <a:rPr lang="ru-RU" sz="2400" b="1"/>
              <a:t>2.</a:t>
            </a:r>
            <a:r>
              <a:rPr lang="ru-RU" sz="2800" b="1">
                <a:solidFill>
                  <a:srgbClr val="FD1A09"/>
                </a:solidFill>
              </a:rPr>
              <a:t>  О</a:t>
            </a:r>
            <a:r>
              <a:rPr lang="ru-RU" sz="2800"/>
              <a:t>бразующая.</a:t>
            </a:r>
          </a:p>
          <a:p>
            <a:pPr marL="533400" indent="-533400">
              <a:buFontTx/>
              <a:buNone/>
            </a:pPr>
            <a:r>
              <a:rPr lang="ru-RU" sz="2400" b="1"/>
              <a:t>3.</a:t>
            </a:r>
            <a:r>
              <a:rPr lang="ru-RU" sz="2800" b="1">
                <a:solidFill>
                  <a:srgbClr val="FD1A09"/>
                </a:solidFill>
              </a:rPr>
              <a:t>  Н</a:t>
            </a:r>
            <a:r>
              <a:rPr lang="ru-RU" sz="2800"/>
              <a:t>ет.</a:t>
            </a:r>
          </a:p>
          <a:p>
            <a:pPr marL="533400" indent="-533400">
              <a:buFontTx/>
              <a:buNone/>
            </a:pPr>
            <a:r>
              <a:rPr lang="ru-RU" sz="2400" b="1"/>
              <a:t>4.</a:t>
            </a:r>
            <a:r>
              <a:rPr lang="ru-RU" sz="2800" b="1">
                <a:solidFill>
                  <a:srgbClr val="FD1A09"/>
                </a:solidFill>
              </a:rPr>
              <a:t>  У</a:t>
            </a:r>
            <a:r>
              <a:rPr lang="ru-RU" sz="2800"/>
              <a:t>сечённый конус.</a:t>
            </a:r>
          </a:p>
          <a:p>
            <a:pPr marL="533400" indent="-533400">
              <a:buFontTx/>
              <a:buNone/>
            </a:pPr>
            <a:r>
              <a:rPr lang="ru-RU" sz="2400" b="1"/>
              <a:t>5.</a:t>
            </a:r>
            <a:r>
              <a:rPr lang="ru-RU" sz="2800" b="1">
                <a:solidFill>
                  <a:srgbClr val="FD1A09"/>
                </a:solidFill>
              </a:rPr>
              <a:t>  С</a:t>
            </a:r>
            <a:r>
              <a:rPr lang="ru-RU" sz="2800"/>
              <a:t>ектор.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Кон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438400"/>
            <a:ext cx="2667000" cy="26670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37891" name="Picture 3" descr="Cone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247900"/>
            <a:ext cx="2857500" cy="30861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37892" name="Rectangle 4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pic>
        <p:nvPicPr>
          <p:cNvPr id="37893" name="Picture 5" descr="Co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622675"/>
            <a:ext cx="2446338" cy="254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447800" y="4572000"/>
            <a:ext cx="5791200" cy="1295400"/>
          </a:xfrm>
          <a:prstGeom prst="parallelogram">
            <a:avLst>
              <a:gd name="adj" fmla="val 1117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52600" y="541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Times New Roman" pitchFamily="18" charset="0"/>
              </a:rPr>
              <a:t>α</a:t>
            </a:r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43000" y="17526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Проведем прямую ОР </a:t>
            </a:r>
            <a:r>
              <a:rPr lang="ru-RU" sz="2800">
                <a:sym typeface="Symbol" pitchFamily="18" charset="2"/>
              </a:rPr>
              <a:t></a:t>
            </a:r>
            <a:r>
              <a:rPr lang="ru-RU" sz="2800">
                <a:cs typeface="Times New Roman" pitchFamily="18" charset="0"/>
              </a:rPr>
              <a:t> </a:t>
            </a:r>
            <a:r>
              <a:rPr lang="ru-RU" sz="3200" b="1">
                <a:cs typeface="Times New Roman" pitchFamily="18" charset="0"/>
              </a:rPr>
              <a:t>α</a:t>
            </a:r>
            <a:r>
              <a:rPr lang="ru-RU" sz="3200" b="1"/>
              <a:t> </a:t>
            </a:r>
            <a:r>
              <a:rPr lang="ru-RU"/>
              <a:t>.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124200" y="4876800"/>
            <a:ext cx="2209800" cy="5334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191000" y="5181600"/>
            <a:ext cx="7620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138613" y="510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7338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495800" y="4876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191000" y="3276600"/>
            <a:ext cx="0" cy="1905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114800" y="2819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23" grpId="0" animBg="1"/>
      <p:bldP spid="133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447800" y="4572000"/>
            <a:ext cx="5791200" cy="1295400"/>
          </a:xfrm>
          <a:prstGeom prst="parallelogram">
            <a:avLst>
              <a:gd name="adj" fmla="val 1117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52600" y="541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Times New Roman" pitchFamily="18" charset="0"/>
              </a:rPr>
              <a:t>α</a:t>
            </a:r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43000" y="17526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Соединим каждую точку окружности О (</a:t>
            </a:r>
            <a:r>
              <a:rPr lang="en-US" sz="2800"/>
              <a:t>r</a:t>
            </a:r>
            <a:r>
              <a:rPr lang="ru-RU" sz="2800"/>
              <a:t>) с точкой Р.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124200" y="4876800"/>
            <a:ext cx="2209800" cy="5334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191000" y="5181600"/>
            <a:ext cx="7620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4138613" y="510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7338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495800" y="4876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4191000" y="3276600"/>
            <a:ext cx="0" cy="1905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114800" y="2819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191000" y="3276600"/>
            <a:ext cx="1143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191000" y="3276600"/>
            <a:ext cx="9906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191000" y="3276600"/>
            <a:ext cx="7620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191000" y="3276600"/>
            <a:ext cx="5334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4191000" y="3276600"/>
            <a:ext cx="3048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191000" y="32766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3962400" y="3276600"/>
            <a:ext cx="2286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3733800" y="3276600"/>
            <a:ext cx="457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H="1">
            <a:off x="3505200" y="3276600"/>
            <a:ext cx="6858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>
            <a:off x="3276600" y="3276600"/>
            <a:ext cx="9144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>
            <a:off x="3124200" y="3276600"/>
            <a:ext cx="1066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4625" y="1773238"/>
            <a:ext cx="89693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Поверхность, образованная отрезками, соединяющими каждую точку окружности с точкой, лежащей на прямой перпендикулярной плоскости этой окружности и проходящей через центр этой окружности – это поверхность прямого кругового конуса.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447800" y="4876800"/>
            <a:ext cx="5791200" cy="1295400"/>
          </a:xfrm>
          <a:prstGeom prst="parallelogram">
            <a:avLst>
              <a:gd name="adj" fmla="val 1117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52600" y="5715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Times New Roman" pitchFamily="18" charset="0"/>
              </a:rPr>
              <a:t>α</a:t>
            </a:r>
            <a:endParaRPr lang="ru-RU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124200" y="5181600"/>
            <a:ext cx="2209800" cy="5334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191000" y="5486400"/>
            <a:ext cx="7620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138613" y="541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733800" y="518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95800" y="51816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4191000" y="3581400"/>
            <a:ext cx="0" cy="1905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067175" y="32131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191000" y="3581400"/>
            <a:ext cx="1143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191000" y="3581400"/>
            <a:ext cx="9906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191000" y="3581400"/>
            <a:ext cx="7620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191000" y="3581400"/>
            <a:ext cx="5334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191000" y="3581400"/>
            <a:ext cx="3048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191000" y="3581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3962400" y="3581400"/>
            <a:ext cx="2286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733800" y="3581400"/>
            <a:ext cx="457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3505200" y="3581400"/>
            <a:ext cx="6858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3276600" y="3581400"/>
            <a:ext cx="9144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H="1">
            <a:off x="3124200" y="3581400"/>
            <a:ext cx="1066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5389" name="Rectangle 29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486650" cy="419100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ru-RU" sz="2400" b="1">
                <a:solidFill>
                  <a:srgbClr val="0A6A9A"/>
                </a:solidFill>
              </a:rPr>
              <a:t>КРУГОВОЙ КОНУС</a:t>
            </a:r>
            <a:r>
              <a:rPr lang="ru-RU" sz="2000"/>
              <a:t> – </a:t>
            </a:r>
            <a:r>
              <a:rPr lang="ru-RU" sz="1800"/>
              <a:t>ТЕЛО, ОГРАНИЧЕННОЕ КОНИЧЕСКОЙ ПОВЕРХНОСТЬЮ И КРУГОМ</a:t>
            </a:r>
            <a:r>
              <a:rPr lang="ru-RU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447800" y="4572000"/>
            <a:ext cx="5791200" cy="1295400"/>
          </a:xfrm>
          <a:prstGeom prst="parallelogram">
            <a:avLst>
              <a:gd name="adj" fmla="val 1117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52600" y="5410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cs typeface="Times New Roman" pitchFamily="18" charset="0"/>
              </a:rPr>
              <a:t>α</a:t>
            </a:r>
            <a:endParaRPr lang="ru-RU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124200" y="4876800"/>
            <a:ext cx="2209800" cy="5334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191000" y="5181600"/>
            <a:ext cx="762000" cy="152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138613" y="510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7338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4876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191000" y="3276600"/>
            <a:ext cx="0" cy="1905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114800" y="2819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211638" y="3284538"/>
            <a:ext cx="11430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191000" y="3276600"/>
            <a:ext cx="9906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191000" y="3276600"/>
            <a:ext cx="7620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191000" y="3276600"/>
            <a:ext cx="5334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191000" y="3276600"/>
            <a:ext cx="3048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191000" y="32766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962400" y="3276600"/>
            <a:ext cx="2286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3733800" y="3276600"/>
            <a:ext cx="457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3505200" y="3276600"/>
            <a:ext cx="6858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3276600" y="3276600"/>
            <a:ext cx="9144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>
            <a:off x="3132138" y="3284538"/>
            <a:ext cx="1066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15390" name="Picture 30" descr="Cone_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3141663"/>
            <a:ext cx="2312987" cy="2284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90600" y="19050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ЭЛЕМЕНТЫ КОНУСА</a:t>
            </a:r>
          </a:p>
        </p:txBody>
      </p:sp>
      <p:pic>
        <p:nvPicPr>
          <p:cNvPr id="18436" name="Picture 4" descr="Con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2765425" cy="3292475"/>
          </a:xfrm>
          <a:prstGeom prst="rect">
            <a:avLst/>
          </a:prstGeom>
          <a:noFill/>
        </p:spPr>
      </p:pic>
      <p:pic>
        <p:nvPicPr>
          <p:cNvPr id="18437" name="Picture 5" descr="Cone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3213100"/>
            <a:ext cx="2743200" cy="3246438"/>
          </a:xfrm>
          <a:prstGeom prst="rect">
            <a:avLst/>
          </a:prstGeom>
          <a:noFill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Коническая поверхность – боковая поверхность конуса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5181600" y="3124200"/>
            <a:ext cx="106680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  <p:bldP spid="184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971800" y="5562600"/>
            <a:ext cx="2743200" cy="871538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50000">
                <a:schemeClr val="tx1">
                  <a:gamma/>
                  <a:tint val="27451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90600" y="19050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ЭЛЕМЕНТЫ КОНУСА</a:t>
            </a:r>
          </a:p>
        </p:txBody>
      </p:sp>
      <p:pic>
        <p:nvPicPr>
          <p:cNvPr id="19460" name="Picture 4" descr="Con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2765425" cy="3292475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Круг – основание конуса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rot="17040936" flipH="1">
            <a:off x="2819400" y="4191000"/>
            <a:ext cx="106680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2" grpId="0" autoUpdateAnimBg="0"/>
      <p:bldP spid="194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90600" y="19050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/>
              <a:t>ЭЛЕМЕНТЫ КОНУСА</a:t>
            </a:r>
          </a:p>
        </p:txBody>
      </p:sp>
      <p:pic>
        <p:nvPicPr>
          <p:cNvPr id="20484" name="Picture 4" descr="Cone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2765425" cy="3292475"/>
          </a:xfrm>
          <a:prstGeom prst="rect">
            <a:avLst/>
          </a:prstGeo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25146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Точка Р – вершина конуса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4419600" y="3200400"/>
            <a:ext cx="1905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3886200" y="2971800"/>
            <a:ext cx="533400" cy="457200"/>
            <a:chOff x="2448" y="1872"/>
            <a:chExt cx="336" cy="288"/>
          </a:xfrm>
        </p:grpSpPr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2663" y="19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44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nimBg="1"/>
    </p:bldLst>
  </p:timing>
</p:sld>
</file>

<file path=ppt/theme/theme1.xml><?xml version="1.0" encoding="utf-8"?>
<a:theme xmlns:a="http://schemas.openxmlformats.org/drawingml/2006/main" name="Рисовая бумага">
  <a:themeElements>
    <a:clrScheme name="Рисовая бумага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Рисовая бумаг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исовая бумага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исовая бумага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Designs\Рисовая бумага.pot</Template>
  <TotalTime>3613</TotalTime>
  <Words>540</Words>
  <Application>Microsoft Office PowerPoint</Application>
  <PresentationFormat>Экран (4:3)</PresentationFormat>
  <Paragraphs>132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Рисовая бумага</vt:lpstr>
      <vt:lpstr>КОНУС</vt:lpstr>
      <vt:lpstr>КОНУС</vt:lpstr>
      <vt:lpstr>КОНУС</vt:lpstr>
      <vt:lpstr>КОНУС</vt:lpstr>
      <vt:lpstr>КОНУС</vt:lpstr>
      <vt:lpstr>КОНУС</vt:lpstr>
      <vt:lpstr>КОНУС</vt:lpstr>
      <vt:lpstr>КОНУС</vt:lpstr>
      <vt:lpstr>КОНУС</vt:lpstr>
      <vt:lpstr>КОНУС</vt:lpstr>
      <vt:lpstr>КОНУС</vt:lpstr>
      <vt:lpstr>КОНУС</vt:lpstr>
      <vt:lpstr>Слайд 13</vt:lpstr>
      <vt:lpstr>КОНУС</vt:lpstr>
      <vt:lpstr>КОНУС</vt:lpstr>
      <vt:lpstr>КОНУС</vt:lpstr>
      <vt:lpstr>Конические сечения конуса – линии пересечения секущих плоскостей с боковой поверхностью конуса</vt:lpstr>
      <vt:lpstr>КОНУС</vt:lpstr>
      <vt:lpstr>ВИДЫ КОНУСОВ</vt:lpstr>
      <vt:lpstr>Так выглядит развертка конуса</vt:lpstr>
      <vt:lpstr>Какое из изображённых тел является конусом?</vt:lpstr>
      <vt:lpstr>Ответьте на вопрос и запишите ответы в столбик.  Из первых букв составьте слово. </vt:lpstr>
      <vt:lpstr>Проверь себя</vt:lpstr>
      <vt:lpstr>КОНУС</vt:lpstr>
    </vt:vector>
  </TitlesOfParts>
  <Company>School_464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</dc:creator>
  <cp:lastModifiedBy>Пользователь</cp:lastModifiedBy>
  <cp:revision>300</cp:revision>
  <dcterms:created xsi:type="dcterms:W3CDTF">2005-12-12T06:46:57Z</dcterms:created>
  <dcterms:modified xsi:type="dcterms:W3CDTF">2013-04-13T19:34:41Z</dcterms:modified>
</cp:coreProperties>
</file>