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rGeometryMaste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115411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141663"/>
            <a:ext cx="6400800" cy="11985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5738" y="549275"/>
            <a:ext cx="1997075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549275"/>
            <a:ext cx="5843588" cy="5821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919538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484313"/>
            <a:ext cx="3921125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rGeometrySlaid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9275"/>
            <a:ext cx="7993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99306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22971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 истории геометрических терминов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7993063" cy="48863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Термин "</a:t>
            </a:r>
            <a:r>
              <a:rPr lang="ru-RU" sz="2400" dirty="0" smtClean="0">
                <a:solidFill>
                  <a:srgbClr val="FF0000"/>
                </a:solidFill>
              </a:rPr>
              <a:t>куб</a:t>
            </a:r>
            <a:r>
              <a:rPr lang="ru-RU" sz="2400" dirty="0" smtClean="0"/>
              <a:t>" происходит от греческого слова в переводе означающего - "</a:t>
            </a:r>
            <a:r>
              <a:rPr lang="ru-RU" sz="2400" dirty="0" smtClean="0">
                <a:solidFill>
                  <a:srgbClr val="FF0000"/>
                </a:solidFill>
              </a:rPr>
              <a:t>игральная кость</a:t>
            </a:r>
            <a:r>
              <a:rPr lang="ru-RU" sz="2400" dirty="0" smtClean="0"/>
              <a:t>". Она имела форму кубика, и название это перешло на любое тело той же формы. Этот термин впервые встречался у пифагорейцев (VI-IV вв. до н. э.).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bcb4837a98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714752"/>
            <a:ext cx="2190752" cy="219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ices-b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86190"/>
            <a:ext cx="2085973" cy="208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ПИРАМИДА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FF0000"/>
                </a:solidFill>
              </a:rPr>
              <a:t>Пирамида</a:t>
            </a:r>
            <a:r>
              <a:rPr lang="ru-RU" sz="2000" dirty="0" smtClean="0"/>
              <a:t> - от греческого слова "</a:t>
            </a:r>
            <a:r>
              <a:rPr lang="ru-RU" sz="2000" dirty="0" err="1" smtClean="0">
                <a:solidFill>
                  <a:srgbClr val="FF0000"/>
                </a:solidFill>
              </a:rPr>
              <a:t>пюрамис</a:t>
            </a:r>
            <a:r>
              <a:rPr lang="ru-RU" sz="2000" dirty="0" smtClean="0"/>
              <a:t>", которым греки называли египетские пирамиды. А это слово происходит от древнеегипетского слова "</a:t>
            </a:r>
            <a:r>
              <a:rPr lang="ru-RU" sz="2000" dirty="0" err="1" smtClean="0">
                <a:solidFill>
                  <a:srgbClr val="FF0000"/>
                </a:solidFill>
              </a:rPr>
              <a:t>пурама</a:t>
            </a:r>
            <a:r>
              <a:rPr lang="ru-RU" sz="2000" dirty="0" smtClean="0"/>
              <a:t>", которым эти пирамиды называли сами египтяне.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Средневековые ученые считали, слово </a:t>
            </a:r>
            <a:r>
              <a:rPr lang="ru-RU" sz="2000" dirty="0" smtClean="0">
                <a:solidFill>
                  <a:srgbClr val="FF0000"/>
                </a:solidFill>
              </a:rPr>
              <a:t>"пирамида</a:t>
            </a:r>
            <a:r>
              <a:rPr lang="ru-RU" sz="2000" dirty="0" smtClean="0"/>
              <a:t>" происходит от греческого слова"огонь", так как пламя иногда напоминает по форме пирамиду, в некоторых учебниках геометрии XVI в. пирамиду называли "</a:t>
            </a:r>
            <a:r>
              <a:rPr lang="ru-RU" sz="2000" dirty="0" err="1" smtClean="0">
                <a:solidFill>
                  <a:srgbClr val="FF0000"/>
                </a:solidFill>
              </a:rPr>
              <a:t>огнеформенное</a:t>
            </a:r>
            <a:r>
              <a:rPr lang="ru-RU" sz="2000" dirty="0" smtClean="0">
                <a:solidFill>
                  <a:srgbClr val="FF0000"/>
                </a:solidFill>
              </a:rPr>
              <a:t> тело</a:t>
            </a:r>
            <a:r>
              <a:rPr lang="ru-RU" sz="2000" dirty="0" smtClean="0"/>
              <a:t>".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fonda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090" y="4143380"/>
            <a:ext cx="2928957" cy="209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ПРИЗМА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7993063" cy="48863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Призма </a:t>
            </a:r>
            <a:r>
              <a:rPr lang="ru-RU" sz="2000" dirty="0" smtClean="0"/>
              <a:t>- от слова «</a:t>
            </a:r>
            <a:r>
              <a:rPr lang="ru-RU" sz="2000" dirty="0" err="1" smtClean="0">
                <a:solidFill>
                  <a:srgbClr val="FF0000"/>
                </a:solidFill>
              </a:rPr>
              <a:t>присма</a:t>
            </a:r>
            <a:r>
              <a:rPr lang="ru-RU" sz="2000" dirty="0" smtClean="0"/>
              <a:t>» ("опиленная", "отпиленная часть").</a:t>
            </a: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p_D_04___D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714620"/>
            <a:ext cx="2356841" cy="26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47011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857496"/>
            <a:ext cx="3362942" cy="247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ЦИЛИНДР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Цилиндр </a:t>
            </a:r>
            <a:r>
              <a:rPr lang="ru-RU" sz="2000" dirty="0" smtClean="0"/>
              <a:t>- от латинского слова "</a:t>
            </a:r>
            <a:r>
              <a:rPr lang="ru-RU" sz="2000" dirty="0" err="1" smtClean="0">
                <a:solidFill>
                  <a:srgbClr val="FF0000"/>
                </a:solidFill>
              </a:rPr>
              <a:t>цилиндрус</a:t>
            </a:r>
            <a:r>
              <a:rPr lang="ru-RU" sz="2000" dirty="0" smtClean="0"/>
              <a:t>" (валик, каток).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1873949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786058"/>
            <a:ext cx="2364654" cy="220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97532342_1197531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71678"/>
            <a:ext cx="2357444" cy="235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ерык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643314"/>
            <a:ext cx="2047432" cy="208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СФЕРА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FF0000"/>
                </a:solidFill>
              </a:rPr>
              <a:t>Сфера</a:t>
            </a:r>
            <a:r>
              <a:rPr lang="ru-RU" sz="2000" dirty="0" smtClean="0"/>
              <a:t> - от греческого слова "</a:t>
            </a:r>
            <a:r>
              <a:rPr lang="ru-RU" sz="2000" dirty="0" err="1" smtClean="0">
                <a:solidFill>
                  <a:srgbClr val="FF0000"/>
                </a:solidFill>
              </a:rPr>
              <a:t>сфайра</a:t>
            </a:r>
            <a:r>
              <a:rPr lang="ru-RU" sz="2000" dirty="0" smtClean="0"/>
              <a:t>" - "</a:t>
            </a:r>
            <a:r>
              <a:rPr lang="ru-RU" sz="2000" dirty="0" smtClean="0">
                <a:solidFill>
                  <a:srgbClr val="FF0000"/>
                </a:solidFill>
              </a:rPr>
              <a:t>шар</a:t>
            </a:r>
            <a:r>
              <a:rPr lang="ru-RU" sz="2000" dirty="0" smtClean="0"/>
              <a:t>", "</a:t>
            </a:r>
            <a:r>
              <a:rPr lang="ru-RU" sz="2000" dirty="0" smtClean="0">
                <a:solidFill>
                  <a:srgbClr val="FF0000"/>
                </a:solidFill>
              </a:rPr>
              <a:t>мяч</a:t>
            </a:r>
            <a:r>
              <a:rPr lang="ru-RU" sz="2000" dirty="0" smtClean="0"/>
              <a:t>". Термин этот встречается у древнегреческих математиков еще до Евклида.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sm_838403aqua-sph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857496"/>
            <a:ext cx="2957771" cy="28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orld-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857496"/>
            <a:ext cx="278605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ГИПОТЕНУЗА И КАТЕТ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Гипотенуза</a:t>
            </a:r>
            <a:r>
              <a:rPr lang="ru-RU" sz="2000" dirty="0" smtClean="0"/>
              <a:t> - от греческого слова "</a:t>
            </a:r>
            <a:r>
              <a:rPr lang="ru-RU" sz="2000" dirty="0" smtClean="0">
                <a:solidFill>
                  <a:srgbClr val="FF0000"/>
                </a:solidFill>
              </a:rPr>
              <a:t>гипотенуза</a:t>
            </a:r>
            <a:r>
              <a:rPr lang="ru-RU" sz="2000" dirty="0" smtClean="0"/>
              <a:t>", что означает "</a:t>
            </a:r>
            <a:r>
              <a:rPr lang="ru-RU" sz="2000" dirty="0" smtClean="0">
                <a:solidFill>
                  <a:srgbClr val="FF0000"/>
                </a:solidFill>
              </a:rPr>
              <a:t>тянущаяся под чем-либо</a:t>
            </a:r>
            <a:r>
              <a:rPr lang="ru-RU" sz="2000" dirty="0" smtClean="0"/>
              <a:t>". Название происходит, очевидно, от способа построения прямоугольных египетских треугольников с помощью натягивания веревки. Евклид вместо термина "гипотенуза" так и писал: "</a:t>
            </a:r>
            <a:r>
              <a:rPr lang="ru-RU" sz="2000" dirty="0" smtClean="0">
                <a:solidFill>
                  <a:srgbClr val="FF0000"/>
                </a:solidFill>
              </a:rPr>
              <a:t>сторона, которая стягивает прямой угол</a:t>
            </a:r>
            <a:r>
              <a:rPr lang="ru-RU" sz="2000" dirty="0" smtClean="0"/>
              <a:t>".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Катет</a:t>
            </a:r>
            <a:r>
              <a:rPr lang="ru-RU" sz="2000" dirty="0" smtClean="0"/>
              <a:t> - от греческого "</a:t>
            </a:r>
            <a:r>
              <a:rPr lang="ru-RU" sz="2000" dirty="0" err="1" smtClean="0">
                <a:solidFill>
                  <a:srgbClr val="FF0000"/>
                </a:solidFill>
              </a:rPr>
              <a:t>катетос</a:t>
            </a:r>
            <a:r>
              <a:rPr lang="ru-RU" sz="2000" dirty="0" smtClean="0"/>
              <a:t>" ("</a:t>
            </a:r>
            <a:r>
              <a:rPr lang="ru-RU" sz="2000" dirty="0" smtClean="0">
                <a:solidFill>
                  <a:srgbClr val="FF0000"/>
                </a:solidFill>
              </a:rPr>
              <a:t>отвес</a:t>
            </a:r>
            <a:r>
              <a:rPr lang="ru-RU" sz="2000" dirty="0" smtClean="0"/>
              <a:t>", "</a:t>
            </a:r>
            <a:r>
              <a:rPr lang="ru-RU" sz="2000" dirty="0" smtClean="0">
                <a:solidFill>
                  <a:srgbClr val="FF0000"/>
                </a:solidFill>
              </a:rPr>
              <a:t>опущенный перпендикулярно</a:t>
            </a:r>
            <a:r>
              <a:rPr lang="ru-RU" sz="2000" dirty="0" smtClean="0"/>
              <a:t>"). В средние века словом "</a:t>
            </a:r>
            <a:r>
              <a:rPr lang="ru-RU" sz="2000" dirty="0" smtClean="0">
                <a:solidFill>
                  <a:srgbClr val="FF0000"/>
                </a:solidFill>
              </a:rPr>
              <a:t>катет</a:t>
            </a:r>
            <a:r>
              <a:rPr lang="ru-RU" sz="2000" dirty="0" smtClean="0"/>
              <a:t>" называли высоту прямоугольного треугольника, а его стороны - "гипотенузой" и "основанием". В современном смысле этот термин (т.е. "</a:t>
            </a:r>
            <a:r>
              <a:rPr lang="ru-RU" sz="2000" dirty="0" smtClean="0">
                <a:solidFill>
                  <a:srgbClr val="FF0000"/>
                </a:solidFill>
              </a:rPr>
              <a:t>катет</a:t>
            </a:r>
            <a:r>
              <a:rPr lang="ru-RU" sz="2000" dirty="0" smtClean="0"/>
              <a:t>") вошел в употребление в XVII в. и получил широкое распространение в XVIII в.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РАДИУС И ЦЕНТР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Радиус </a:t>
            </a:r>
            <a:r>
              <a:rPr lang="ru-RU" sz="2000" dirty="0" smtClean="0"/>
              <a:t>- от латинского слова "</a:t>
            </a:r>
            <a:r>
              <a:rPr lang="ru-RU" sz="2000" dirty="0" smtClean="0">
                <a:solidFill>
                  <a:srgbClr val="FF0000"/>
                </a:solidFill>
              </a:rPr>
              <a:t>радиус</a:t>
            </a:r>
            <a:r>
              <a:rPr lang="ru-RU" sz="2000" dirty="0" smtClean="0"/>
              <a:t>", которым называли спицу в колесе. Это слово вошло в математический обиход лишь в конце XVII в. Во времена Евклида говорили "</a:t>
            </a:r>
            <a:r>
              <a:rPr lang="ru-RU" sz="2000" dirty="0" smtClean="0">
                <a:solidFill>
                  <a:srgbClr val="FF0000"/>
                </a:solidFill>
              </a:rPr>
              <a:t>прямая из центра</a:t>
            </a:r>
            <a:r>
              <a:rPr lang="ru-RU" sz="2000" dirty="0" smtClean="0"/>
              <a:t>". Позднее пользовались термином "</a:t>
            </a:r>
            <a:r>
              <a:rPr lang="ru-RU" sz="2000" dirty="0" smtClean="0">
                <a:solidFill>
                  <a:srgbClr val="FF0000"/>
                </a:solidFill>
              </a:rPr>
              <a:t>полудиаметр</a:t>
            </a:r>
            <a:r>
              <a:rPr lang="ru-RU" sz="2000" dirty="0" smtClean="0"/>
              <a:t>". И лишь в 1569 г. слово "</a:t>
            </a:r>
            <a:r>
              <a:rPr lang="ru-RU" sz="2000" dirty="0" smtClean="0">
                <a:solidFill>
                  <a:srgbClr val="FF0000"/>
                </a:solidFill>
              </a:rPr>
              <a:t>радиус</a:t>
            </a:r>
            <a:r>
              <a:rPr lang="ru-RU" sz="2000" dirty="0" smtClean="0"/>
              <a:t>" впервые употребил в своих работах французский ученый </a:t>
            </a:r>
            <a:r>
              <a:rPr lang="ru-RU" sz="2000" dirty="0" err="1" smtClean="0"/>
              <a:t>Рамус</a:t>
            </a:r>
            <a:r>
              <a:rPr lang="ru-RU" sz="2000" dirty="0" smtClean="0"/>
              <a:t>, а несколькими годами позднее - Виет.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Центр</a:t>
            </a:r>
            <a:r>
              <a:rPr lang="ru-RU" sz="2000" dirty="0" smtClean="0"/>
              <a:t> - от греческого слова, обозначающего палку с заостренным концом, которой погоняли быков, а позднее - острие циркуля. До Евклида это слово употреблялось не только в математике, оно служило также для обозначения точки, важной по каким-либо соображениям. Евклид этим термином называл центр окружности и центр сферы, а Архимед - центр эллипса и эллипсоида.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ДИАГОНАЛЬ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Диагональ</a:t>
            </a:r>
            <a:r>
              <a:rPr lang="ru-RU" sz="2000" dirty="0" smtClean="0"/>
              <a:t> - от греческих слов "</a:t>
            </a:r>
            <a:r>
              <a:rPr lang="ru-RU" sz="2000" dirty="0" smtClean="0">
                <a:solidFill>
                  <a:srgbClr val="FF0000"/>
                </a:solidFill>
              </a:rPr>
              <a:t>через</a:t>
            </a:r>
            <a:r>
              <a:rPr lang="ru-RU" sz="2000" dirty="0" smtClean="0"/>
              <a:t>" и "</a:t>
            </a:r>
            <a:r>
              <a:rPr lang="ru-RU" sz="2000" dirty="0" smtClean="0">
                <a:solidFill>
                  <a:srgbClr val="FF0000"/>
                </a:solidFill>
              </a:rPr>
              <a:t>угол</a:t>
            </a:r>
            <a:r>
              <a:rPr lang="ru-RU" sz="2000" dirty="0" smtClean="0"/>
              <a:t>", т.е. "</a:t>
            </a:r>
            <a:r>
              <a:rPr lang="ru-RU" sz="2000" dirty="0" smtClean="0">
                <a:solidFill>
                  <a:srgbClr val="FF0000"/>
                </a:solidFill>
              </a:rPr>
              <a:t>проходящая через угол</a:t>
            </a:r>
            <a:r>
              <a:rPr lang="ru-RU" sz="2000" dirty="0" smtClean="0"/>
              <a:t>". Этим термином пользовался Евклид. Другие же греческие геометры употребляли слово "</a:t>
            </a:r>
            <a:r>
              <a:rPr lang="ru-RU" sz="2000" dirty="0" smtClean="0">
                <a:solidFill>
                  <a:srgbClr val="FF0000"/>
                </a:solidFill>
              </a:rPr>
              <a:t>диаметр</a:t>
            </a:r>
            <a:r>
              <a:rPr lang="ru-RU" sz="2000" dirty="0" smtClean="0"/>
              <a:t>", имея в виду четырехугольники, вписанные в круг.</a:t>
            </a:r>
          </a:p>
          <a:p>
            <a:pPr>
              <a:buNone/>
            </a:pPr>
            <a:r>
              <a:rPr lang="ru-RU" sz="2000" dirty="0" smtClean="0"/>
              <a:t>     В средние века в работах математиков встречались оба термина. И лишь в XVIII в. они стали употребляться в современном смысле.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ми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929065"/>
            <a:ext cx="3034975" cy="19115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Выберете правильный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 smtClean="0"/>
              <a:t>ответ: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93063" cy="2016224"/>
          </a:xfrm>
        </p:spPr>
        <p:txBody>
          <a:bodyPr/>
          <a:lstStyle/>
          <a:p>
            <a:r>
              <a:rPr lang="ru-RU" dirty="0" smtClean="0"/>
              <a:t>1. Как с греческого переводится </a:t>
            </a:r>
            <a:br>
              <a:rPr lang="ru-RU" dirty="0" smtClean="0"/>
            </a:br>
            <a:r>
              <a:rPr lang="ru-RU" dirty="0" smtClean="0"/>
              <a:t>слово геометрия?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708920"/>
            <a:ext cx="7993063" cy="3661718"/>
          </a:xfrm>
        </p:spPr>
        <p:txBody>
          <a:bodyPr/>
          <a:lstStyle/>
          <a:p>
            <a:r>
              <a:rPr lang="ru-RU" dirty="0" smtClean="0"/>
              <a:t>А) измерение;</a:t>
            </a:r>
          </a:p>
          <a:p>
            <a:r>
              <a:rPr lang="ru-RU" dirty="0" smtClean="0"/>
              <a:t>Б) мореплавание;</a:t>
            </a:r>
          </a:p>
          <a:p>
            <a:r>
              <a:rPr lang="ru-RU" dirty="0" smtClean="0"/>
              <a:t>В) землемерие;</a:t>
            </a:r>
          </a:p>
          <a:p>
            <a:r>
              <a:rPr lang="ru-RU" dirty="0" smtClean="0"/>
              <a:t>Г) конструирование.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ГЕОМЕТРИЯ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Гео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означает «</a:t>
            </a:r>
            <a:r>
              <a:rPr lang="ru-RU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Земля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ru-RU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метр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это единица измерения длины (от греческого слова «</a:t>
            </a:r>
            <a:r>
              <a:rPr lang="ru-RU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метрео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«измеряю». Таким образом, получается, что геометрия в переводе с греческого означает «</a:t>
            </a:r>
            <a:r>
              <a:rPr lang="ru-RU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измерение земли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или «</a:t>
            </a:r>
            <a:r>
              <a:rPr lang="ru-RU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землемерие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milg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14685"/>
            <a:ext cx="5000660" cy="28575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4"/>
            <a:ext cx="7993063" cy="1655590"/>
          </a:xfrm>
        </p:spPr>
        <p:txBody>
          <a:bodyPr/>
          <a:lstStyle/>
          <a:p>
            <a:r>
              <a:rPr lang="ru-RU" dirty="0" smtClean="0"/>
              <a:t>2.Что у древних обозначалось словом ромб?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204864"/>
            <a:ext cx="7993063" cy="4165774"/>
          </a:xfrm>
        </p:spPr>
        <p:txBody>
          <a:bodyPr/>
          <a:lstStyle/>
          <a:p>
            <a:r>
              <a:rPr lang="ru-RU" dirty="0" smtClean="0"/>
              <a:t>А) игральные карты;</a:t>
            </a:r>
          </a:p>
          <a:p>
            <a:r>
              <a:rPr lang="ru-RU" dirty="0" smtClean="0"/>
              <a:t>Б) укол пера;</a:t>
            </a:r>
          </a:p>
          <a:p>
            <a:r>
              <a:rPr lang="ru-RU" dirty="0" smtClean="0"/>
              <a:t>В) столик;</a:t>
            </a:r>
          </a:p>
          <a:p>
            <a:r>
              <a:rPr lang="ru-RU" dirty="0" smtClean="0"/>
              <a:t>Г) бубен.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4"/>
            <a:ext cx="7993063" cy="1583581"/>
          </a:xfrm>
        </p:spPr>
        <p:txBody>
          <a:bodyPr/>
          <a:lstStyle/>
          <a:p>
            <a:r>
              <a:rPr lang="ru-RU" dirty="0" smtClean="0"/>
              <a:t>3. В переводе с греческого сосновая шишка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132856"/>
            <a:ext cx="7993063" cy="4237782"/>
          </a:xfrm>
        </p:spPr>
        <p:txBody>
          <a:bodyPr/>
          <a:lstStyle/>
          <a:p>
            <a:r>
              <a:rPr lang="ru-RU" dirty="0" smtClean="0"/>
              <a:t>А) конус;</a:t>
            </a:r>
          </a:p>
          <a:p>
            <a:r>
              <a:rPr lang="ru-RU" dirty="0" smtClean="0"/>
              <a:t>Б) квадрат;</a:t>
            </a:r>
          </a:p>
          <a:p>
            <a:r>
              <a:rPr lang="ru-RU" dirty="0" smtClean="0"/>
              <a:t>В) ромб;</a:t>
            </a:r>
          </a:p>
          <a:p>
            <a:r>
              <a:rPr lang="ru-RU" dirty="0" smtClean="0"/>
              <a:t>Г) пирамида.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4"/>
            <a:ext cx="7993063" cy="1655589"/>
          </a:xfrm>
        </p:spPr>
        <p:txBody>
          <a:bodyPr/>
          <a:lstStyle/>
          <a:p>
            <a:r>
              <a:rPr lang="ru-RU" dirty="0" smtClean="0"/>
              <a:t>4. В древности радиусом называли: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204864"/>
            <a:ext cx="7993063" cy="4165774"/>
          </a:xfrm>
        </p:spPr>
        <p:txBody>
          <a:bodyPr/>
          <a:lstStyle/>
          <a:p>
            <a:r>
              <a:rPr lang="ru-RU" dirty="0" smtClean="0"/>
              <a:t>А) палку с заостренным концом;</a:t>
            </a:r>
          </a:p>
          <a:p>
            <a:r>
              <a:rPr lang="ru-RU" dirty="0" smtClean="0"/>
              <a:t>Б) спицу в колесе;</a:t>
            </a:r>
          </a:p>
          <a:p>
            <a:r>
              <a:rPr lang="ru-RU" dirty="0" smtClean="0"/>
              <a:t>В) отпиленную часть;</a:t>
            </a:r>
          </a:p>
          <a:p>
            <a:r>
              <a:rPr lang="ru-RU" dirty="0" smtClean="0"/>
              <a:t>Г) конец гусиного пера.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4"/>
            <a:ext cx="7993063" cy="1799605"/>
          </a:xfrm>
        </p:spPr>
        <p:txBody>
          <a:bodyPr/>
          <a:lstStyle/>
          <a:p>
            <a:r>
              <a:rPr lang="ru-RU" dirty="0" smtClean="0"/>
              <a:t>5. В переводе с греческого сфера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348880"/>
            <a:ext cx="7993063" cy="4021758"/>
          </a:xfrm>
        </p:spPr>
        <p:txBody>
          <a:bodyPr/>
          <a:lstStyle/>
          <a:p>
            <a:r>
              <a:rPr lang="ru-RU" dirty="0" smtClean="0"/>
              <a:t>А) мыльный пузырь;</a:t>
            </a:r>
          </a:p>
          <a:p>
            <a:r>
              <a:rPr lang="ru-RU" dirty="0" smtClean="0"/>
              <a:t>Б) глобус;</a:t>
            </a:r>
          </a:p>
          <a:p>
            <a:r>
              <a:rPr lang="ru-RU" dirty="0" smtClean="0"/>
              <a:t>В) круг;</a:t>
            </a:r>
          </a:p>
          <a:p>
            <a:r>
              <a:rPr lang="ru-RU" dirty="0" smtClean="0"/>
              <a:t>Г) шар.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4"/>
            <a:ext cx="7993063" cy="2087638"/>
          </a:xfrm>
        </p:spPr>
        <p:txBody>
          <a:bodyPr/>
          <a:lstStyle/>
          <a:p>
            <a:r>
              <a:rPr lang="ru-RU" dirty="0" smtClean="0"/>
              <a:t>6. В учебниках геометрии 16 века ее описывали как «</a:t>
            </a:r>
            <a:r>
              <a:rPr lang="ru-RU" dirty="0" err="1" smtClean="0"/>
              <a:t>огнеформенное</a:t>
            </a:r>
            <a:r>
              <a:rPr lang="ru-RU" dirty="0" smtClean="0"/>
              <a:t> тело»: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708920"/>
            <a:ext cx="7993063" cy="3661718"/>
          </a:xfrm>
        </p:spPr>
        <p:txBody>
          <a:bodyPr/>
          <a:lstStyle/>
          <a:p>
            <a:r>
              <a:rPr lang="ru-RU" dirty="0" smtClean="0"/>
              <a:t>А) трапеция;</a:t>
            </a:r>
          </a:p>
          <a:p>
            <a:r>
              <a:rPr lang="ru-RU" dirty="0" smtClean="0"/>
              <a:t>Б) конус;</a:t>
            </a:r>
          </a:p>
          <a:p>
            <a:r>
              <a:rPr lang="ru-RU" dirty="0" smtClean="0"/>
              <a:t>В) пирамида;</a:t>
            </a:r>
          </a:p>
          <a:p>
            <a:r>
              <a:rPr lang="ru-RU" dirty="0" smtClean="0"/>
              <a:t>Г) диагональ.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4"/>
            <a:ext cx="7993063" cy="1799606"/>
          </a:xfrm>
        </p:spPr>
        <p:txBody>
          <a:bodyPr/>
          <a:lstStyle/>
          <a:p>
            <a:r>
              <a:rPr lang="ru-RU" dirty="0" smtClean="0"/>
              <a:t>7. Как </a:t>
            </a:r>
            <a:r>
              <a:rPr lang="ru-RU" dirty="0" smtClean="0"/>
              <a:t>называется сторона, лежащая против прямого угла в треугольнике: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636912"/>
            <a:ext cx="7993063" cy="3733726"/>
          </a:xfrm>
        </p:spPr>
        <p:txBody>
          <a:bodyPr/>
          <a:lstStyle/>
          <a:p>
            <a:r>
              <a:rPr lang="ru-RU" dirty="0" smtClean="0"/>
              <a:t>А) медиана;</a:t>
            </a:r>
          </a:p>
          <a:p>
            <a:r>
              <a:rPr lang="ru-RU" dirty="0" smtClean="0"/>
              <a:t>Б) гипотенуза;</a:t>
            </a:r>
          </a:p>
          <a:p>
            <a:r>
              <a:rPr lang="ru-RU" dirty="0" smtClean="0"/>
              <a:t>В) катет;</a:t>
            </a:r>
          </a:p>
          <a:p>
            <a:r>
              <a:rPr lang="ru-RU" dirty="0" smtClean="0"/>
              <a:t>Г) биссектриса.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4"/>
            <a:ext cx="7993063" cy="2087637"/>
          </a:xfrm>
        </p:spPr>
        <p:txBody>
          <a:bodyPr/>
          <a:lstStyle/>
          <a:p>
            <a:r>
              <a:rPr lang="ru-RU" dirty="0" smtClean="0"/>
              <a:t>Проверь свои 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636912"/>
            <a:ext cx="7993063" cy="37337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800" dirty="0" smtClean="0"/>
              <a:t>1-В                 5-Г</a:t>
            </a:r>
          </a:p>
          <a:p>
            <a:pPr algn="ctr">
              <a:buNone/>
            </a:pPr>
            <a:r>
              <a:rPr lang="ru-RU" sz="4800" dirty="0" smtClean="0"/>
              <a:t>     2-Г                 6-В</a:t>
            </a:r>
          </a:p>
          <a:p>
            <a:pPr algn="ctr">
              <a:buNone/>
            </a:pPr>
            <a:r>
              <a:rPr lang="ru-RU" sz="4800" dirty="0" smtClean="0"/>
              <a:t>     3-А                 </a:t>
            </a:r>
            <a:r>
              <a:rPr lang="en-US" sz="4800" dirty="0" smtClean="0"/>
              <a:t>7-</a:t>
            </a:r>
            <a:r>
              <a:rPr lang="ru-RU" sz="4800" dirty="0" smtClean="0"/>
              <a:t>Б</a:t>
            </a:r>
          </a:p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smtClean="0"/>
              <a:t>           4-Б</a:t>
            </a:r>
            <a:endParaRPr lang="ru-RU" sz="4800" dirty="0" smtClean="0"/>
          </a:p>
          <a:p>
            <a:pPr algn="ctr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ВОЗНИКНОВЕНИЕ ГЕОМЕТРИЧЕСКИХ ТЕРМИНОВ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Почти все названия геометрических фигур греческого происхождения, как и само слово геометрия, происходящее от греческого слова геометрия – землемерие. Однако эти слова вошли в русский язык не непосредственно с греческого, а через латинский язык.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mathema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429000"/>
            <a:ext cx="3571900" cy="26729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ТОЧКА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285861"/>
            <a:ext cx="7993063" cy="50847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3300"/>
                </a:solidFill>
              </a:rPr>
              <a:t>   </a:t>
            </a:r>
            <a:r>
              <a:rPr lang="ru-RU" sz="2400" dirty="0" smtClean="0"/>
              <a:t>Слово "</a:t>
            </a:r>
            <a:r>
              <a:rPr lang="ru-RU" sz="2400" dirty="0" smtClean="0">
                <a:solidFill>
                  <a:srgbClr val="FF0000"/>
                </a:solidFill>
              </a:rPr>
              <a:t>точка</a:t>
            </a:r>
            <a:r>
              <a:rPr lang="ru-RU" sz="2400" dirty="0" smtClean="0"/>
              <a:t>" происходит от латинского глагола "</a:t>
            </a:r>
            <a:r>
              <a:rPr lang="ru-RU" sz="2400" dirty="0" smtClean="0">
                <a:solidFill>
                  <a:srgbClr val="FF0000"/>
                </a:solidFill>
              </a:rPr>
              <a:t>ткнуть</a:t>
            </a:r>
            <a:r>
              <a:rPr lang="ru-RU" sz="2400" dirty="0" smtClean="0"/>
              <a:t>", а равнозначное слово "</a:t>
            </a:r>
            <a:r>
              <a:rPr lang="ru-RU" sz="2400" dirty="0" smtClean="0">
                <a:solidFill>
                  <a:srgbClr val="FF0000"/>
                </a:solidFill>
              </a:rPr>
              <a:t>пункт</a:t>
            </a:r>
            <a:r>
              <a:rPr lang="ru-RU" sz="2400" dirty="0" smtClean="0"/>
              <a:t>" - от латинского глагола </a:t>
            </a:r>
            <a:r>
              <a:rPr lang="ru-RU" sz="2400" dirty="0" err="1" smtClean="0"/>
              <a:t>punktum</a:t>
            </a:r>
            <a:r>
              <a:rPr lang="ru-RU" sz="2400" dirty="0" smtClean="0"/>
              <a:t> ("</a:t>
            </a:r>
            <a:r>
              <a:rPr lang="ru-RU" sz="2400" dirty="0" smtClean="0">
                <a:solidFill>
                  <a:srgbClr val="FF0000"/>
                </a:solidFill>
              </a:rPr>
              <a:t>укол</a:t>
            </a:r>
            <a:r>
              <a:rPr lang="ru-RU" sz="2400" dirty="0" smtClean="0"/>
              <a:t>"), то есть первоначально под точкой понимали укол.</a:t>
            </a:r>
          </a:p>
          <a:p>
            <a:pPr>
              <a:buNone/>
            </a:pPr>
            <a:r>
              <a:rPr lang="ru-RU" sz="2400" dirty="0">
                <a:solidFill>
                  <a:srgbClr val="FF33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>   Точка </a:t>
            </a:r>
            <a:r>
              <a:rPr lang="ru-RU" sz="2400" dirty="0" smtClean="0"/>
              <a:t>– в русском языке означало конец заточенного гусиного пера.</a:t>
            </a:r>
          </a:p>
          <a:p>
            <a:endParaRPr lang="ru-RU" dirty="0"/>
          </a:p>
        </p:txBody>
      </p:sp>
      <p:pic>
        <p:nvPicPr>
          <p:cNvPr id="4" name="Рисунок 3" descr="24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357562"/>
            <a:ext cx="229171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4_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929066"/>
            <a:ext cx="2314575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ЛИНИЯ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происходит от латинского слова  «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линеа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льняная (имеется в виду льняная нить).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От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 же корня происходит наше слово линолеум, первоначально означавшее льняное полотно.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чь пи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176" y="3143248"/>
            <a:ext cx="231469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37026-tb-פי.וי.ס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2931" y="3286124"/>
            <a:ext cx="262707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КВАДРАТ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КВАДРАТ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произошел от латинского слова  «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кваттуор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(четыре) - фигура с четырьмя сторонами.</a:t>
            </a:r>
          </a:p>
          <a:p>
            <a:endParaRPr lang="ru-RU" dirty="0"/>
          </a:p>
        </p:txBody>
      </p:sp>
      <p:pic>
        <p:nvPicPr>
          <p:cNvPr id="4" name="Рисунок 3" descr="300x3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857496"/>
            <a:ext cx="28575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539_b_871fe47b20032565a822ab9d810f4d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2671762" cy="267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РОМБ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285860"/>
            <a:ext cx="7993063" cy="5084778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РОМБ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от латинского слова «</a:t>
            </a:r>
            <a:r>
              <a:rPr lang="ru-RU" sz="24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ромбус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означающего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бубен.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Мы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привыкли к тому, что бубен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круглую форму , но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раньше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бубны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имели форму квадрата или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ромба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 чем свидетельствуют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изображения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бубен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на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игральных картах.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UC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857364"/>
            <a:ext cx="27406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ussian_hunting_g_3_270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857628"/>
            <a:ext cx="1690160" cy="245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ТРАПЕЦИЯ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993063" cy="4886325"/>
          </a:xfrm>
        </p:spPr>
        <p:txBody>
          <a:bodyPr/>
          <a:lstStyle/>
          <a:p>
            <a:pPr lvl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ТРАПЕЦИЯ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от латинского слова  «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трапезиум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-столик.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От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 же слова происходит наше слово « трапеза», означающее стол.</a:t>
            </a:r>
          </a:p>
          <a:p>
            <a:endParaRPr lang="ru-RU" dirty="0"/>
          </a:p>
        </p:txBody>
      </p:sp>
      <p:pic>
        <p:nvPicPr>
          <p:cNvPr id="4" name="Рисунок 3" descr="1242885633_kv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928934"/>
            <a:ext cx="4186369" cy="310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  Конус </a:t>
            </a:r>
            <a:r>
              <a:rPr lang="ru-RU" sz="2400" dirty="0" smtClean="0"/>
              <a:t>- от греческого слова "</a:t>
            </a:r>
            <a:r>
              <a:rPr lang="ru-RU" sz="2400" dirty="0" err="1" smtClean="0">
                <a:solidFill>
                  <a:srgbClr val="FF0000"/>
                </a:solidFill>
              </a:rPr>
              <a:t>конос</a:t>
            </a:r>
            <a:r>
              <a:rPr lang="ru-RU" sz="2400" dirty="0" smtClean="0"/>
              <a:t>" (сосновая шишка, остроконечная верхушка шлема).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Pinus_nigra_c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428868"/>
            <a:ext cx="3252257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Geometry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ForGeometryP</Template>
  <TotalTime>323</TotalTime>
  <Words>997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ForGeometryP</vt:lpstr>
      <vt:lpstr>Из истории геометрических терминов</vt:lpstr>
      <vt:lpstr>ГЕОМЕТРИЯ</vt:lpstr>
      <vt:lpstr>ВОЗНИКНОВЕНИЕ ГЕОМЕТРИЧЕСКИХ ТЕРМИНОВ</vt:lpstr>
      <vt:lpstr>ТОЧКА</vt:lpstr>
      <vt:lpstr>ЛИНИЯ</vt:lpstr>
      <vt:lpstr>КВАДРАТ</vt:lpstr>
      <vt:lpstr>РОМБ</vt:lpstr>
      <vt:lpstr>ТРАПЕЦИЯ</vt:lpstr>
      <vt:lpstr>КОНУС</vt:lpstr>
      <vt:lpstr>КУБ</vt:lpstr>
      <vt:lpstr>ПИРАМИДА</vt:lpstr>
      <vt:lpstr>ПРИЗМА</vt:lpstr>
      <vt:lpstr>ЦИЛИНДР</vt:lpstr>
      <vt:lpstr>СФЕРА</vt:lpstr>
      <vt:lpstr>ГИПОТЕНУЗА И КАТЕТ</vt:lpstr>
      <vt:lpstr>РАДИУС И ЦЕНТР</vt:lpstr>
      <vt:lpstr>ДИАГОНАЛЬ</vt:lpstr>
      <vt:lpstr>Выберете правильный</vt:lpstr>
      <vt:lpstr>1. Как с греческого переводится  слово геометрия? </vt:lpstr>
      <vt:lpstr>2.Что у древних обозначалось словом ромб?</vt:lpstr>
      <vt:lpstr>3. В переводе с греческого сосновая шишка это:</vt:lpstr>
      <vt:lpstr>4. В древности радиусом называли:</vt:lpstr>
      <vt:lpstr>5. В переводе с греческого сфера это:</vt:lpstr>
      <vt:lpstr>6. В учебниках геометрии 16 века ее описывали как «огнеформенное тело»:</vt:lpstr>
      <vt:lpstr>7. Как называется сторона, лежащая против прямого угла в треугольнике: </vt:lpstr>
      <vt:lpstr>Проверь свои ответы: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геометрических терминов</dc:title>
  <dc:creator>User</dc:creator>
  <cp:lastModifiedBy>Пользователь</cp:lastModifiedBy>
  <cp:revision>11</cp:revision>
  <dcterms:created xsi:type="dcterms:W3CDTF">2010-02-26T07:50:01Z</dcterms:created>
  <dcterms:modified xsi:type="dcterms:W3CDTF">2011-11-20T15:11:59Z</dcterms:modified>
</cp:coreProperties>
</file>