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63" r:id="rId3"/>
    <p:sldId id="279" r:id="rId4"/>
    <p:sldId id="264" r:id="rId5"/>
    <p:sldId id="269" r:id="rId6"/>
    <p:sldId id="266" r:id="rId7"/>
    <p:sldId id="260" r:id="rId8"/>
    <p:sldId id="267" r:id="rId9"/>
    <p:sldId id="268" r:id="rId10"/>
    <p:sldId id="259" r:id="rId11"/>
    <p:sldId id="295" r:id="rId12"/>
    <p:sldId id="265" r:id="rId13"/>
    <p:sldId id="261" r:id="rId14"/>
    <p:sldId id="262" r:id="rId15"/>
    <p:sldId id="283" r:id="rId16"/>
    <p:sldId id="296" r:id="rId17"/>
    <p:sldId id="284" r:id="rId18"/>
    <p:sldId id="281" r:id="rId19"/>
    <p:sldId id="280" r:id="rId20"/>
    <p:sldId id="278" r:id="rId21"/>
    <p:sldId id="29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15" autoAdjust="0"/>
  </p:normalViewPr>
  <p:slideViewPr>
    <p:cSldViewPr>
      <p:cViewPr>
        <p:scale>
          <a:sx n="73" d="100"/>
          <a:sy n="73" d="100"/>
        </p:scale>
        <p:origin x="-1482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DAFB-B26F-43B3-8E12-93EE3C032E9C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2329-5CE7-445E-A508-7DB5B59E5B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DAFB-B26F-43B3-8E12-93EE3C032E9C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2329-5CE7-445E-A508-7DB5B59E5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DAFB-B26F-43B3-8E12-93EE3C032E9C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2329-5CE7-445E-A508-7DB5B59E5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DAFB-B26F-43B3-8E12-93EE3C032E9C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2329-5CE7-445E-A508-7DB5B59E5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DAFB-B26F-43B3-8E12-93EE3C032E9C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62329-5CE7-445E-A508-7DB5B59E5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DAFB-B26F-43B3-8E12-93EE3C032E9C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2329-5CE7-445E-A508-7DB5B59E5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DAFB-B26F-43B3-8E12-93EE3C032E9C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2329-5CE7-445E-A508-7DB5B59E5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DAFB-B26F-43B3-8E12-93EE3C032E9C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2329-5CE7-445E-A508-7DB5B59E5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DAFB-B26F-43B3-8E12-93EE3C032E9C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2329-5CE7-445E-A508-7DB5B59E5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DAFB-B26F-43B3-8E12-93EE3C032E9C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2329-5CE7-445E-A508-7DB5B59E5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DAFB-B26F-43B3-8E12-93EE3C032E9C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2329-5CE7-445E-A508-7DB5B59E5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CFDAFB-B26F-43B3-8E12-93EE3C032E9C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62329-5CE7-445E-A508-7DB5B59E5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lovari.yandex.ru/" TargetMode="External"/><Relationship Id="rId2" Type="http://schemas.openxmlformats.org/officeDocument/2006/relationships/hyperlink" Target="http://5147690.ru/reproduktsiya-kartiny-stepan-razi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76672"/>
            <a:ext cx="8229600" cy="208823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Раскол в умах и сословиях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7 класс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9302" y="3424368"/>
            <a:ext cx="6458810" cy="184198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dirty="0" smtClean="0">
                <a:solidFill>
                  <a:srgbClr val="FF0000"/>
                </a:solidFill>
              </a:rPr>
              <a:t>Величко Ксения Александровна,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rgbClr val="FF0000"/>
                </a:solidFill>
              </a:rPr>
              <a:t>МБОУ СОШ №2, г. </a:t>
            </a:r>
            <a:r>
              <a:rPr lang="ru-RU" smtClean="0">
                <a:solidFill>
                  <a:srgbClr val="FF0000"/>
                </a:solidFill>
              </a:rPr>
              <a:t>Тайшет.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1357322"/>
          </a:xfrm>
          <a:solidFill>
            <a:schemeClr val="accent3">
              <a:lumMod val="5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sz="4200" dirty="0" smtClean="0">
                <a:solidFill>
                  <a:schemeClr val="bg1"/>
                </a:solidFill>
              </a:rPr>
              <a:t>Как вы думаете, все ли верующие приняли реформы и стали им следовать?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6334780"/>
            <a:ext cx="471490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/>
              <a:t>Боярыня Морозова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412" y="1785926"/>
            <a:ext cx="8644844" cy="4400538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00034" y="0"/>
            <a:ext cx="8229600" cy="285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36815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2400" i="1" dirty="0" smtClean="0">
                <a:solidFill>
                  <a:srgbClr val="C00000"/>
                </a:solidFill>
              </a:rPr>
              <a:t>Для того чтобы заполнить графу результатов реформ, обратимся к иллюстрации ( Боярыня Морозова. Худ. В. И. Суриков(1848 - 1916).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248472" cy="5112568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/>
              <a:t>1. Кто изображен в центре картины? </a:t>
            </a:r>
          </a:p>
          <a:p>
            <a:r>
              <a:rPr lang="ru-RU" sz="2800" b="1" dirty="0"/>
              <a:t>2. Что обозначает жест, который показывает боярыня Морозова? Почему она его показывает?</a:t>
            </a:r>
          </a:p>
          <a:p>
            <a:r>
              <a:rPr lang="ru-RU" sz="2800" b="1" dirty="0"/>
              <a:t>3. За что ее арестовали?</a:t>
            </a:r>
          </a:p>
          <a:p>
            <a:r>
              <a:rPr lang="ru-RU" sz="2800" b="1" dirty="0"/>
              <a:t>4. Каково было отношение властей к сторонникам старой веры (раскольникам)?</a:t>
            </a:r>
          </a:p>
          <a:p>
            <a:r>
              <a:rPr lang="ru-RU" sz="2800" b="1" dirty="0"/>
              <a:t>5. Как к этому событию относятся люди, находящиеся на улице? (Они сочувствуют арестованной или нет?)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60851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10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571480"/>
          <a:ext cx="8786874" cy="4719653"/>
        </p:xfrm>
        <a:graphic>
          <a:graphicData uri="http://schemas.openxmlformats.org/drawingml/2006/table">
            <a:tbl>
              <a:tblPr/>
              <a:tblGrid>
                <a:gridCol w="2143140"/>
                <a:gridCol w="6643734"/>
              </a:tblGrid>
              <a:tr h="697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Вопросы</a:t>
                      </a:r>
                      <a:endParaRPr lang="ru-RU" sz="3200" i="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реформы</a:t>
                      </a:r>
                      <a:endParaRPr lang="ru-RU" sz="3200" i="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1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Суть реформ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-Вводились поясные поклоны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- Раньше крестились 2 перстами, стали тремя.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- Стали переписывать книги по византийским образцам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Результаты реформ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Церковная реформа привела к расколу в обществе: сторонники реформы и противники (раскольники)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2876"/>
            <a:ext cx="8229600" cy="1381124"/>
          </a:xfrm>
          <a:solidFill>
            <a:srgbClr val="7030A0"/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Новые понятия: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80920" cy="5044080"/>
          </a:xfr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lvl="0"/>
            <a:r>
              <a:rPr lang="ru-RU" sz="3600" b="1" i="1" u="sng" dirty="0" smtClean="0">
                <a:solidFill>
                  <a:srgbClr val="C00000"/>
                </a:solidFill>
              </a:rPr>
              <a:t>раскол –</a:t>
            </a:r>
            <a:r>
              <a:rPr lang="ru-RU" sz="3600" b="1" i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 smtClean="0"/>
              <a:t>религиозно-общественное движение, вылившееся в отделение от Русской Православной Церкви части верующих, не принявших реформу патриарха Никона</a:t>
            </a:r>
            <a:r>
              <a:rPr lang="ru-RU" sz="3600" b="1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3600" b="1" i="1" u="sng" dirty="0" smtClean="0">
                <a:solidFill>
                  <a:srgbClr val="C00000"/>
                </a:solidFill>
              </a:rPr>
              <a:t>Старообрядцы (раскольники</a:t>
            </a:r>
            <a:r>
              <a:rPr lang="ru-RU" sz="3600" b="1" i="1" dirty="0" smtClean="0">
                <a:solidFill>
                  <a:srgbClr val="C00000"/>
                </a:solidFill>
              </a:rPr>
              <a:t>) – </a:t>
            </a:r>
            <a:r>
              <a:rPr lang="ru-RU" sz="3600" b="1" i="1" dirty="0" smtClean="0"/>
              <a:t>люди, отказавшиеся принять церковную реформу патриарха Никона.  </a:t>
            </a:r>
            <a:r>
              <a:rPr lang="ru-RU" sz="3600" b="1" i="1" dirty="0" smtClean="0">
                <a:solidFill>
                  <a:srgbClr val="C00000"/>
                </a:solidFill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endParaRPr lang="ru-RU" sz="3200" b="1" dirty="0" smtClean="0">
              <a:solidFill>
                <a:srgbClr val="C00000"/>
              </a:solidFill>
            </a:endParaRPr>
          </a:p>
          <a:p>
            <a:endParaRPr lang="ru-RU" sz="32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843808" y="0"/>
            <a:ext cx="8229600" cy="285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785794"/>
            <a:ext cx="4043362" cy="2928958"/>
          </a:xfr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000" dirty="0" smtClean="0"/>
              <a:t>Лидер старообрядцев- </a:t>
            </a:r>
            <a:r>
              <a:rPr lang="ru-RU" sz="4000" b="1" dirty="0" smtClean="0">
                <a:solidFill>
                  <a:srgbClr val="C00000"/>
                </a:solidFill>
              </a:rPr>
              <a:t>протопоп Аввакум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692" y="571480"/>
            <a:ext cx="4194808" cy="5643602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0"/>
            <a:ext cx="8229600" cy="285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841" y="332656"/>
            <a:ext cx="8586639" cy="216024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4000" b="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4000" b="0" i="1" dirty="0">
                <a:solidFill>
                  <a:srgbClr val="C00000"/>
                </a:solidFill>
                <a:effectLst/>
                <a:latin typeface="+mn-lt"/>
              </a:rPr>
              <a:t>Прочитайте отрывок из «</a:t>
            </a:r>
            <a:r>
              <a:rPr lang="ru-RU" sz="4000" b="0" i="1" dirty="0" smtClean="0">
                <a:solidFill>
                  <a:srgbClr val="C00000"/>
                </a:solidFill>
                <a:effectLst/>
                <a:latin typeface="+mn-lt"/>
              </a:rPr>
              <a:t>Жития </a:t>
            </a:r>
            <a:r>
              <a:rPr lang="ru-RU" sz="4000" b="0" i="1" dirty="0">
                <a:solidFill>
                  <a:srgbClr val="C00000"/>
                </a:solidFill>
                <a:effectLst/>
                <a:latin typeface="+mn-lt"/>
              </a:rPr>
              <a:t>протопопа Аввакума» (стр. в учеб. 147 ), ответьте на вопросы :</a:t>
            </a:r>
            <a:r>
              <a:rPr lang="ru-RU" b="0" dirty="0">
                <a:solidFill>
                  <a:schemeClr val="tx1"/>
                </a:solidFill>
                <a:effectLst/>
              </a:rPr>
              <a:t/>
            </a:r>
            <a:br>
              <a:rPr lang="ru-RU" b="0" dirty="0">
                <a:solidFill>
                  <a:schemeClr val="tx1"/>
                </a:solidFill>
                <a:effectLst/>
              </a:rPr>
            </a:br>
            <a:endParaRPr lang="ru-RU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403244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1. </a:t>
            </a:r>
            <a:r>
              <a:rPr lang="ru-RU" sz="4000" b="1" dirty="0">
                <a:solidFill>
                  <a:srgbClr val="002060"/>
                </a:solidFill>
              </a:rPr>
              <a:t>Как патриарх относился к тем, кто шел против его воли?</a:t>
            </a:r>
          </a:p>
          <a:p>
            <a:r>
              <a:rPr lang="ru-RU" sz="4000" b="1" dirty="0">
                <a:solidFill>
                  <a:srgbClr val="002060"/>
                </a:solidFill>
              </a:rPr>
              <a:t>2</a:t>
            </a:r>
            <a:r>
              <a:rPr lang="ru-RU" sz="4000" b="1" dirty="0" smtClean="0">
                <a:solidFill>
                  <a:srgbClr val="002060"/>
                </a:solidFill>
              </a:rPr>
              <a:t>. </a:t>
            </a:r>
            <a:r>
              <a:rPr lang="ru-RU" sz="4000" b="1" dirty="0">
                <a:solidFill>
                  <a:srgbClr val="002060"/>
                </a:solidFill>
              </a:rPr>
              <a:t>Каким наказаниям подвергались раскольники?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58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В. И.  Суриков (1848 – 1916). </a:t>
            </a:r>
            <a:endParaRPr lang="ru-RU" sz="3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43" y="764704"/>
            <a:ext cx="8568952" cy="574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8833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2008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Задание </a:t>
            </a:r>
            <a:r>
              <a:rPr lang="ru-RU" sz="3200" dirty="0" smtClean="0">
                <a:solidFill>
                  <a:srgbClr val="FFFF00"/>
                </a:solidFill>
              </a:rPr>
              <a:t>для групп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05664" cy="58326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600" b="1" dirty="0" smtClean="0"/>
              <a:t> Группа №1. Какие </a:t>
            </a:r>
            <a:r>
              <a:rPr lang="ru-RU" sz="2600" b="1" dirty="0"/>
              <a:t>личные качества Степана Разина вы можете выделить на основе фактов из его личной жизни.</a:t>
            </a:r>
          </a:p>
          <a:p>
            <a:pPr algn="just"/>
            <a:r>
              <a:rPr lang="ru-RU" sz="2600" b="1" dirty="0" smtClean="0"/>
              <a:t>Группа №2</a:t>
            </a:r>
            <a:r>
              <a:rPr lang="ru-RU" sz="2600" b="1" dirty="0"/>
              <a:t>. Какими причинами можно объяснить необычайную, силу разинского войска? Опираясь на факты, попробуйте определить и доказать свою точку зрения. </a:t>
            </a:r>
            <a:endParaRPr lang="ru-RU" sz="2600" b="1" dirty="0" smtClean="0"/>
          </a:p>
          <a:p>
            <a:pPr algn="just"/>
            <a:r>
              <a:rPr lang="ru-RU" b="1" dirty="0" smtClean="0"/>
              <a:t>Группа №</a:t>
            </a:r>
            <a:r>
              <a:rPr lang="ru-RU" b="1" dirty="0"/>
              <a:t>3. Предположите, что вы являетесь одновременно советниками атамана, Степана Разина и царя Алексея Михайловича и хотите остановить кровопролитие в стране. Атаману Разину попробуйте описать, к каким тяжким последствие для Российского государства и его жителей может привести его победа. Как советник царя попытайтесь предположить способы прекращения этой крестьянской войны и предотвращения новой.</a:t>
            </a:r>
          </a:p>
        </p:txBody>
      </p:sp>
    </p:spTree>
    <p:extLst>
      <p:ext uri="{BB962C8B-B14F-4D97-AF65-F5344CB8AC3E}">
        <p14:creationId xmlns:p14="http://schemas.microsoft.com/office/powerpoint/2010/main" xmlns="" val="15529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rgbClr val="7030A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Проблема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3186122"/>
          </a:xfr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Почему в </a:t>
            </a:r>
            <a:r>
              <a:rPr lang="en-US" sz="5400" b="1" dirty="0" smtClean="0">
                <a:solidFill>
                  <a:srgbClr val="C00000"/>
                </a:solidFill>
              </a:rPr>
              <a:t>XVII</a:t>
            </a:r>
            <a:r>
              <a:rPr lang="ru-RU" sz="5400" b="1" dirty="0" smtClean="0">
                <a:solidFill>
                  <a:srgbClr val="C00000"/>
                </a:solidFill>
              </a:rPr>
              <a:t> веке вновь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начались гражданские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смуты в России?</a:t>
            </a:r>
            <a:endParaRPr lang="ru-RU" sz="54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Вывод: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 </a:t>
            </a:r>
            <a:r>
              <a:rPr lang="en-US" sz="3200" b="1" dirty="0" smtClean="0">
                <a:solidFill>
                  <a:srgbClr val="C00000"/>
                </a:solidFill>
              </a:rPr>
              <a:t>XVII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в. после церковной реформы с стране начался раскол. Общество было разделено на сторонников Никона и раскольников. Ухудшение положения простых людей с связи с оформлением крепостного права, войной с Польшей привели страну к новой гражданской войне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7211" y="284161"/>
            <a:ext cx="8229600" cy="60085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800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14500" y="428625"/>
            <a:ext cx="664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Образовательная система «Школа 2100»  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     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7 А  класс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2708921"/>
            <a:ext cx="2714644" cy="3240360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85720" y="928670"/>
            <a:ext cx="8429684" cy="1446550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Урок 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44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.</a:t>
            </a: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C00000"/>
                </a:solidFill>
              </a:rPr>
              <a:t>Раскол в умах и сословиях</a:t>
            </a:r>
            <a:endParaRPr lang="ru-RU" sz="4400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2708920"/>
            <a:ext cx="2725651" cy="3168352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1143000"/>
          </a:xfrm>
          <a:solidFill>
            <a:srgbClr val="7030A0"/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Домашнее задание: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32856"/>
            <a:ext cx="8568952" cy="3600400"/>
          </a:xfrm>
          <a:ln w="57150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3200" b="1" dirty="0" smtClean="0"/>
              <a:t> Выполнить следующее </a:t>
            </a:r>
            <a:r>
              <a:rPr lang="ru-RU" sz="3200" b="1" dirty="0"/>
              <a:t>задание: продолжите фразу: «В XVII веке началась новая смута, потому что</a:t>
            </a:r>
            <a:r>
              <a:rPr lang="ru-RU" sz="3200" b="1" dirty="0" smtClean="0"/>
              <a:t>....,» </a:t>
            </a:r>
            <a:r>
              <a:rPr lang="ru-RU" sz="3200" b="1" dirty="0"/>
              <a:t>(рабочая тетрадь с. 50 задание  № 4.)</a:t>
            </a:r>
            <a:endParaRPr lang="ru-RU" sz="3200" b="1" dirty="0" smtClean="0"/>
          </a:p>
          <a:p>
            <a:r>
              <a:rPr lang="ru-RU" sz="3500" b="1" dirty="0" smtClean="0"/>
              <a:t>§ 14</a:t>
            </a:r>
            <a:endParaRPr lang="ru-RU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ЛИТЕРАТУРА: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Д.Д. Данилов, Д.В. Лисейцев, Н. С. Павлова, В.А. Рогожкин. История России 7 класс 16 – 17 века. М: БАЛАСС,2012г. С. 141 – 152.</a:t>
            </a:r>
          </a:p>
          <a:p>
            <a:r>
              <a:rPr lang="ru-RU" sz="2000" dirty="0" smtClean="0"/>
              <a:t>Л.А.Малкова, С.В. Миничева, Д.Д. Данилов. Российская и Всеобщая история 7 класс. Методические рекомендации для учителя. М: БАЛАСС,2012г. С.290 – 295.</a:t>
            </a:r>
          </a:p>
          <a:p>
            <a:r>
              <a:rPr lang="ru-RU" sz="2000" dirty="0" smtClean="0"/>
              <a:t>Л.А.Малкова, Д.Д. Данилов, Е. А. Соловьёва. Рабочая тетрадь к учебнику «История России» 7 класс. М: БАЛАСС,2012г. С.48.</a:t>
            </a:r>
          </a:p>
          <a:p>
            <a:r>
              <a:rPr lang="ru-RU" sz="2000" dirty="0" smtClean="0"/>
              <a:t>С.И. Ожегов, И.Н. Шведова. Толковый словарь Русского языка. М. 2003г. С. 944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ИНТЕРНЕТ – РЕСУРСЫ: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Иллюстрации </a:t>
            </a:r>
            <a:r>
              <a:rPr lang="en-US" sz="2400" b="1" dirty="0" err="1" smtClean="0">
                <a:hlinkClick r:id="rId2"/>
              </a:rPr>
              <a:t>reproduktsiya</a:t>
            </a:r>
            <a:r>
              <a:rPr lang="en-US" sz="2400" dirty="0" err="1" smtClean="0">
                <a:hlinkClick r:id="rId2"/>
              </a:rPr>
              <a:t>-kartiny-</a:t>
            </a:r>
            <a:r>
              <a:rPr lang="en-US" sz="2400" b="1" dirty="0" err="1" smtClean="0">
                <a:hlinkClick r:id="rId2"/>
              </a:rPr>
              <a:t>stepa</a:t>
            </a:r>
            <a:r>
              <a:rPr lang="en-US" sz="2400" dirty="0" err="1" smtClean="0">
                <a:hlinkClick r:id="rId2"/>
              </a:rPr>
              <a:t>n-razin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Биография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С.Т.Разина   </a:t>
            </a:r>
            <a:r>
              <a:rPr lang="en-US" sz="2400" smtClean="0">
                <a:hlinkClick r:id="rId3"/>
              </a:rPr>
              <a:t>slovari.yandex.ru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Проблема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3186122"/>
          </a:xfr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Почему в </a:t>
            </a:r>
            <a:r>
              <a:rPr lang="en-US" sz="5400" b="1" dirty="0" smtClean="0">
                <a:solidFill>
                  <a:srgbClr val="C00000"/>
                </a:solidFill>
              </a:rPr>
              <a:t>XVII</a:t>
            </a:r>
            <a:r>
              <a:rPr lang="ru-RU" sz="5400" b="1" dirty="0" smtClean="0">
                <a:solidFill>
                  <a:srgbClr val="C00000"/>
                </a:solidFill>
              </a:rPr>
              <a:t> веке вновь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начались гражданские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смуты в России?</a:t>
            </a:r>
            <a:endParaRPr lang="ru-RU" sz="54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/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5400" dirty="0" smtClean="0">
                <a:solidFill>
                  <a:schemeClr val="bg1"/>
                </a:solidFill>
              </a:rPr>
              <a:t>План:</a:t>
            </a:r>
            <a:br>
              <a:rPr lang="ru-RU" sz="5400" dirty="0" smtClean="0">
                <a:solidFill>
                  <a:schemeClr val="bg1"/>
                </a:solidFill>
              </a:rPr>
            </a:b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4000" b="1" dirty="0" smtClean="0"/>
              <a:t>1</a:t>
            </a:r>
            <a:r>
              <a:rPr lang="ru-RU" dirty="0" smtClean="0"/>
              <a:t>. </a:t>
            </a:r>
            <a:r>
              <a:rPr lang="ru-RU" sz="5400" dirty="0" smtClean="0"/>
              <a:t>Какие события вызвали новую смуту (причины)?</a:t>
            </a:r>
          </a:p>
          <a:p>
            <a:pPr lvl="0">
              <a:buNone/>
            </a:pPr>
            <a:r>
              <a:rPr lang="ru-RU" sz="5400" dirty="0" smtClean="0"/>
              <a:t>2. Каковы были результаты новой смуты?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428604"/>
            <a:ext cx="3843342" cy="4930001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28604"/>
            <a:ext cx="4347025" cy="4936586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5643578"/>
            <a:ext cx="4143404" cy="994384"/>
          </a:xfr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Алексей Михайлович Романов</a:t>
            </a:r>
            <a:endParaRPr lang="ru-RU" b="1" dirty="0"/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4786314" y="5643578"/>
            <a:ext cx="4143404" cy="99438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b="1" dirty="0" smtClean="0"/>
              <a:t>Патриарх Никон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-684584" y="-142876"/>
            <a:ext cx="8229600" cy="285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214290"/>
          <a:ext cx="8786874" cy="6599892"/>
        </p:xfrm>
        <a:graphic>
          <a:graphicData uri="http://schemas.openxmlformats.org/drawingml/2006/table">
            <a:tbl>
              <a:tblPr/>
              <a:tblGrid>
                <a:gridCol w="1857388"/>
                <a:gridCol w="6929486"/>
              </a:tblGrid>
              <a:tr h="579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Вопросы</a:t>
                      </a:r>
                      <a:endParaRPr lang="ru-RU" sz="3200" i="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реформы</a:t>
                      </a:r>
                      <a:endParaRPr lang="ru-RU" sz="3200" i="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?</a:t>
                      </a:r>
                      <a:endParaRPr lang="ru-RU" sz="72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-Вводились поясные поклоны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- Раньше крестились 2 перстами, стали тремя.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- Стали переписывать книги по византийским образцам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?</a:t>
                      </a:r>
                      <a:endParaRPr lang="ru-RU" sz="72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2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8602"/>
            <a:ext cx="8643998" cy="2143140"/>
          </a:xfrm>
          <a:solidFill>
            <a:schemeClr val="bg1"/>
          </a:solidFill>
          <a:ln w="57150">
            <a:solidFill>
              <a:srgbClr val="002060"/>
            </a:solidFill>
          </a:ln>
        </p:spPr>
        <p:txBody>
          <a:bodyPr>
            <a:normAutofit fontScale="70000" lnSpcReduction="20000"/>
          </a:bodyPr>
          <a:lstStyle/>
          <a:p>
            <a:pPr lvl="0"/>
            <a:r>
              <a:rPr lang="ru-RU" sz="4000" b="1" i="1" dirty="0" smtClean="0"/>
              <a:t>Что заставило царя Алексея Михайловича и</a:t>
            </a:r>
          </a:p>
          <a:p>
            <a:pPr lvl="0">
              <a:buNone/>
            </a:pPr>
            <a:r>
              <a:rPr lang="ru-RU" sz="4000" b="1" i="1" dirty="0" smtClean="0"/>
              <a:t>патриарха Никона начать церковную реформу</a:t>
            </a:r>
          </a:p>
          <a:p>
            <a:pPr lvl="0"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(причины) </a:t>
            </a:r>
            <a:r>
              <a:rPr lang="ru-RU" sz="4000" b="1" i="1" dirty="0" smtClean="0"/>
              <a:t>и каковы были </a:t>
            </a:r>
            <a:r>
              <a:rPr lang="ru-RU" sz="4000" b="1" i="1" dirty="0" smtClean="0">
                <a:solidFill>
                  <a:srgbClr val="C00000"/>
                </a:solidFill>
              </a:rPr>
              <a:t>последствия </a:t>
            </a:r>
            <a:r>
              <a:rPr lang="ru-RU" sz="4000" b="1" i="1" dirty="0" smtClean="0"/>
              <a:t>этой</a:t>
            </a:r>
          </a:p>
          <a:p>
            <a:pPr lvl="0">
              <a:buNone/>
            </a:pPr>
            <a:r>
              <a:rPr lang="ru-RU" sz="4000" b="1" i="1" dirty="0" smtClean="0"/>
              <a:t>Реформы?</a:t>
            </a:r>
            <a:endParaRPr lang="ru-RU" sz="4000" i="1" dirty="0" smtClean="0"/>
          </a:p>
          <a:p>
            <a:pPr>
              <a:buNone/>
            </a:pPr>
            <a:r>
              <a:rPr lang="ru-RU" sz="3200" i="1" dirty="0" smtClean="0"/>
              <a:t> 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2714620"/>
            <a:ext cx="2843210" cy="3647094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2714620"/>
            <a:ext cx="3214710" cy="3650702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34566" y="-57150"/>
            <a:ext cx="8229600" cy="285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214290"/>
          <a:ext cx="8786874" cy="6154076"/>
        </p:xfrm>
        <a:graphic>
          <a:graphicData uri="http://schemas.openxmlformats.org/drawingml/2006/table">
            <a:tbl>
              <a:tblPr/>
              <a:tblGrid>
                <a:gridCol w="2071702"/>
                <a:gridCol w="6715172"/>
              </a:tblGrid>
              <a:tr h="742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Вопросы</a:t>
                      </a:r>
                      <a:endParaRPr lang="ru-RU" sz="3200" i="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реформы</a:t>
                      </a:r>
                      <a:endParaRPr lang="ru-RU" sz="3200" i="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Причины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3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стр. 142-144 (1 абзац)</a:t>
                      </a:r>
                      <a:endParaRPr lang="ru-RU" sz="4400" b="1" u="sng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Суть реформ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-Вводились поясные поклоны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- Раньше крестились 2 перстами, стали тремя.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- Стали переписывать книги по византийским образцам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Результаты реформ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428604"/>
          <a:ext cx="8786874" cy="5572164"/>
        </p:xfrm>
        <a:graphic>
          <a:graphicData uri="http://schemas.openxmlformats.org/drawingml/2006/table">
            <a:tbl>
              <a:tblPr/>
              <a:tblGrid>
                <a:gridCol w="1857388"/>
                <a:gridCol w="6929486"/>
              </a:tblGrid>
              <a:tr h="71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Вопросы</a:t>
                      </a:r>
                      <a:endParaRPr lang="ru-RU" sz="3200" i="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реформы</a:t>
                      </a:r>
                      <a:endParaRPr lang="ru-RU" sz="3200" i="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5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Причины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-Необходимо было менять моральный облик священнослужителей: не уделяли внимания прихожанам: пили, чревоугодничали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-Среди верующих сохранились языческие традиции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-Существовали различия в церковных обрядах и текстах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Содержимое 2"/>
          <p:cNvSpPr txBox="1">
            <a:spLocks/>
          </p:cNvSpPr>
          <p:nvPr/>
        </p:nvSpPr>
        <p:spPr>
          <a:xfrm>
            <a:off x="500034" y="0"/>
            <a:ext cx="8229600" cy="285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423</TotalTime>
  <Words>756</Words>
  <Application>Microsoft Office PowerPoint</Application>
  <PresentationFormat>Экран (4:3)</PresentationFormat>
  <Paragraphs>89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Раскол в умах и сословиях   7 класс</vt:lpstr>
      <vt:lpstr>Слайд 2</vt:lpstr>
      <vt:lpstr>Проблема</vt:lpstr>
      <vt:lpstr> План: </vt:lpstr>
      <vt:lpstr>Слайд 5</vt:lpstr>
      <vt:lpstr>Слайд 6</vt:lpstr>
      <vt:lpstr>Слайд 7</vt:lpstr>
      <vt:lpstr>Слайд 8</vt:lpstr>
      <vt:lpstr>Слайд 9</vt:lpstr>
      <vt:lpstr>Слайд 10</vt:lpstr>
      <vt:lpstr>Для того чтобы заполнить графу результатов реформ, обратимся к иллюстрации ( Боярыня Морозова. Худ. В. И. Суриков(1848 - 1916).</vt:lpstr>
      <vt:lpstr>Слайд 12</vt:lpstr>
      <vt:lpstr>Новые понятия:</vt:lpstr>
      <vt:lpstr>Слайд 14</vt:lpstr>
      <vt:lpstr> Прочитайте отрывок из «Жития протопопа Аввакума» (стр. в учеб. 147 ), ответьте на вопросы : </vt:lpstr>
      <vt:lpstr>В. И.  Суриков (1848 – 1916). </vt:lpstr>
      <vt:lpstr>Задание для групп</vt:lpstr>
      <vt:lpstr>Проблема</vt:lpstr>
      <vt:lpstr>Вывод:</vt:lpstr>
      <vt:lpstr>Домашнее задание:</vt:lpstr>
      <vt:lpstr>ЛИТЕРАТУРА: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Власть и церковь. Церковный раскол</dc:title>
  <dc:creator>Насфия</dc:creator>
  <cp:lastModifiedBy>Admin</cp:lastModifiedBy>
  <cp:revision>67</cp:revision>
  <dcterms:created xsi:type="dcterms:W3CDTF">2012-02-06T16:42:17Z</dcterms:created>
  <dcterms:modified xsi:type="dcterms:W3CDTF">2014-08-05T05:24:15Z</dcterms:modified>
</cp:coreProperties>
</file>