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2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848115F-8743-42FD-B0E2-5227C7420E3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758507F-789D-4D97-986B-793628BF6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Циклы в Паскале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714884"/>
            <a:ext cx="6424966" cy="74118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Урок обобщения знаний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7143768" y="6143644"/>
            <a:ext cx="164307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Цели  урока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урока:</a:t>
            </a:r>
            <a:endParaRPr lang="ru-RU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325756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Закрепление знаний операторов цикла путем сравнения различных видов циклических алгоритмов и решения задач с их использованием</a:t>
            </a:r>
          </a:p>
          <a:p>
            <a:pPr marL="514350" indent="-514350">
              <a:buFont typeface="+mj-lt"/>
              <a:buAutoNum type="arabicPeriod"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Развитие логического мышления и проверка умений решения задач  на Паскале с использованием циклов различных видов.</a:t>
            </a:r>
          </a:p>
          <a:p>
            <a:pPr marL="514350" indent="-514350">
              <a:buFont typeface="+mj-lt"/>
              <a:buAutoNum type="arabicPeriod"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Воспитание интереса к предмету.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6072206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СОШ №32.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Учитель информатики </a:t>
            </a:r>
            <a:r>
              <a:rPr lang="ru-RU" dirty="0" err="1" smtClean="0">
                <a:solidFill>
                  <a:schemeClr val="bg1"/>
                </a:solidFill>
              </a:rPr>
              <a:t>Синютина</a:t>
            </a:r>
            <a:r>
              <a:rPr lang="ru-RU" dirty="0" smtClean="0">
                <a:solidFill>
                  <a:schemeClr val="bg1"/>
                </a:solidFill>
              </a:rPr>
              <a:t> Г.Г.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329642" cy="114300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1: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ru-RU" sz="4000" b="1" dirty="0" smtClean="0">
                <a:solidFill>
                  <a:schemeClr val="bg1"/>
                </a:solidFill>
              </a:rPr>
              <a:t>Назовите виды циклов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2786058"/>
            <a:ext cx="2000264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Цикл с параметром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4786322"/>
            <a:ext cx="2000264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Цикл с постусловием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3714752"/>
            <a:ext cx="2000264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Цикл с предусловием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2643182"/>
            <a:ext cx="228601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3643314"/>
            <a:ext cx="228601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4643446"/>
            <a:ext cx="228601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001056" cy="135732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2: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bg1"/>
                </a:solidFill>
              </a:rPr>
              <a:t>Выберите из предложенных блок-схем рисунки, соответствующие данным видам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143116"/>
            <a:ext cx="2000264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Цикл с параметром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0694" y="2143116"/>
            <a:ext cx="2000264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Цикл с постусловием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2143116"/>
            <a:ext cx="2000264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Цикл с предусловием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85720" y="4929198"/>
            <a:ext cx="2428892" cy="1489075"/>
            <a:chOff x="2031" y="2070"/>
            <a:chExt cx="3484" cy="2344"/>
          </a:xfrm>
        </p:grpSpPr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2911" y="2538"/>
              <a:ext cx="502" cy="38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+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1028" name="Group 4"/>
            <p:cNvGrpSpPr>
              <a:grpSpLocks/>
            </p:cNvGrpSpPr>
            <p:nvPr/>
          </p:nvGrpSpPr>
          <p:grpSpPr bwMode="auto">
            <a:xfrm>
              <a:off x="2031" y="2070"/>
              <a:ext cx="3484" cy="2344"/>
              <a:chOff x="2295" y="2070"/>
              <a:chExt cx="3484" cy="2344"/>
            </a:xfrm>
          </p:grpSpPr>
          <p:sp>
            <p:nvSpPr>
              <p:cNvPr id="1029" name="AutoShape 5"/>
              <p:cNvSpPr>
                <a:spLocks noChangeArrowheads="1"/>
              </p:cNvSpPr>
              <p:nvPr/>
            </p:nvSpPr>
            <p:spPr bwMode="auto">
              <a:xfrm>
                <a:off x="3571" y="2452"/>
                <a:ext cx="1837" cy="825"/>
              </a:xfrm>
              <a:prstGeom prst="flowChartDecision">
                <a:avLst/>
              </a:prstGeom>
              <a:solidFill>
                <a:srgbClr val="FFFFFF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itchFamily="34" charset="0"/>
                  </a:rPr>
                  <a:t>УСЛОВИЕ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  <p:grpSp>
            <p:nvGrpSpPr>
              <p:cNvPr id="1030" name="Group 6"/>
              <p:cNvGrpSpPr>
                <a:grpSpLocks/>
              </p:cNvGrpSpPr>
              <p:nvPr/>
            </p:nvGrpSpPr>
            <p:grpSpPr bwMode="auto">
              <a:xfrm>
                <a:off x="2295" y="2070"/>
                <a:ext cx="2198" cy="2344"/>
                <a:chOff x="2295" y="2070"/>
                <a:chExt cx="2198" cy="2344"/>
              </a:xfrm>
            </p:grpSpPr>
            <p:sp>
              <p:nvSpPr>
                <p:cNvPr id="1031" name="Rectangle 7"/>
                <p:cNvSpPr>
                  <a:spLocks noChangeArrowheads="1"/>
                </p:cNvSpPr>
                <p:nvPr/>
              </p:nvSpPr>
              <p:spPr bwMode="auto">
                <a:xfrm>
                  <a:off x="2525" y="3630"/>
                  <a:ext cx="1470" cy="42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800" b="0" i="0" u="none" strike="noStrike" cap="none" normalizeH="0" baseline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Calibri" pitchFamily="34" charset="0"/>
                    </a:rPr>
                    <a:t>ТЕЛО ЦИКЛА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1032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3256" y="2872"/>
                  <a:ext cx="300" cy="0"/>
                </a:xfrm>
                <a:prstGeom prst="line">
                  <a:avLst/>
                </a:prstGeom>
                <a:noFill/>
                <a:ln w="285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33" name="Line 9"/>
                <p:cNvSpPr>
                  <a:spLocks noChangeShapeType="1"/>
                </p:cNvSpPr>
                <p:nvPr/>
              </p:nvSpPr>
              <p:spPr bwMode="auto">
                <a:xfrm>
                  <a:off x="3255" y="2876"/>
                  <a:ext cx="0" cy="743"/>
                </a:xfrm>
                <a:prstGeom prst="line">
                  <a:avLst/>
                </a:prstGeom>
                <a:noFill/>
                <a:ln w="28575">
                  <a:solidFill>
                    <a:schemeClr val="bg1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34" name="Line 10"/>
                <p:cNvSpPr>
                  <a:spLocks noChangeShapeType="1"/>
                </p:cNvSpPr>
                <p:nvPr/>
              </p:nvSpPr>
              <p:spPr bwMode="auto">
                <a:xfrm>
                  <a:off x="3261" y="4050"/>
                  <a:ext cx="0" cy="360"/>
                </a:xfrm>
                <a:prstGeom prst="line">
                  <a:avLst/>
                </a:prstGeom>
                <a:noFill/>
                <a:ln w="28575">
                  <a:solidFill>
                    <a:schemeClr val="bg1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35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2295" y="4414"/>
                  <a:ext cx="960" cy="0"/>
                </a:xfrm>
                <a:prstGeom prst="line">
                  <a:avLst/>
                </a:prstGeom>
                <a:noFill/>
                <a:ln w="28575">
                  <a:solidFill>
                    <a:schemeClr val="bg1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36" name="Line 12"/>
                <p:cNvSpPr>
                  <a:spLocks noChangeShapeType="1"/>
                </p:cNvSpPr>
                <p:nvPr/>
              </p:nvSpPr>
              <p:spPr bwMode="auto">
                <a:xfrm>
                  <a:off x="2319" y="2144"/>
                  <a:ext cx="0" cy="2258"/>
                </a:xfrm>
                <a:prstGeom prst="line">
                  <a:avLst/>
                </a:prstGeom>
                <a:noFill/>
                <a:ln w="28575">
                  <a:solidFill>
                    <a:schemeClr val="bg1"/>
                  </a:solidFill>
                  <a:round/>
                  <a:headEnd type="triangle" w="med" len="med"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37" name="Line 13"/>
                <p:cNvSpPr>
                  <a:spLocks noChangeShapeType="1"/>
                </p:cNvSpPr>
                <p:nvPr/>
              </p:nvSpPr>
              <p:spPr bwMode="auto">
                <a:xfrm>
                  <a:off x="4486" y="2070"/>
                  <a:ext cx="0" cy="390"/>
                </a:xfrm>
                <a:prstGeom prst="line">
                  <a:avLst/>
                </a:prstGeom>
                <a:noFill/>
                <a:ln w="28575">
                  <a:solidFill>
                    <a:schemeClr val="bg1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38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2318" y="2167"/>
                  <a:ext cx="2175" cy="0"/>
                </a:xfrm>
                <a:prstGeom prst="line">
                  <a:avLst/>
                </a:prstGeom>
                <a:noFill/>
                <a:ln w="28575">
                  <a:solidFill>
                    <a:schemeClr val="bg1"/>
                  </a:solidFill>
                  <a:round/>
                  <a:headEnd type="triangle" w="med" len="med"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1039" name="Group 15"/>
              <p:cNvGrpSpPr>
                <a:grpSpLocks/>
              </p:cNvGrpSpPr>
              <p:nvPr/>
            </p:nvGrpSpPr>
            <p:grpSpPr bwMode="auto">
              <a:xfrm>
                <a:off x="5277" y="2446"/>
                <a:ext cx="502" cy="1212"/>
                <a:chOff x="4845" y="2446"/>
                <a:chExt cx="502" cy="1212"/>
              </a:xfrm>
            </p:grpSpPr>
            <p:sp>
              <p:nvSpPr>
                <p:cNvPr id="1040" name="Line 16"/>
                <p:cNvSpPr>
                  <a:spLocks noChangeShapeType="1"/>
                </p:cNvSpPr>
                <p:nvPr/>
              </p:nvSpPr>
              <p:spPr bwMode="auto">
                <a:xfrm>
                  <a:off x="4952" y="2872"/>
                  <a:ext cx="300" cy="0"/>
                </a:xfrm>
                <a:prstGeom prst="line">
                  <a:avLst/>
                </a:prstGeom>
                <a:noFill/>
                <a:ln w="285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41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5249" y="2878"/>
                  <a:ext cx="0" cy="780"/>
                </a:xfrm>
                <a:prstGeom prst="line">
                  <a:avLst/>
                </a:prstGeom>
                <a:noFill/>
                <a:ln w="28575">
                  <a:solidFill>
                    <a:schemeClr val="bg1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42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4845" y="2446"/>
                  <a:ext cx="502" cy="383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Times New Roman" pitchFamily="18" charset="0"/>
                    </a:rPr>
                    <a:t>-</a:t>
                  </a:r>
                  <a:endPara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</p:grpSp>
      </p:grpSp>
      <p:grpSp>
        <p:nvGrpSpPr>
          <p:cNvPr id="1060" name="Group 36"/>
          <p:cNvGrpSpPr>
            <a:grpSpLocks/>
          </p:cNvGrpSpPr>
          <p:nvPr/>
        </p:nvGrpSpPr>
        <p:grpSpPr bwMode="auto">
          <a:xfrm>
            <a:off x="3428992" y="4857760"/>
            <a:ext cx="2054225" cy="1797050"/>
            <a:chOff x="2326" y="4950"/>
            <a:chExt cx="3235" cy="2828"/>
          </a:xfrm>
        </p:grpSpPr>
        <p:sp>
          <p:nvSpPr>
            <p:cNvPr id="1061" name="Text Box 37"/>
            <p:cNvSpPr txBox="1">
              <a:spLocks noChangeArrowheads="1"/>
            </p:cNvSpPr>
            <p:nvPr/>
          </p:nvSpPr>
          <p:spPr bwMode="auto">
            <a:xfrm>
              <a:off x="2887" y="6668"/>
              <a:ext cx="502" cy="38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+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2" name="AutoShape 38"/>
            <p:cNvSpPr>
              <a:spLocks noChangeArrowheads="1"/>
            </p:cNvSpPr>
            <p:nvPr/>
          </p:nvSpPr>
          <p:spPr bwMode="auto">
            <a:xfrm>
              <a:off x="3226" y="6582"/>
              <a:ext cx="1930" cy="825"/>
            </a:xfrm>
            <a:prstGeom prst="flowChartDecision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УСЛОВИЕ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3" name="Rectangle 39"/>
            <p:cNvSpPr>
              <a:spLocks noChangeArrowheads="1"/>
            </p:cNvSpPr>
            <p:nvPr/>
          </p:nvSpPr>
          <p:spPr bwMode="auto">
            <a:xfrm>
              <a:off x="3503" y="5360"/>
              <a:ext cx="1470" cy="42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ТЕЛО ЦИКЛА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4" name="Line 40"/>
            <p:cNvSpPr>
              <a:spLocks noChangeShapeType="1"/>
            </p:cNvSpPr>
            <p:nvPr/>
          </p:nvSpPr>
          <p:spPr bwMode="auto">
            <a:xfrm>
              <a:off x="4233" y="5776"/>
              <a:ext cx="0" cy="80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065" name="Line 41"/>
            <p:cNvSpPr>
              <a:spLocks noChangeShapeType="1"/>
            </p:cNvSpPr>
            <p:nvPr/>
          </p:nvSpPr>
          <p:spPr bwMode="auto">
            <a:xfrm flipH="1">
              <a:off x="2343" y="6994"/>
              <a:ext cx="96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066" name="Line 42"/>
            <p:cNvSpPr>
              <a:spLocks noChangeShapeType="1"/>
            </p:cNvSpPr>
            <p:nvPr/>
          </p:nvSpPr>
          <p:spPr bwMode="auto">
            <a:xfrm>
              <a:off x="2337" y="5024"/>
              <a:ext cx="0" cy="19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067" name="Line 43"/>
            <p:cNvSpPr>
              <a:spLocks noChangeShapeType="1"/>
            </p:cNvSpPr>
            <p:nvPr/>
          </p:nvSpPr>
          <p:spPr bwMode="auto">
            <a:xfrm>
              <a:off x="4228" y="4950"/>
              <a:ext cx="0" cy="39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068" name="Line 44"/>
            <p:cNvSpPr>
              <a:spLocks noChangeShapeType="1"/>
            </p:cNvSpPr>
            <p:nvPr/>
          </p:nvSpPr>
          <p:spPr bwMode="auto">
            <a:xfrm flipH="1">
              <a:off x="2326" y="5047"/>
              <a:ext cx="191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grpSp>
          <p:nvGrpSpPr>
            <p:cNvPr id="1069" name="Group 45"/>
            <p:cNvGrpSpPr>
              <a:grpSpLocks/>
            </p:cNvGrpSpPr>
            <p:nvPr/>
          </p:nvGrpSpPr>
          <p:grpSpPr bwMode="auto">
            <a:xfrm>
              <a:off x="5059" y="6566"/>
              <a:ext cx="502" cy="1212"/>
              <a:chOff x="4845" y="2446"/>
              <a:chExt cx="502" cy="1212"/>
            </a:xfrm>
          </p:grpSpPr>
          <p:sp>
            <p:nvSpPr>
              <p:cNvPr id="1070" name="Line 46"/>
              <p:cNvSpPr>
                <a:spLocks noChangeShapeType="1"/>
              </p:cNvSpPr>
              <p:nvPr/>
            </p:nvSpPr>
            <p:spPr bwMode="auto">
              <a:xfrm>
                <a:off x="4952" y="2872"/>
                <a:ext cx="30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71" name="Line 47"/>
              <p:cNvSpPr>
                <a:spLocks noChangeShapeType="1"/>
              </p:cNvSpPr>
              <p:nvPr/>
            </p:nvSpPr>
            <p:spPr bwMode="auto">
              <a:xfrm flipH="1">
                <a:off x="5249" y="2878"/>
                <a:ext cx="0" cy="78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72" name="Text Box 48"/>
              <p:cNvSpPr txBox="1">
                <a:spLocks noChangeArrowheads="1"/>
              </p:cNvSpPr>
              <p:nvPr/>
            </p:nvSpPr>
            <p:spPr bwMode="auto">
              <a:xfrm>
                <a:off x="4845" y="2446"/>
                <a:ext cx="502" cy="383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Times New Roman" pitchFamily="18" charset="0"/>
                  </a:rPr>
                  <a:t>-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  <p:grpSp>
        <p:nvGrpSpPr>
          <p:cNvPr id="1073" name="Group 49"/>
          <p:cNvGrpSpPr>
            <a:grpSpLocks/>
          </p:cNvGrpSpPr>
          <p:nvPr/>
        </p:nvGrpSpPr>
        <p:grpSpPr bwMode="auto">
          <a:xfrm>
            <a:off x="6357950" y="4929198"/>
            <a:ext cx="2211388" cy="1489075"/>
            <a:chOff x="1971" y="8320"/>
            <a:chExt cx="3484" cy="2344"/>
          </a:xfrm>
        </p:grpSpPr>
        <p:sp>
          <p:nvSpPr>
            <p:cNvPr id="1074" name="Text Box 50"/>
            <p:cNvSpPr txBox="1">
              <a:spLocks noChangeArrowheads="1"/>
            </p:cNvSpPr>
            <p:nvPr/>
          </p:nvSpPr>
          <p:spPr bwMode="auto">
            <a:xfrm>
              <a:off x="2851" y="8788"/>
              <a:ext cx="502" cy="38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+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5" name="AutoShape 51"/>
            <p:cNvSpPr>
              <a:spLocks noChangeArrowheads="1"/>
            </p:cNvSpPr>
            <p:nvPr/>
          </p:nvSpPr>
          <p:spPr bwMode="auto">
            <a:xfrm>
              <a:off x="3247" y="8702"/>
              <a:ext cx="1837" cy="825"/>
            </a:xfrm>
            <a:prstGeom prst="flowChartPreparation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endParaRPr lang="ru-RU" sz="800" dirty="0">
                <a:solidFill>
                  <a:schemeClr val="bg1"/>
                </a:solidFill>
                <a:latin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i</a:t>
              </a:r>
              <a:r>
                <a: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 = N, K, S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1076" name="Group 52"/>
            <p:cNvGrpSpPr>
              <a:grpSpLocks/>
            </p:cNvGrpSpPr>
            <p:nvPr/>
          </p:nvGrpSpPr>
          <p:grpSpPr bwMode="auto">
            <a:xfrm>
              <a:off x="1971" y="8320"/>
              <a:ext cx="2198" cy="2344"/>
              <a:chOff x="2295" y="2070"/>
              <a:chExt cx="2198" cy="2344"/>
            </a:xfrm>
          </p:grpSpPr>
          <p:sp>
            <p:nvSpPr>
              <p:cNvPr id="1077" name="Rectangle 53"/>
              <p:cNvSpPr>
                <a:spLocks noChangeArrowheads="1"/>
              </p:cNvSpPr>
              <p:nvPr/>
            </p:nvSpPr>
            <p:spPr bwMode="auto">
              <a:xfrm>
                <a:off x="2525" y="3630"/>
                <a:ext cx="1470" cy="42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800" b="0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itchFamily="34" charset="0"/>
                  </a:rPr>
                  <a:t>ТЕЛО ЦИКЛА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078" name="Line 54"/>
              <p:cNvSpPr>
                <a:spLocks noChangeShapeType="1"/>
              </p:cNvSpPr>
              <p:nvPr/>
            </p:nvSpPr>
            <p:spPr bwMode="auto">
              <a:xfrm flipH="1">
                <a:off x="3256" y="2872"/>
                <a:ext cx="30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79" name="Line 55"/>
              <p:cNvSpPr>
                <a:spLocks noChangeShapeType="1"/>
              </p:cNvSpPr>
              <p:nvPr/>
            </p:nvSpPr>
            <p:spPr bwMode="auto">
              <a:xfrm>
                <a:off x="3255" y="2876"/>
                <a:ext cx="0" cy="743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80" name="Line 56"/>
              <p:cNvSpPr>
                <a:spLocks noChangeShapeType="1"/>
              </p:cNvSpPr>
              <p:nvPr/>
            </p:nvSpPr>
            <p:spPr bwMode="auto">
              <a:xfrm>
                <a:off x="3261" y="4050"/>
                <a:ext cx="0" cy="36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81" name="Line 57"/>
              <p:cNvSpPr>
                <a:spLocks noChangeShapeType="1"/>
              </p:cNvSpPr>
              <p:nvPr/>
            </p:nvSpPr>
            <p:spPr bwMode="auto">
              <a:xfrm flipH="1">
                <a:off x="2295" y="4414"/>
                <a:ext cx="96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82" name="Line 58"/>
              <p:cNvSpPr>
                <a:spLocks noChangeShapeType="1"/>
              </p:cNvSpPr>
              <p:nvPr/>
            </p:nvSpPr>
            <p:spPr bwMode="auto">
              <a:xfrm>
                <a:off x="2319" y="2144"/>
                <a:ext cx="0" cy="225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83" name="Line 59"/>
              <p:cNvSpPr>
                <a:spLocks noChangeShapeType="1"/>
              </p:cNvSpPr>
              <p:nvPr/>
            </p:nvSpPr>
            <p:spPr bwMode="auto">
              <a:xfrm>
                <a:off x="4486" y="2070"/>
                <a:ext cx="0" cy="39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84" name="Line 60"/>
              <p:cNvSpPr>
                <a:spLocks noChangeShapeType="1"/>
              </p:cNvSpPr>
              <p:nvPr/>
            </p:nvSpPr>
            <p:spPr bwMode="auto">
              <a:xfrm flipH="1">
                <a:off x="2318" y="2167"/>
                <a:ext cx="2175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85" name="Group 61"/>
            <p:cNvGrpSpPr>
              <a:grpSpLocks/>
            </p:cNvGrpSpPr>
            <p:nvPr/>
          </p:nvGrpSpPr>
          <p:grpSpPr bwMode="auto">
            <a:xfrm>
              <a:off x="4953" y="8696"/>
              <a:ext cx="502" cy="1212"/>
              <a:chOff x="4845" y="2446"/>
              <a:chExt cx="502" cy="1212"/>
            </a:xfrm>
          </p:grpSpPr>
          <p:sp>
            <p:nvSpPr>
              <p:cNvPr id="1086" name="Line 62"/>
              <p:cNvSpPr>
                <a:spLocks noChangeShapeType="1"/>
              </p:cNvSpPr>
              <p:nvPr/>
            </p:nvSpPr>
            <p:spPr bwMode="auto">
              <a:xfrm>
                <a:off x="4952" y="2872"/>
                <a:ext cx="30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87" name="Line 63"/>
              <p:cNvSpPr>
                <a:spLocks noChangeShapeType="1"/>
              </p:cNvSpPr>
              <p:nvPr/>
            </p:nvSpPr>
            <p:spPr bwMode="auto">
              <a:xfrm flipH="1">
                <a:off x="5249" y="2878"/>
                <a:ext cx="0" cy="78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088" name="Text Box 64"/>
              <p:cNvSpPr txBox="1">
                <a:spLocks noChangeArrowheads="1"/>
              </p:cNvSpPr>
              <p:nvPr/>
            </p:nvSpPr>
            <p:spPr bwMode="auto">
              <a:xfrm>
                <a:off x="4845" y="2446"/>
                <a:ext cx="502" cy="383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Times New Roman" pitchFamily="18" charset="0"/>
                  </a:rPr>
                  <a:t>-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  <p:sp>
        <p:nvSpPr>
          <p:cNvPr id="70" name="Управляющая кнопка: далее 69">
            <a:hlinkClick r:id="rId2" action="ppaction://hlinksldjump" highlightClick="1"/>
          </p:cNvPr>
          <p:cNvSpPr/>
          <p:nvPr/>
        </p:nvSpPr>
        <p:spPr>
          <a:xfrm>
            <a:off x="7786710" y="6286520"/>
            <a:ext cx="1000132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0.32014 -0.285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16 -0.06643 L 0.33559 -0.276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-0.68629 -0.295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28670"/>
            <a:ext cx="8215370" cy="11430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3:</a:t>
            </a:r>
            <a:b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ru-RU" sz="3600" dirty="0" smtClean="0">
                <a:solidFill>
                  <a:schemeClr val="bg1"/>
                </a:solidFill>
              </a:rPr>
              <a:t>Выберите из предложенных операторы соответствующие видам циклов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143116"/>
            <a:ext cx="2000264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Цикл с параметром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2143116"/>
            <a:ext cx="2000264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Цикл с постусловием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2143116"/>
            <a:ext cx="2000264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Цикл с предусловием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5143512"/>
            <a:ext cx="2000264" cy="738664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en-US" b="1" dirty="0" smtClean="0">
                <a:solidFill>
                  <a:schemeClr val="bg1"/>
                </a:solidFill>
              </a:rPr>
              <a:t>  </a:t>
            </a:r>
            <a:r>
              <a:rPr lang="en-US" b="1" dirty="0" err="1" smtClean="0">
                <a:solidFill>
                  <a:schemeClr val="bg1"/>
                </a:solidFill>
              </a:rPr>
              <a:t>i</a:t>
            </a:r>
            <a:r>
              <a:rPr lang="en-US" b="1" dirty="0" smtClean="0">
                <a:solidFill>
                  <a:schemeClr val="bg1"/>
                </a:solidFill>
              </a:rPr>
              <a:t>:=1 to n  do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&lt;</a:t>
            </a:r>
            <a:r>
              <a:rPr lang="ru-RU" b="1" dirty="0" smtClean="0">
                <a:solidFill>
                  <a:schemeClr val="bg1"/>
                </a:solidFill>
              </a:rPr>
              <a:t>оператор</a:t>
            </a:r>
            <a:r>
              <a:rPr lang="en-US" b="1" dirty="0" smtClean="0">
                <a:solidFill>
                  <a:schemeClr val="bg1"/>
                </a:solidFill>
              </a:rPr>
              <a:t>&gt;;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472" y="5000636"/>
            <a:ext cx="2643206" cy="1323439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Repeat</a:t>
            </a:r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    </a:t>
            </a:r>
            <a:r>
              <a:rPr lang="en-US" b="1" dirty="0" smtClean="0">
                <a:solidFill>
                  <a:schemeClr val="bg1"/>
                </a:solidFill>
              </a:rPr>
              <a:t>&lt;</a:t>
            </a:r>
            <a:r>
              <a:rPr lang="ru-RU" b="1" dirty="0" smtClean="0">
                <a:solidFill>
                  <a:schemeClr val="bg1"/>
                </a:solidFill>
              </a:rPr>
              <a:t> оператор  1</a:t>
            </a:r>
            <a:r>
              <a:rPr lang="en-US" b="1" dirty="0" smtClean="0">
                <a:solidFill>
                  <a:schemeClr val="bg1"/>
                </a:solidFill>
              </a:rPr>
              <a:t>&gt;;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   </a:t>
            </a:r>
            <a:r>
              <a:rPr lang="en-US" b="1" dirty="0" smtClean="0">
                <a:solidFill>
                  <a:schemeClr val="bg1"/>
                </a:solidFill>
              </a:rPr>
              <a:t>&lt;</a:t>
            </a:r>
            <a:r>
              <a:rPr lang="ru-RU" b="1" dirty="0" smtClean="0">
                <a:solidFill>
                  <a:schemeClr val="bg1"/>
                </a:solidFill>
              </a:rPr>
              <a:t> оператор  2</a:t>
            </a:r>
            <a:r>
              <a:rPr lang="en-US" b="1" dirty="0" smtClean="0">
                <a:solidFill>
                  <a:schemeClr val="bg1"/>
                </a:solidFill>
              </a:rPr>
              <a:t>&gt;;</a:t>
            </a:r>
          </a:p>
          <a:p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Until</a:t>
            </a:r>
            <a:r>
              <a:rPr lang="en-US" b="1" dirty="0" smtClean="0">
                <a:solidFill>
                  <a:schemeClr val="bg1"/>
                </a:solidFill>
              </a:rPr>
              <a:t> &lt;</a:t>
            </a:r>
            <a:r>
              <a:rPr lang="ru-RU" b="1" dirty="0" smtClean="0">
                <a:solidFill>
                  <a:schemeClr val="bg1"/>
                </a:solidFill>
              </a:rPr>
              <a:t> условие </a:t>
            </a:r>
            <a:r>
              <a:rPr lang="en-US" b="1" dirty="0" smtClean="0">
                <a:solidFill>
                  <a:schemeClr val="bg1"/>
                </a:solidFill>
              </a:rPr>
              <a:t>&gt;;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29256" y="4857760"/>
            <a:ext cx="2714644" cy="1569660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While</a:t>
            </a:r>
            <a:r>
              <a:rPr lang="en-US" b="1" dirty="0" smtClean="0">
                <a:solidFill>
                  <a:schemeClr val="bg1"/>
                </a:solidFill>
              </a:rPr>
              <a:t> &lt;</a:t>
            </a:r>
            <a:r>
              <a:rPr lang="ru-RU" b="1" dirty="0" smtClean="0">
                <a:solidFill>
                  <a:schemeClr val="bg1"/>
                </a:solidFill>
              </a:rPr>
              <a:t>условие</a:t>
            </a:r>
            <a:r>
              <a:rPr lang="en-US" b="1" dirty="0" smtClean="0">
                <a:solidFill>
                  <a:schemeClr val="bg1"/>
                </a:solidFill>
              </a:rPr>
              <a:t>&gt; do</a:t>
            </a:r>
          </a:p>
          <a:p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   </a:t>
            </a:r>
            <a:r>
              <a:rPr lang="en-US" b="1" dirty="0" smtClean="0">
                <a:solidFill>
                  <a:schemeClr val="bg1"/>
                </a:solidFill>
              </a:rPr>
              <a:t>Begin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   </a:t>
            </a:r>
            <a:r>
              <a:rPr lang="en-US" b="1" dirty="0" smtClean="0">
                <a:solidFill>
                  <a:schemeClr val="bg1"/>
                </a:solidFill>
              </a:rPr>
              <a:t>&lt;</a:t>
            </a:r>
            <a:r>
              <a:rPr lang="ru-RU" b="1" dirty="0" smtClean="0">
                <a:solidFill>
                  <a:schemeClr val="bg1"/>
                </a:solidFill>
              </a:rPr>
              <a:t> оператор  1</a:t>
            </a:r>
            <a:r>
              <a:rPr lang="en-US" b="1" dirty="0" smtClean="0">
                <a:solidFill>
                  <a:schemeClr val="bg1"/>
                </a:solidFill>
              </a:rPr>
              <a:t>&gt;;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   </a:t>
            </a:r>
            <a:r>
              <a:rPr lang="en-US" b="1" dirty="0" smtClean="0">
                <a:solidFill>
                  <a:schemeClr val="bg1"/>
                </a:solidFill>
              </a:rPr>
              <a:t>&lt;</a:t>
            </a:r>
            <a:r>
              <a:rPr lang="ru-RU" b="1" dirty="0" smtClean="0">
                <a:solidFill>
                  <a:schemeClr val="bg1"/>
                </a:solidFill>
              </a:rPr>
              <a:t> оператор  2</a:t>
            </a:r>
            <a:r>
              <a:rPr lang="en-US" b="1" dirty="0" smtClean="0">
                <a:solidFill>
                  <a:schemeClr val="bg1"/>
                </a:solidFill>
              </a:rPr>
              <a:t>&gt;;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    </a:t>
            </a:r>
            <a:r>
              <a:rPr lang="en-US" b="1" dirty="0" smtClean="0">
                <a:solidFill>
                  <a:schemeClr val="bg1"/>
                </a:solidFill>
              </a:rPr>
              <a:t>end;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3" name="Управляющая кнопка: далее 42">
            <a:hlinkClick r:id="" action="ppaction://hlinkshowjump?jump=nextslide" highlightClick="1"/>
          </p:cNvPr>
          <p:cNvSpPr/>
          <p:nvPr/>
        </p:nvSpPr>
        <p:spPr>
          <a:xfrm>
            <a:off x="8143868" y="6357958"/>
            <a:ext cx="1000132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 -0.02106 L 0.57448 -0.3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L -0.28351 -0.272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-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-0.33108 -0.2722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467600" cy="796908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задач</a:t>
            </a:r>
            <a:endParaRPr lang="ru-RU" sz="36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643998" cy="1143008"/>
          </a:xfrm>
          <a:ln w="19050">
            <a:solidFill>
              <a:schemeClr val="accent3"/>
            </a:solidFill>
          </a:ln>
        </p:spPr>
        <p:txBody>
          <a:bodyPr>
            <a:noAutofit/>
          </a:bodyPr>
          <a:lstStyle/>
          <a:p>
            <a:pPr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1. Составить программу для вычисления суммы всех  целых чисел на интервале от </a:t>
            </a:r>
            <a:r>
              <a:rPr lang="en-US" sz="2400" dirty="0" smtClean="0">
                <a:solidFill>
                  <a:schemeClr val="bg1"/>
                </a:solidFill>
              </a:rPr>
              <a:t>n </a:t>
            </a:r>
            <a:r>
              <a:rPr lang="ru-RU" sz="2400" dirty="0" smtClean="0">
                <a:solidFill>
                  <a:schemeClr val="bg1"/>
                </a:solidFill>
              </a:rPr>
              <a:t>до </a:t>
            </a:r>
            <a:r>
              <a:rPr lang="en-US" sz="2400" dirty="0" smtClean="0">
                <a:solidFill>
                  <a:schemeClr val="bg1"/>
                </a:solidFill>
              </a:rPr>
              <a:t>m </a:t>
            </a:r>
            <a:r>
              <a:rPr lang="ru-RU" sz="2400" dirty="0" smtClean="0">
                <a:solidFill>
                  <a:schemeClr val="bg1"/>
                </a:solidFill>
              </a:rPr>
              <a:t>, используя цикл с параметром.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43636" y="5286388"/>
            <a:ext cx="164307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Program z1;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3643314"/>
            <a:ext cx="200026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Var</a:t>
            </a:r>
            <a:r>
              <a:rPr lang="en-US" sz="2000" b="1" dirty="0" smtClean="0">
                <a:solidFill>
                  <a:schemeClr val="bg1"/>
                </a:solidFill>
              </a:rPr>
              <a:t>    n,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m,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,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s, k;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2643182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begin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5786454"/>
            <a:ext cx="371477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Write (‘</a:t>
            </a:r>
            <a:r>
              <a:rPr lang="ru-RU" b="1" dirty="0" smtClean="0">
                <a:solidFill>
                  <a:schemeClr val="bg1"/>
                </a:solidFill>
              </a:rPr>
              <a:t>Введите 2 числа  </a:t>
            </a:r>
            <a:r>
              <a:rPr lang="en-US" b="1" dirty="0" smtClean="0">
                <a:solidFill>
                  <a:schemeClr val="bg1"/>
                </a:solidFill>
              </a:rPr>
              <a:t>n 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en-US" b="1" dirty="0" smtClean="0">
                <a:solidFill>
                  <a:schemeClr val="bg1"/>
                </a:solidFill>
              </a:rPr>
              <a:t> m</a:t>
            </a:r>
            <a:r>
              <a:rPr lang="en-US" sz="2000" b="1" dirty="0" smtClean="0">
                <a:solidFill>
                  <a:schemeClr val="bg1"/>
                </a:solidFill>
              </a:rPr>
              <a:t>’);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3143248"/>
            <a:ext cx="221457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Readln</a:t>
            </a:r>
            <a:r>
              <a:rPr lang="en-US" sz="2000" b="1" dirty="0" smtClean="0">
                <a:solidFill>
                  <a:schemeClr val="bg1"/>
                </a:solidFill>
              </a:rPr>
              <a:t> (</a:t>
            </a:r>
            <a:r>
              <a:rPr lang="en-US" sz="2000" b="1" dirty="0" err="1" smtClean="0">
                <a:solidFill>
                  <a:schemeClr val="bg1"/>
                </a:solidFill>
              </a:rPr>
              <a:t>n,m</a:t>
            </a:r>
            <a:r>
              <a:rPr lang="en-US" sz="2000" b="1" dirty="0" smtClean="0">
                <a:solidFill>
                  <a:schemeClr val="bg1"/>
                </a:solidFill>
              </a:rPr>
              <a:t>);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4214818"/>
            <a:ext cx="235745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For  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:= n  to m do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2643182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begin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72132" y="4714884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768" y="4786322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72396" y="3643314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s:=</a:t>
            </a:r>
            <a:r>
              <a:rPr lang="en-US" sz="2000" b="1" dirty="0" err="1" smtClean="0">
                <a:solidFill>
                  <a:schemeClr val="bg1"/>
                </a:solidFill>
              </a:rPr>
              <a:t>s+i</a:t>
            </a:r>
            <a:r>
              <a:rPr lang="en-US" sz="2000" b="1" dirty="0" smtClean="0">
                <a:solidFill>
                  <a:schemeClr val="bg1"/>
                </a:solidFill>
              </a:rPr>
              <a:t>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9190" y="2143116"/>
            <a:ext cx="200026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Writeln</a:t>
            </a:r>
            <a:r>
              <a:rPr lang="en-US" sz="2000" b="1" dirty="0" smtClean="0">
                <a:solidFill>
                  <a:schemeClr val="bg1"/>
                </a:solidFill>
              </a:rPr>
              <a:t> (‘</a:t>
            </a:r>
            <a:r>
              <a:rPr lang="en-US" b="1" dirty="0" smtClean="0">
                <a:solidFill>
                  <a:schemeClr val="bg1"/>
                </a:solidFill>
              </a:rPr>
              <a:t>s=</a:t>
            </a:r>
            <a:r>
              <a:rPr lang="en-US" sz="2000" b="1" dirty="0" smtClean="0">
                <a:solidFill>
                  <a:schemeClr val="bg1"/>
                </a:solidFill>
              </a:rPr>
              <a:t>’ , s);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43834" y="2928934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k:=k+1;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8016" y="2143116"/>
            <a:ext cx="214314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Writeln</a:t>
            </a:r>
            <a:r>
              <a:rPr lang="en-US" sz="2000" b="1" dirty="0" smtClean="0">
                <a:solidFill>
                  <a:schemeClr val="bg1"/>
                </a:solidFill>
              </a:rPr>
              <a:t> (‘</a:t>
            </a:r>
            <a:r>
              <a:rPr lang="en-US" b="1" dirty="0" smtClean="0">
                <a:solidFill>
                  <a:schemeClr val="bg1"/>
                </a:solidFill>
              </a:rPr>
              <a:t>k=</a:t>
            </a:r>
            <a:r>
              <a:rPr lang="en-US" sz="2000" b="1" dirty="0" smtClean="0">
                <a:solidFill>
                  <a:schemeClr val="bg1"/>
                </a:solidFill>
              </a:rPr>
              <a:t>’ , k);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86380" y="6215082"/>
            <a:ext cx="221457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While  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&lt;=m do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5286388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:=i+1;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58148" y="4643446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:=1;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2" name="Управляющая кнопка: далее 21">
            <a:hlinkClick r:id="rId2" action="ppaction://hlinksldjump" highlightClick="1"/>
          </p:cNvPr>
          <p:cNvSpPr/>
          <p:nvPr/>
        </p:nvSpPr>
        <p:spPr>
          <a:xfrm>
            <a:off x="7786710" y="6286520"/>
            <a:ext cx="1000132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46337 0.525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2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53021 0.032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57622 0.274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70209 0.2034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42778 0.0877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65434 0.1916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" y="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022E-16 L -0.55295 -0.0178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" y="-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-0.52969 0.0754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48612 -0.3729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-0.50642 -0.1759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-0.59236 -0.4784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" y="-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467600" cy="796908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задач</a:t>
            </a:r>
            <a:endParaRPr lang="ru-RU" sz="36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857256"/>
          </a:xfrm>
          <a:ln w="19050">
            <a:solidFill>
              <a:schemeClr val="accent3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ru-RU" sz="2300" dirty="0" smtClean="0">
                <a:solidFill>
                  <a:schemeClr val="bg1"/>
                </a:solidFill>
              </a:rPr>
              <a:t>2.  Составить программу для вычисления количество всех  целых чисел на интервале от </a:t>
            </a:r>
            <a:r>
              <a:rPr lang="en-US" sz="2300" dirty="0" smtClean="0">
                <a:solidFill>
                  <a:schemeClr val="bg1"/>
                </a:solidFill>
              </a:rPr>
              <a:t>n </a:t>
            </a:r>
            <a:r>
              <a:rPr lang="ru-RU" sz="2300" dirty="0" smtClean="0">
                <a:solidFill>
                  <a:schemeClr val="bg1"/>
                </a:solidFill>
              </a:rPr>
              <a:t>до </a:t>
            </a:r>
            <a:r>
              <a:rPr lang="en-US" sz="2300" dirty="0" smtClean="0">
                <a:solidFill>
                  <a:schemeClr val="bg1"/>
                </a:solidFill>
              </a:rPr>
              <a:t>m </a:t>
            </a:r>
            <a:r>
              <a:rPr lang="ru-RU" sz="2300" dirty="0" smtClean="0">
                <a:solidFill>
                  <a:schemeClr val="bg1"/>
                </a:solidFill>
              </a:rPr>
              <a:t>, используя цикл с предусловием.</a:t>
            </a:r>
            <a:endParaRPr lang="ru-RU" sz="23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43636" y="5286388"/>
            <a:ext cx="164307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Program z1;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3643314"/>
            <a:ext cx="200026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Var</a:t>
            </a:r>
            <a:r>
              <a:rPr lang="en-US" sz="2000" b="1" dirty="0" smtClean="0">
                <a:solidFill>
                  <a:schemeClr val="bg1"/>
                </a:solidFill>
              </a:rPr>
              <a:t>    n,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m,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,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s, k;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2643182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begin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5786454"/>
            <a:ext cx="371477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Write (‘</a:t>
            </a:r>
            <a:r>
              <a:rPr lang="ru-RU" b="1" dirty="0" smtClean="0">
                <a:solidFill>
                  <a:schemeClr val="bg1"/>
                </a:solidFill>
              </a:rPr>
              <a:t>Введите 2 числа  </a:t>
            </a:r>
            <a:r>
              <a:rPr lang="en-US" b="1" dirty="0" smtClean="0">
                <a:solidFill>
                  <a:schemeClr val="bg1"/>
                </a:solidFill>
              </a:rPr>
              <a:t>n 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en-US" b="1" dirty="0" smtClean="0">
                <a:solidFill>
                  <a:schemeClr val="bg1"/>
                </a:solidFill>
              </a:rPr>
              <a:t> m</a:t>
            </a:r>
            <a:r>
              <a:rPr lang="en-US" sz="2000" b="1" dirty="0" smtClean="0">
                <a:solidFill>
                  <a:schemeClr val="bg1"/>
                </a:solidFill>
              </a:rPr>
              <a:t>’);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3143248"/>
            <a:ext cx="221457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Readln</a:t>
            </a:r>
            <a:r>
              <a:rPr lang="en-US" sz="2000" b="1" dirty="0" smtClean="0">
                <a:solidFill>
                  <a:schemeClr val="bg1"/>
                </a:solidFill>
              </a:rPr>
              <a:t> (</a:t>
            </a:r>
            <a:r>
              <a:rPr lang="en-US" sz="2000" b="1" dirty="0" err="1" smtClean="0">
                <a:solidFill>
                  <a:schemeClr val="bg1"/>
                </a:solidFill>
              </a:rPr>
              <a:t>n,m</a:t>
            </a:r>
            <a:r>
              <a:rPr lang="en-US" sz="2000" b="1" dirty="0" smtClean="0">
                <a:solidFill>
                  <a:schemeClr val="bg1"/>
                </a:solidFill>
              </a:rPr>
              <a:t>);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4214818"/>
            <a:ext cx="235745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For  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:= n  to m do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2643182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begin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72132" y="4714884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768" y="4786322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72396" y="3643314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s:=</a:t>
            </a:r>
            <a:r>
              <a:rPr lang="en-US" sz="2000" b="1" dirty="0" err="1" smtClean="0">
                <a:solidFill>
                  <a:schemeClr val="bg1"/>
                </a:solidFill>
              </a:rPr>
              <a:t>s+i</a:t>
            </a:r>
            <a:r>
              <a:rPr lang="en-US" sz="2000" b="1" dirty="0" smtClean="0">
                <a:solidFill>
                  <a:schemeClr val="bg1"/>
                </a:solidFill>
              </a:rPr>
              <a:t>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9190" y="2143116"/>
            <a:ext cx="200026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Writeln</a:t>
            </a:r>
            <a:r>
              <a:rPr lang="en-US" sz="2000" b="1" dirty="0" smtClean="0">
                <a:solidFill>
                  <a:schemeClr val="bg1"/>
                </a:solidFill>
              </a:rPr>
              <a:t> (‘</a:t>
            </a:r>
            <a:r>
              <a:rPr lang="en-US" b="1" dirty="0" smtClean="0">
                <a:solidFill>
                  <a:schemeClr val="bg1"/>
                </a:solidFill>
              </a:rPr>
              <a:t>s=</a:t>
            </a:r>
            <a:r>
              <a:rPr lang="en-US" sz="2000" b="1" dirty="0" smtClean="0">
                <a:solidFill>
                  <a:schemeClr val="bg1"/>
                </a:solidFill>
              </a:rPr>
              <a:t>’ , s);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43834" y="2928934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k:=k+1;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8016" y="2143116"/>
            <a:ext cx="214314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Writeln</a:t>
            </a:r>
            <a:r>
              <a:rPr lang="en-US" sz="2000" b="1" dirty="0" smtClean="0">
                <a:solidFill>
                  <a:schemeClr val="bg1"/>
                </a:solidFill>
              </a:rPr>
              <a:t> (‘</a:t>
            </a:r>
            <a:r>
              <a:rPr lang="en-US" b="1" dirty="0" smtClean="0">
                <a:solidFill>
                  <a:schemeClr val="bg1"/>
                </a:solidFill>
              </a:rPr>
              <a:t>k=</a:t>
            </a:r>
            <a:r>
              <a:rPr lang="en-US" sz="2000" b="1" dirty="0" smtClean="0">
                <a:solidFill>
                  <a:schemeClr val="bg1"/>
                </a:solidFill>
              </a:rPr>
              <a:t>’ , k);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86380" y="6215082"/>
            <a:ext cx="221457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While  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&lt;=m do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5286388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:=i+1;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58148" y="4643446"/>
            <a:ext cx="1071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:=</a:t>
            </a:r>
            <a:r>
              <a:rPr lang="en-US" sz="2000" b="1" dirty="0">
                <a:solidFill>
                  <a:schemeClr val="bg1"/>
                </a:solidFill>
              </a:rPr>
              <a:t>n</a:t>
            </a:r>
            <a:r>
              <a:rPr lang="en-US" sz="2000" b="1" dirty="0" smtClean="0">
                <a:solidFill>
                  <a:schemeClr val="bg1"/>
                </a:solidFill>
              </a:rPr>
              <a:t>;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53021 -0.030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57622 0.274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7099 0.2349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44357 0.150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-0.52969 0.0229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48612 -0.4254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51024 -0.2388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" y="-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-0.59236 -0.5414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" y="-2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5.55112E-17 L -0.65434 0.2851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" y="143"/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67431 0.5782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" y="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49844 -0.30949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" y="-155"/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-0.65417 0.004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" y="2"/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-0.77222 -0.13264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" y="-66"/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70648" cy="571480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циклов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498543"/>
          <a:ext cx="8786873" cy="6249885"/>
        </p:xfrm>
        <a:graphic>
          <a:graphicData uri="http://schemas.openxmlformats.org/drawingml/2006/table">
            <a:tbl>
              <a:tblPr/>
              <a:tblGrid>
                <a:gridCol w="785818"/>
                <a:gridCol w="2116830"/>
                <a:gridCol w="2960456"/>
                <a:gridCol w="2923769"/>
              </a:tblGrid>
              <a:tr h="2453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 </a:t>
                      </a: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Блок-схема</a:t>
                      </a:r>
                    </a:p>
                  </a:txBody>
                  <a:tcPr marL="41648" marR="416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Описание работы</a:t>
                      </a:r>
                    </a:p>
                  </a:txBody>
                  <a:tcPr marL="41648" marR="416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Операторы</a:t>
                      </a:r>
                    </a:p>
                  </a:txBody>
                  <a:tcPr marL="41648" marR="416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9179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  </a:t>
                      </a:r>
                      <a:r>
                        <a:rPr kumimoji="0" lang="ru-RU" sz="1600" b="1" i="1" kern="120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параметром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ДЛЯ) </a:t>
                      </a:r>
                    </a:p>
                  </a:txBody>
                  <a:tcPr marL="41648" marR="4164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Тело цикло выполняется ДЛЯ заданного параметра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имя параметра цикла;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начальное значение параметра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конечное значение параметра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шаг изменения параметра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91465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FOR  </a:t>
                      </a: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= N  TO K DO 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indent="291465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BEGIN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91465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&lt;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тело цикла&gt;;</a:t>
                      </a:r>
                    </a:p>
                    <a:p>
                      <a:pPr indent="291465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END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80599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 </a:t>
                      </a:r>
                      <a:r>
                        <a:rPr lang="ru-RU" sz="1600" b="1" i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предусловием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(ПОКА) </a:t>
                      </a:r>
                    </a:p>
                  </a:txBody>
                  <a:tcPr marL="41648" marR="4164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cap="all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al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выполняется условие – выполняется и тело цикла.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Если условие не выполняется, происходит выход из цикла. </a:t>
                      </a: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indent="388620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WHILE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&lt;условие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DO</a:t>
                      </a: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BEGIN 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8862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&lt;тело цикла&gt;;</a:t>
                      </a:r>
                    </a:p>
                    <a:p>
                      <a:pPr indent="3886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END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478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  </a:t>
                      </a:r>
                      <a:r>
                        <a:rPr lang="ru-RU" sz="1600" b="1" i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постусловием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 smtClean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ДО) </a:t>
                      </a:r>
                    </a:p>
                  </a:txBody>
                  <a:tcPr marL="41648" marR="4164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Тело цикла выполняется ДО тех пор, пока выполняется условие.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Если условие не выполняется, то происходит выход из цикла.</a:t>
                      </a: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indent="388620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886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REPEAT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8862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&lt;тело цикла&gt;;</a:t>
                      </a:r>
                    </a:p>
                    <a:p>
                      <a:pPr indent="3886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UNTIL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&lt;условие&gt;;</a:t>
                      </a:r>
                    </a:p>
                  </a:txBody>
                  <a:tcPr marL="41648" marR="416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pSp>
        <p:nvGrpSpPr>
          <p:cNvPr id="3102" name="Group 30"/>
          <p:cNvGrpSpPr>
            <a:grpSpLocks/>
          </p:cNvGrpSpPr>
          <p:nvPr/>
        </p:nvGrpSpPr>
        <p:grpSpPr bwMode="auto">
          <a:xfrm>
            <a:off x="1142976" y="2714620"/>
            <a:ext cx="1785950" cy="1285884"/>
            <a:chOff x="2031" y="2070"/>
            <a:chExt cx="3484" cy="2344"/>
          </a:xfrm>
        </p:grpSpPr>
        <p:sp>
          <p:nvSpPr>
            <p:cNvPr id="3118" name="Text Box 46"/>
            <p:cNvSpPr txBox="1">
              <a:spLocks noChangeArrowheads="1"/>
            </p:cNvSpPr>
            <p:nvPr/>
          </p:nvSpPr>
          <p:spPr bwMode="auto">
            <a:xfrm>
              <a:off x="2911" y="2538"/>
              <a:ext cx="502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3103" name="Group 31"/>
            <p:cNvGrpSpPr>
              <a:grpSpLocks/>
            </p:cNvGrpSpPr>
            <p:nvPr/>
          </p:nvGrpSpPr>
          <p:grpSpPr bwMode="auto">
            <a:xfrm>
              <a:off x="2031" y="2070"/>
              <a:ext cx="3484" cy="2344"/>
              <a:chOff x="2295" y="2070"/>
              <a:chExt cx="3484" cy="2344"/>
            </a:xfrm>
          </p:grpSpPr>
          <p:sp>
            <p:nvSpPr>
              <p:cNvPr id="3117" name="AutoShape 45"/>
              <p:cNvSpPr>
                <a:spLocks noChangeArrowheads="1"/>
              </p:cNvSpPr>
              <p:nvPr/>
            </p:nvSpPr>
            <p:spPr bwMode="auto">
              <a:xfrm>
                <a:off x="3571" y="2452"/>
                <a:ext cx="1837" cy="825"/>
              </a:xfrm>
              <a:prstGeom prst="flowChartDecision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grpSp>
            <p:nvGrpSpPr>
              <p:cNvPr id="3108" name="Group 36"/>
              <p:cNvGrpSpPr>
                <a:grpSpLocks/>
              </p:cNvGrpSpPr>
              <p:nvPr/>
            </p:nvGrpSpPr>
            <p:grpSpPr bwMode="auto">
              <a:xfrm>
                <a:off x="2295" y="2070"/>
                <a:ext cx="2198" cy="2344"/>
                <a:chOff x="2295" y="2070"/>
                <a:chExt cx="2198" cy="2344"/>
              </a:xfrm>
            </p:grpSpPr>
            <p:sp>
              <p:nvSpPr>
                <p:cNvPr id="3116" name="Rectangle 44"/>
                <p:cNvSpPr>
                  <a:spLocks noChangeArrowheads="1"/>
                </p:cNvSpPr>
                <p:nvPr/>
              </p:nvSpPr>
              <p:spPr bwMode="auto">
                <a:xfrm>
                  <a:off x="2525" y="3630"/>
                  <a:ext cx="1470" cy="42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3115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3256" y="2872"/>
                  <a:ext cx="3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14" name="Line 42"/>
                <p:cNvSpPr>
                  <a:spLocks noChangeShapeType="1"/>
                </p:cNvSpPr>
                <p:nvPr/>
              </p:nvSpPr>
              <p:spPr bwMode="auto">
                <a:xfrm>
                  <a:off x="3255" y="2876"/>
                  <a:ext cx="0" cy="7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13" name="Line 41"/>
                <p:cNvSpPr>
                  <a:spLocks noChangeShapeType="1"/>
                </p:cNvSpPr>
                <p:nvPr/>
              </p:nvSpPr>
              <p:spPr bwMode="auto">
                <a:xfrm>
                  <a:off x="3261" y="405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12" name="Line 40"/>
                <p:cNvSpPr>
                  <a:spLocks noChangeShapeType="1"/>
                </p:cNvSpPr>
                <p:nvPr/>
              </p:nvSpPr>
              <p:spPr bwMode="auto">
                <a:xfrm flipH="1">
                  <a:off x="2295" y="4414"/>
                  <a:ext cx="9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11" name="Line 39"/>
                <p:cNvSpPr>
                  <a:spLocks noChangeShapeType="1"/>
                </p:cNvSpPr>
                <p:nvPr/>
              </p:nvSpPr>
              <p:spPr bwMode="auto">
                <a:xfrm>
                  <a:off x="2319" y="2144"/>
                  <a:ext cx="0" cy="22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med" len="med"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10" name="Line 38"/>
                <p:cNvSpPr>
                  <a:spLocks noChangeShapeType="1"/>
                </p:cNvSpPr>
                <p:nvPr/>
              </p:nvSpPr>
              <p:spPr bwMode="auto">
                <a:xfrm>
                  <a:off x="4486" y="2070"/>
                  <a:ext cx="0" cy="39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09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2318" y="2167"/>
                  <a:ext cx="2175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med" len="med"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3104" name="Group 32"/>
              <p:cNvGrpSpPr>
                <a:grpSpLocks/>
              </p:cNvGrpSpPr>
              <p:nvPr/>
            </p:nvGrpSpPr>
            <p:grpSpPr bwMode="auto">
              <a:xfrm>
                <a:off x="5277" y="2446"/>
                <a:ext cx="502" cy="1212"/>
                <a:chOff x="4845" y="2446"/>
                <a:chExt cx="502" cy="1212"/>
              </a:xfrm>
            </p:grpSpPr>
            <p:sp>
              <p:nvSpPr>
                <p:cNvPr id="3107" name="Line 35"/>
                <p:cNvSpPr>
                  <a:spLocks noChangeShapeType="1"/>
                </p:cNvSpPr>
                <p:nvPr/>
              </p:nvSpPr>
              <p:spPr bwMode="auto">
                <a:xfrm>
                  <a:off x="4952" y="2872"/>
                  <a:ext cx="3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06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5249" y="2878"/>
                  <a:ext cx="0" cy="78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0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4845" y="2446"/>
                  <a:ext cx="502" cy="3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</p:grpSp>
      </p:grpSp>
      <p:grpSp>
        <p:nvGrpSpPr>
          <p:cNvPr id="3073" name="Group 1"/>
          <p:cNvGrpSpPr>
            <a:grpSpLocks/>
          </p:cNvGrpSpPr>
          <p:nvPr/>
        </p:nvGrpSpPr>
        <p:grpSpPr bwMode="auto">
          <a:xfrm>
            <a:off x="1214414" y="928670"/>
            <a:ext cx="1714512" cy="1428760"/>
            <a:chOff x="1971" y="8320"/>
            <a:chExt cx="3484" cy="2344"/>
          </a:xfrm>
        </p:grpSpPr>
        <p:sp>
          <p:nvSpPr>
            <p:cNvPr id="3088" name="Text Box 16"/>
            <p:cNvSpPr txBox="1">
              <a:spLocks noChangeArrowheads="1"/>
            </p:cNvSpPr>
            <p:nvPr/>
          </p:nvSpPr>
          <p:spPr bwMode="auto">
            <a:xfrm>
              <a:off x="2851" y="8788"/>
              <a:ext cx="502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auto">
            <a:xfrm>
              <a:off x="3247" y="8702"/>
              <a:ext cx="1837" cy="825"/>
            </a:xfrm>
            <a:prstGeom prst="flowChartPrepara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3078" name="Group 6"/>
            <p:cNvGrpSpPr>
              <a:grpSpLocks/>
            </p:cNvGrpSpPr>
            <p:nvPr/>
          </p:nvGrpSpPr>
          <p:grpSpPr bwMode="auto">
            <a:xfrm>
              <a:off x="1971" y="8320"/>
              <a:ext cx="2198" cy="2344"/>
              <a:chOff x="2295" y="2070"/>
              <a:chExt cx="2198" cy="2344"/>
            </a:xfrm>
          </p:grpSpPr>
          <p:sp>
            <p:nvSpPr>
              <p:cNvPr id="3086" name="Rectangle 14"/>
              <p:cNvSpPr>
                <a:spLocks noChangeArrowheads="1"/>
              </p:cNvSpPr>
              <p:nvPr/>
            </p:nvSpPr>
            <p:spPr bwMode="auto">
              <a:xfrm>
                <a:off x="2525" y="3630"/>
                <a:ext cx="1470" cy="4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3085" name="Line 13"/>
              <p:cNvSpPr>
                <a:spLocks noChangeShapeType="1"/>
              </p:cNvSpPr>
              <p:nvPr/>
            </p:nvSpPr>
            <p:spPr bwMode="auto">
              <a:xfrm flipH="1">
                <a:off x="3256" y="2872"/>
                <a:ext cx="3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84" name="Line 12"/>
              <p:cNvSpPr>
                <a:spLocks noChangeShapeType="1"/>
              </p:cNvSpPr>
              <p:nvPr/>
            </p:nvSpPr>
            <p:spPr bwMode="auto">
              <a:xfrm>
                <a:off x="3255" y="2876"/>
                <a:ext cx="0" cy="7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83" name="Line 11"/>
              <p:cNvSpPr>
                <a:spLocks noChangeShapeType="1"/>
              </p:cNvSpPr>
              <p:nvPr/>
            </p:nvSpPr>
            <p:spPr bwMode="auto">
              <a:xfrm>
                <a:off x="3261" y="4050"/>
                <a:ext cx="0" cy="3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82" name="Line 10"/>
              <p:cNvSpPr>
                <a:spLocks noChangeShapeType="1"/>
              </p:cNvSpPr>
              <p:nvPr/>
            </p:nvSpPr>
            <p:spPr bwMode="auto">
              <a:xfrm flipH="1">
                <a:off x="2295" y="4414"/>
                <a:ext cx="9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81" name="Line 9"/>
              <p:cNvSpPr>
                <a:spLocks noChangeShapeType="1"/>
              </p:cNvSpPr>
              <p:nvPr/>
            </p:nvSpPr>
            <p:spPr bwMode="auto">
              <a:xfrm>
                <a:off x="2319" y="2144"/>
                <a:ext cx="0" cy="22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80" name="Line 8"/>
              <p:cNvSpPr>
                <a:spLocks noChangeShapeType="1"/>
              </p:cNvSpPr>
              <p:nvPr/>
            </p:nvSpPr>
            <p:spPr bwMode="auto">
              <a:xfrm>
                <a:off x="4486" y="2070"/>
                <a:ext cx="0" cy="39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79" name="Line 7"/>
              <p:cNvSpPr>
                <a:spLocks noChangeShapeType="1"/>
              </p:cNvSpPr>
              <p:nvPr/>
            </p:nvSpPr>
            <p:spPr bwMode="auto">
              <a:xfrm flipH="1">
                <a:off x="2318" y="2167"/>
                <a:ext cx="217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074" name="Group 2"/>
            <p:cNvGrpSpPr>
              <a:grpSpLocks/>
            </p:cNvGrpSpPr>
            <p:nvPr/>
          </p:nvGrpSpPr>
          <p:grpSpPr bwMode="auto">
            <a:xfrm>
              <a:off x="4953" y="8696"/>
              <a:ext cx="502" cy="1212"/>
              <a:chOff x="4845" y="2446"/>
              <a:chExt cx="502" cy="1212"/>
            </a:xfrm>
          </p:grpSpPr>
          <p:sp>
            <p:nvSpPr>
              <p:cNvPr id="3077" name="Line 5"/>
              <p:cNvSpPr>
                <a:spLocks noChangeShapeType="1"/>
              </p:cNvSpPr>
              <p:nvPr/>
            </p:nvSpPr>
            <p:spPr bwMode="auto">
              <a:xfrm>
                <a:off x="4952" y="2872"/>
                <a:ext cx="3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76" name="Line 4"/>
              <p:cNvSpPr>
                <a:spLocks noChangeShapeType="1"/>
              </p:cNvSpPr>
              <p:nvPr/>
            </p:nvSpPr>
            <p:spPr bwMode="auto">
              <a:xfrm flipH="1">
                <a:off x="5249" y="2878"/>
                <a:ext cx="0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75" name="Text Box 3"/>
              <p:cNvSpPr txBox="1">
                <a:spLocks noChangeArrowheads="1"/>
              </p:cNvSpPr>
              <p:nvPr/>
            </p:nvSpPr>
            <p:spPr bwMode="auto">
              <a:xfrm>
                <a:off x="4845" y="2446"/>
                <a:ext cx="502" cy="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  <p:grpSp>
        <p:nvGrpSpPr>
          <p:cNvPr id="3089" name="Group 17"/>
          <p:cNvGrpSpPr>
            <a:grpSpLocks/>
          </p:cNvGrpSpPr>
          <p:nvPr/>
        </p:nvGrpSpPr>
        <p:grpSpPr bwMode="auto">
          <a:xfrm>
            <a:off x="1071538" y="4714884"/>
            <a:ext cx="1928826" cy="1357322"/>
            <a:chOff x="2326" y="4950"/>
            <a:chExt cx="3235" cy="2828"/>
          </a:xfrm>
        </p:grpSpPr>
        <p:sp>
          <p:nvSpPr>
            <p:cNvPr id="3101" name="Text Box 29"/>
            <p:cNvSpPr txBox="1">
              <a:spLocks noChangeArrowheads="1"/>
            </p:cNvSpPr>
            <p:nvPr/>
          </p:nvSpPr>
          <p:spPr bwMode="auto">
            <a:xfrm>
              <a:off x="2887" y="6668"/>
              <a:ext cx="502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00" name="AutoShape 28"/>
            <p:cNvSpPr>
              <a:spLocks noChangeArrowheads="1"/>
            </p:cNvSpPr>
            <p:nvPr/>
          </p:nvSpPr>
          <p:spPr bwMode="auto">
            <a:xfrm>
              <a:off x="3319" y="6582"/>
              <a:ext cx="1837" cy="825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99" name="Rectangle 27"/>
            <p:cNvSpPr>
              <a:spLocks noChangeArrowheads="1"/>
            </p:cNvSpPr>
            <p:nvPr/>
          </p:nvSpPr>
          <p:spPr bwMode="auto">
            <a:xfrm>
              <a:off x="3503" y="5360"/>
              <a:ext cx="1470" cy="4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98" name="Line 26"/>
            <p:cNvSpPr>
              <a:spLocks noChangeShapeType="1"/>
            </p:cNvSpPr>
            <p:nvPr/>
          </p:nvSpPr>
          <p:spPr bwMode="auto">
            <a:xfrm>
              <a:off x="4233" y="5776"/>
              <a:ext cx="0" cy="80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7" name="Line 25"/>
            <p:cNvSpPr>
              <a:spLocks noChangeShapeType="1"/>
            </p:cNvSpPr>
            <p:nvPr/>
          </p:nvSpPr>
          <p:spPr bwMode="auto">
            <a:xfrm flipH="1">
              <a:off x="2343" y="6994"/>
              <a:ext cx="9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6" name="Line 24"/>
            <p:cNvSpPr>
              <a:spLocks noChangeShapeType="1"/>
            </p:cNvSpPr>
            <p:nvPr/>
          </p:nvSpPr>
          <p:spPr bwMode="auto">
            <a:xfrm>
              <a:off x="2337" y="5024"/>
              <a:ext cx="0" cy="19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5" name="Line 23"/>
            <p:cNvSpPr>
              <a:spLocks noChangeShapeType="1"/>
            </p:cNvSpPr>
            <p:nvPr/>
          </p:nvSpPr>
          <p:spPr bwMode="auto">
            <a:xfrm>
              <a:off x="4228" y="4950"/>
              <a:ext cx="0" cy="3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4" name="Line 22"/>
            <p:cNvSpPr>
              <a:spLocks noChangeShapeType="1"/>
            </p:cNvSpPr>
            <p:nvPr/>
          </p:nvSpPr>
          <p:spPr bwMode="auto">
            <a:xfrm flipH="1">
              <a:off x="2326" y="5047"/>
              <a:ext cx="191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3090" name="Group 18"/>
            <p:cNvGrpSpPr>
              <a:grpSpLocks/>
            </p:cNvGrpSpPr>
            <p:nvPr/>
          </p:nvGrpSpPr>
          <p:grpSpPr bwMode="auto">
            <a:xfrm>
              <a:off x="5059" y="6566"/>
              <a:ext cx="502" cy="1212"/>
              <a:chOff x="4845" y="2446"/>
              <a:chExt cx="502" cy="1212"/>
            </a:xfrm>
          </p:grpSpPr>
          <p:sp>
            <p:nvSpPr>
              <p:cNvPr id="3093" name="Line 21"/>
              <p:cNvSpPr>
                <a:spLocks noChangeShapeType="1"/>
              </p:cNvSpPr>
              <p:nvPr/>
            </p:nvSpPr>
            <p:spPr bwMode="auto">
              <a:xfrm>
                <a:off x="4952" y="2872"/>
                <a:ext cx="3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92" name="Line 20"/>
              <p:cNvSpPr>
                <a:spLocks noChangeShapeType="1"/>
              </p:cNvSpPr>
              <p:nvPr/>
            </p:nvSpPr>
            <p:spPr bwMode="auto">
              <a:xfrm flipH="1">
                <a:off x="5249" y="2878"/>
                <a:ext cx="0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91" name="Text Box 19"/>
              <p:cNvSpPr txBox="1">
                <a:spLocks noChangeArrowheads="1"/>
              </p:cNvSpPr>
              <p:nvPr/>
            </p:nvSpPr>
            <p:spPr bwMode="auto">
              <a:xfrm>
                <a:off x="4845" y="2446"/>
                <a:ext cx="502" cy="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Стр. 172, 222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Домашнее задание 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256</TotalTime>
  <Words>501</Words>
  <Application>Microsoft Office PowerPoint</Application>
  <PresentationFormat>Экран (4:3)</PresentationFormat>
  <Paragraphs>120</Paragraphs>
  <Slides>9</Slides>
  <Notes>0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Техническая</vt:lpstr>
      <vt:lpstr>Циклы в Паскале</vt:lpstr>
      <vt:lpstr>Цели урока:</vt:lpstr>
      <vt:lpstr>Вопрос 1:                       Назовите виды циклов </vt:lpstr>
      <vt:lpstr>Вопрос 2:  Выберите из предложенных блок-схем рисунки, соответствующие данным видам  </vt:lpstr>
      <vt:lpstr>Вопрос 3:           Выберите из предложенных операторы соответствующие видам циклов </vt:lpstr>
      <vt:lpstr>Решение задач</vt:lpstr>
      <vt:lpstr>Решение задач</vt:lpstr>
      <vt:lpstr>Виды циклов</vt:lpstr>
      <vt:lpstr>Стр. 172, 222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Циклы в Паскале</dc:title>
  <dc:creator>mama</dc:creator>
  <cp:lastModifiedBy>mama</cp:lastModifiedBy>
  <cp:revision>27</cp:revision>
  <dcterms:created xsi:type="dcterms:W3CDTF">2013-01-27T14:10:42Z</dcterms:created>
  <dcterms:modified xsi:type="dcterms:W3CDTF">2013-01-27T20:12:26Z</dcterms:modified>
</cp:coreProperties>
</file>