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58" r:id="rId3"/>
    <p:sldId id="260" r:id="rId4"/>
    <p:sldId id="261" r:id="rId5"/>
    <p:sldId id="259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200" dirty="0"/>
              <a:t>км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км</c:v>
                </c:pt>
              </c:strCache>
            </c:strRef>
          </c:tx>
          <c:dLbls>
            <c:dLbl>
              <c:idx val="0"/>
              <c:layout>
                <c:manualLayout>
                  <c:x val="-6.7788122499108594E-2"/>
                  <c:y val="-0.33310775391441455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4444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3.6983479259934311E-3"/>
                  <c:y val="9.4979876449412196E-3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0.14080662414325892"/>
                  <c:y val="-1.5875835424206709E-2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  <c:showVal val="1"/>
            </c:dLbl>
            <c:delete val="1"/>
          </c:dLbls>
          <c:cat>
            <c:strRef>
              <c:f>Лист1!$A$2:$A$4</c:f>
              <c:strCache>
                <c:ptCount val="3"/>
                <c:pt idx="0">
                  <c:v>Амур</c:v>
                </c:pt>
                <c:pt idx="1">
                  <c:v>Бурея</c:v>
                </c:pt>
                <c:pt idx="2">
                  <c:v>Мая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4444</c:v>
                </c:pt>
                <c:pt idx="1">
                  <c:v>623</c:v>
                </c:pt>
                <c:pt idx="2">
                  <c:v>1053</c:v>
                </c:pt>
              </c:numCache>
            </c:numRef>
          </c:val>
        </c:ser>
      </c:pie3DChart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/>
            </a:pPr>
            <a:endParaRPr lang="ru-RU"/>
          </a:p>
        </c:txPr>
      </c:legendEntry>
      <c:layout/>
    </c:legend>
    <c:plotVisOnly val="1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200" dirty="0"/>
              <a:t>км</a:t>
            </a:r>
          </a:p>
        </c:rich>
      </c:tx>
      <c:layout/>
    </c:title>
    <c:view3D>
      <c:rotX val="30"/>
      <c:perspective val="30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км</c:v>
                </c:pt>
              </c:strCache>
            </c:strRef>
          </c:tx>
          <c:dLbls>
            <c:dLbl>
              <c:idx val="0"/>
              <c:layout>
                <c:manualLayout>
                  <c:x val="2.7810308624856405E-2"/>
                  <c:y val="3.4705763666782199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4444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3.6983479259934315E-3"/>
                  <c:y val="9.4979876449412214E-3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4.5208193019294005E-2"/>
                  <c:y val="-2.200606071722672E-2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  <c:showVal val="1"/>
            </c:dLbl>
            <c:delete val="1"/>
          </c:dLbls>
          <c:cat>
            <c:strRef>
              <c:f>Лист1!$A$2:$A$4</c:f>
              <c:strCache>
                <c:ptCount val="3"/>
                <c:pt idx="0">
                  <c:v>Амур</c:v>
                </c:pt>
                <c:pt idx="1">
                  <c:v>Бурея</c:v>
                </c:pt>
                <c:pt idx="2">
                  <c:v>Мая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4444</c:v>
                </c:pt>
                <c:pt idx="1">
                  <c:v>623</c:v>
                </c:pt>
                <c:pt idx="2">
                  <c:v>1053</c:v>
                </c:pt>
              </c:numCache>
            </c:numRef>
          </c:val>
        </c:ser>
        <c:gapWidth val="100"/>
        <c:shape val="cylinder"/>
        <c:axId val="86013824"/>
        <c:axId val="86012288"/>
        <c:axId val="0"/>
      </c:bar3DChart>
      <c:valAx>
        <c:axId val="86012288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86013824"/>
        <c:crosses val="autoZero"/>
        <c:crossBetween val="between"/>
      </c:valAx>
      <c:catAx>
        <c:axId val="86013824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86012288"/>
        <c:crosses val="autoZero"/>
        <c:auto val="1"/>
        <c:lblAlgn val="ctr"/>
        <c:lblOffset val="100"/>
      </c:catAx>
    </c:plotArea>
    <c:legend>
      <c:legendPos val="r"/>
      <c:layout/>
      <c:txPr>
        <a:bodyPr/>
        <a:lstStyle/>
        <a:p>
          <a:pPr>
            <a:defRPr sz="1400"/>
          </a:pPr>
          <a:endParaRPr lang="ru-RU"/>
        </a:p>
      </c:txPr>
    </c:legend>
    <c:plotVisOnly val="1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1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0B9168-6C49-4FB4-B626-D14DCCC1A747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73651-53FA-481A-8AC7-F4C7E704E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F3E02-C862-4D74-8311-F35795753A21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678E34-4A5B-45DF-845C-4351B439F7CF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9F45A1-7EA1-4580-B4DE-17AD684495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678E34-4A5B-45DF-845C-4351B439F7CF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9F45A1-7EA1-4580-B4DE-17AD68449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678E34-4A5B-45DF-845C-4351B439F7CF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9F45A1-7EA1-4580-B4DE-17AD68449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7BAF0-1B80-4D3E-B95A-69839853B5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678E34-4A5B-45DF-845C-4351B439F7CF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9F45A1-7EA1-4580-B4DE-17AD68449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678E34-4A5B-45DF-845C-4351B439F7CF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9F45A1-7EA1-4580-B4DE-17AD684495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678E34-4A5B-45DF-845C-4351B439F7CF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9F45A1-7EA1-4580-B4DE-17AD68449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678E34-4A5B-45DF-845C-4351B439F7CF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9F45A1-7EA1-4580-B4DE-17AD68449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678E34-4A5B-45DF-845C-4351B439F7CF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9F45A1-7EA1-4580-B4DE-17AD68449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678E34-4A5B-45DF-845C-4351B439F7CF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9F45A1-7EA1-4580-B4DE-17AD684495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678E34-4A5B-45DF-845C-4351B439F7CF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9F45A1-7EA1-4580-B4DE-17AD68449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678E34-4A5B-45DF-845C-4351B439F7CF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9F45A1-7EA1-4580-B4DE-17AD684495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8678E34-4A5B-45DF-845C-4351B439F7CF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A9F45A1-7EA1-4580-B4DE-17AD684495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Relationship Id="rId9" Type="http://schemas.openxmlformats.org/officeDocument/2006/relationships/oleObject" Target="../embeddings/_____Microsoft_Office_Excel_97-20031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7" Type="http://schemas.openxmlformats.org/officeDocument/2006/relationships/oleObject" Target="../embeddings/_____Microsoft_Office_Excel_97-20036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_____Microsoft_Office_Excel_97-20035.xls"/><Relationship Id="rId5" Type="http://schemas.openxmlformats.org/officeDocument/2006/relationships/oleObject" Target="../embeddings/_____Microsoft_Office_Excel_97-20034.xls"/><Relationship Id="rId4" Type="http://schemas.openxmlformats.org/officeDocument/2006/relationships/oleObject" Target="../embeddings/_____Microsoft_Office_Excel_97-20033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kursk-sosh7.ru/" TargetMode="External"/><Relationship Id="rId2" Type="http://schemas.openxmlformats.org/officeDocument/2006/relationships/hyperlink" Target="http://school-collection.edu.ru/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nsportal.r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7.png"/><Relationship Id="rId5" Type="http://schemas.openxmlformats.org/officeDocument/2006/relationships/image" Target="../media/image6.wm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1538" y="1928802"/>
            <a:ext cx="7848600" cy="161447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000" dist="30000" dir="5400000" algn="tl" rotWithShape="0">
                    <a:srgbClr val="000000">
                      <a:alpha val="30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Наглядные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000" dist="30000" dir="5400000" algn="tl" rotWithShape="0">
                    <a:srgbClr val="000000">
                      <a:alpha val="30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формы представления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000" dist="30000" dir="5400000" algn="tl" rotWithShape="0">
                    <a:srgbClr val="000000">
                      <a:alpha val="30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информации</a:t>
            </a:r>
            <a:r>
              <a:rPr lang="ru-RU" dirty="0" smtClean="0">
                <a:solidFill>
                  <a:schemeClr val="hlink"/>
                </a:solidFill>
              </a:rPr>
              <a:t>.</a:t>
            </a:r>
            <a:br>
              <a:rPr lang="ru-RU" dirty="0" smtClean="0">
                <a:solidFill>
                  <a:schemeClr val="hlink"/>
                </a:solidFill>
              </a:rPr>
            </a:br>
            <a:r>
              <a:rPr lang="ru-RU" sz="3200" dirty="0" smtClean="0">
                <a:solidFill>
                  <a:schemeClr val="hlink"/>
                </a:solidFill>
              </a:rPr>
              <a:t>(5 класс)</a:t>
            </a:r>
            <a:endParaRPr lang="ru-RU" sz="3200" dirty="0">
              <a:solidFill>
                <a:schemeClr val="hlin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00464" y="5715016"/>
            <a:ext cx="5143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Выполнила: учитель информатики </a:t>
            </a:r>
          </a:p>
          <a:p>
            <a:pPr algn="r"/>
            <a:r>
              <a:rPr lang="ru-RU" dirty="0" smtClean="0"/>
              <a:t>МКОУСОШ№ 39 г. Тула</a:t>
            </a:r>
          </a:p>
          <a:p>
            <a:pPr algn="r"/>
            <a:r>
              <a:rPr lang="ru-RU" dirty="0" smtClean="0"/>
              <a:t>Бурцева Ирина Вячеславовна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4714884"/>
            <a:ext cx="3204107" cy="193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34217" y="0"/>
            <a:ext cx="2109783" cy="15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214414" y="2285992"/>
            <a:ext cx="7700986" cy="385287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/>
              <a:t>А-1</a:t>
            </a:r>
            <a:r>
              <a:rPr lang="ru-RU" sz="2800" dirty="0" smtClean="0"/>
              <a:t>      </a:t>
            </a:r>
            <a:r>
              <a:rPr lang="ru-RU" sz="2800" b="1" dirty="0" smtClean="0"/>
              <a:t>Б-2      В-3      Г-4       Д-5       Е-6      Ё-7       Ж-8     З-9      И-10    Й-11     К-12    Л-13    М-14    Н-15   О-16    П-17    Р-18    С-19    Т-20     У-21   Ф-22    Х-23    Ц-24    Ч-25    Ш-26    Щ-27   Ъ-28    Ы-29    Ь-30    Э-31    Ю-32    Я-33</a:t>
            </a:r>
            <a:endParaRPr lang="ru-RU" sz="2800" dirty="0" smtClean="0"/>
          </a:p>
          <a:p>
            <a:r>
              <a:rPr lang="ru-RU" sz="2800" dirty="0" smtClean="0"/>
              <a:t> </a:t>
            </a:r>
          </a:p>
          <a:p>
            <a:r>
              <a:rPr lang="ru-RU" sz="800" dirty="0" smtClean="0"/>
              <a:t> </a:t>
            </a:r>
          </a:p>
          <a:p>
            <a:endParaRPr lang="ru-RU" sz="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14414" y="642918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i="1" u="sng" dirty="0" smtClean="0">
                <a:solidFill>
                  <a:srgbClr val="FF0000"/>
                </a:solidFill>
              </a:rPr>
              <a:t>Задание</a:t>
            </a:r>
            <a:r>
              <a:rPr lang="ru-RU" sz="2400" i="1" dirty="0" smtClean="0">
                <a:solidFill>
                  <a:srgbClr val="FF0000"/>
                </a:solidFill>
              </a:rPr>
              <a:t>: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b="0" dirty="0" smtClean="0">
                <a:solidFill>
                  <a:srgbClr val="FF0000"/>
                </a:solidFill>
              </a:rPr>
              <a:t>Известно, что некто расположил все буквы алфавита по кругу и заменил каждую букву исходного сообщения на следующую после неё. Декодируйте полученные шифровки:</a:t>
            </a:r>
            <a:br>
              <a:rPr lang="ru-RU" sz="2400" b="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Е Й Б Д С Б Н Н Б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b="0" dirty="0">
              <a:solidFill>
                <a:srgbClr val="FF0000"/>
              </a:solidFill>
            </a:endParaRPr>
          </a:p>
        </p:txBody>
      </p:sp>
      <p:grpSp>
        <p:nvGrpSpPr>
          <p:cNvPr id="4" name="Группа 6"/>
          <p:cNvGrpSpPr/>
          <p:nvPr/>
        </p:nvGrpSpPr>
        <p:grpSpPr>
          <a:xfrm>
            <a:off x="1142976" y="2071678"/>
            <a:ext cx="7572428" cy="3657616"/>
            <a:chOff x="381000" y="2057400"/>
            <a:chExt cx="8458200" cy="37338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81000" y="2057400"/>
              <a:ext cx="8458200" cy="3733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62000" y="2743200"/>
              <a:ext cx="76962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50800" algn="tl" rotWithShape="0">
                      <a:srgbClr val="000000"/>
                    </a:outerShdw>
                  </a:effectLst>
                </a:rPr>
                <a:t>Ответ: Д И А Г Р А М М А.</a:t>
              </a:r>
              <a:endPara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6000" dirty="0">
                <a:solidFill>
                  <a:schemeClr val="hlink"/>
                </a:solidFill>
              </a:rPr>
              <a:t>Диаграммы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1643042" y="1428736"/>
            <a:ext cx="4724400" cy="2743200"/>
          </a:xfrm>
          <a:noFill/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000066"/>
                </a:solidFill>
              </a:rPr>
              <a:t>Слон – 60 лет</a:t>
            </a:r>
          </a:p>
          <a:p>
            <a:r>
              <a:rPr lang="ru-RU" b="1" dirty="0" smtClean="0">
                <a:solidFill>
                  <a:srgbClr val="000066"/>
                </a:solidFill>
              </a:rPr>
              <a:t>Лошадь – 25 лет</a:t>
            </a:r>
          </a:p>
          <a:p>
            <a:r>
              <a:rPr lang="ru-RU" b="1" dirty="0" smtClean="0">
                <a:solidFill>
                  <a:srgbClr val="000066"/>
                </a:solidFill>
              </a:rPr>
              <a:t>Верблюд – 30 лет</a:t>
            </a:r>
          </a:p>
          <a:p>
            <a:r>
              <a:rPr lang="ru-RU" b="1" dirty="0" smtClean="0">
                <a:solidFill>
                  <a:srgbClr val="000066"/>
                </a:solidFill>
              </a:rPr>
              <a:t>Крокодил – 40 лет</a:t>
            </a:r>
          </a:p>
          <a:p>
            <a:r>
              <a:rPr lang="ru-RU" b="1" dirty="0" smtClean="0">
                <a:solidFill>
                  <a:srgbClr val="000066"/>
                </a:solidFill>
              </a:rPr>
              <a:t>Шимпанзе – 60 лет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4572008"/>
            <a:ext cx="1863604" cy="137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14546" y="4500570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071934" y="4500570"/>
            <a:ext cx="1447800" cy="1404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572132" y="4643446"/>
            <a:ext cx="1625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358082" y="4714884"/>
            <a:ext cx="1330318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071538" y="1500174"/>
            <a:ext cx="6312882" cy="369332"/>
          </a:xfrm>
          <a:prstGeom prst="rect">
            <a:avLst/>
          </a:prstGeom>
          <a:solidFill>
            <a:schemeClr val="accent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Нам из джунглей шлет поклон Чемпион по весу…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00100" y="2000240"/>
            <a:ext cx="8143900" cy="338554"/>
          </a:xfrm>
          <a:prstGeom prst="rect">
            <a:avLst/>
          </a:prstGeom>
          <a:solidFill>
            <a:schemeClr val="accent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 меня большая грива, Ушки и копытца. Моя шёрстка гладка, Кто же я?</a:t>
            </a:r>
            <a:endParaRPr lang="ru-RU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71538" y="2500306"/>
            <a:ext cx="6312882" cy="369332"/>
          </a:xfrm>
          <a:prstGeom prst="rect">
            <a:avLst/>
          </a:prstGeom>
          <a:solidFill>
            <a:schemeClr val="accent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Нет в пустыне вкусных блюд, ест колючки наш </a:t>
            </a: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…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71538" y="2928934"/>
            <a:ext cx="7858180" cy="584775"/>
          </a:xfrm>
          <a:prstGeom prst="rect">
            <a:avLst/>
          </a:prstGeom>
          <a:solidFill>
            <a:schemeClr val="accent2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 реке плывет бревно. Ох и злющее оно! Тем, кто в речку угодил, Нос откусит ...</a:t>
            </a:r>
            <a:endParaRPr lang="ru-RU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71538" y="3500438"/>
            <a:ext cx="7858180" cy="584775"/>
          </a:xfrm>
          <a:prstGeom prst="rect">
            <a:avLst/>
          </a:prstGeom>
          <a:solidFill>
            <a:schemeClr val="accent2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 зоопарке, в синей клетке Ловко прыгает по сетке, Корчит рожи, ест бананы, догадались?</a:t>
            </a:r>
            <a:endParaRPr lang="ru-RU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13321" name="Object 9"/>
          <p:cNvGraphicFramePr>
            <a:graphicFrameLocks noChangeAspect="1"/>
          </p:cNvGraphicFramePr>
          <p:nvPr>
            <p:ph sz="half" idx="2"/>
          </p:nvPr>
        </p:nvGraphicFramePr>
        <p:xfrm>
          <a:off x="1000100" y="1285860"/>
          <a:ext cx="6475413" cy="2919412"/>
        </p:xfrm>
        <a:graphic>
          <a:graphicData uri="http://schemas.openxmlformats.org/presentationml/2006/ole">
            <p:oleObj spid="_x0000_s3074" name="Диаграмма" r:id="rId9" imgW="3781537" imgH="1705087" progId="Excel.Sheet.8">
              <p:embed/>
            </p:oleObj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428604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Диаграммы принято подразделять по их форме на следующие виды: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7801004" cy="4530725"/>
          </a:xfrm>
        </p:spPr>
        <p:txBody>
          <a:bodyPr>
            <a:normAutofit/>
          </a:bodyPr>
          <a:lstStyle/>
          <a:p>
            <a:r>
              <a:rPr lang="ru-RU" dirty="0" smtClean="0"/>
              <a:t>столбиковые</a:t>
            </a:r>
            <a:r>
              <a:rPr lang="en-US" dirty="0" smtClean="0"/>
              <a:t> </a:t>
            </a:r>
            <a:r>
              <a:rPr lang="ru-RU" dirty="0" smtClean="0"/>
              <a:t>диаграммы;</a:t>
            </a:r>
            <a:endParaRPr lang="en-US" dirty="0" smtClean="0"/>
          </a:p>
          <a:p>
            <a:r>
              <a:rPr lang="ru-RU" dirty="0" smtClean="0"/>
              <a:t>полосовые диаграммы;</a:t>
            </a:r>
            <a:endParaRPr lang="en-US" dirty="0" smtClean="0"/>
          </a:p>
          <a:p>
            <a:r>
              <a:rPr lang="ru-RU" dirty="0" smtClean="0"/>
              <a:t>круговые диаграммы;</a:t>
            </a:r>
            <a:endParaRPr lang="en-US" dirty="0" smtClean="0"/>
          </a:p>
          <a:p>
            <a:r>
              <a:rPr lang="ru-RU" dirty="0" smtClean="0"/>
              <a:t>линейные диаграммы;</a:t>
            </a:r>
            <a:endParaRPr lang="en-US" dirty="0" smtClean="0"/>
          </a:p>
          <a:p>
            <a:r>
              <a:rPr lang="ru-RU" dirty="0" smtClean="0"/>
              <a:t>фигурные диаграммы;</a:t>
            </a:r>
            <a:endParaRPr lang="ru-RU" dirty="0"/>
          </a:p>
        </p:txBody>
      </p:sp>
      <p:graphicFrame>
        <p:nvGraphicFramePr>
          <p:cNvPr id="13321" name="Object 9"/>
          <p:cNvGraphicFramePr>
            <a:graphicFrameLocks noChangeAspect="1"/>
          </p:cNvGraphicFramePr>
          <p:nvPr/>
        </p:nvGraphicFramePr>
        <p:xfrm>
          <a:off x="6143636" y="1285860"/>
          <a:ext cx="2672586" cy="1204924"/>
        </p:xfrm>
        <a:graphic>
          <a:graphicData uri="http://schemas.openxmlformats.org/presentationml/2006/ole">
            <p:oleObj spid="_x0000_s29698" name="Диаграмма" r:id="rId3" imgW="3781537" imgH="1705087" progId="Excel.Sheet.8">
              <p:embed/>
            </p:oleObj>
          </a:graphicData>
        </a:graphic>
      </p:graphicFrame>
      <p:graphicFrame>
        <p:nvGraphicFramePr>
          <p:cNvPr id="6" name="Object 9"/>
          <p:cNvGraphicFramePr>
            <a:graphicFrameLocks noChangeAspect="1"/>
          </p:cNvGraphicFramePr>
          <p:nvPr/>
        </p:nvGraphicFramePr>
        <p:xfrm>
          <a:off x="6269038" y="2776538"/>
          <a:ext cx="2535237" cy="923925"/>
        </p:xfrm>
        <a:graphic>
          <a:graphicData uri="http://schemas.openxmlformats.org/presentationml/2006/ole">
            <p:oleObj spid="_x0000_s29699" name="Worksheet" r:id="rId4" imgW="3591000" imgH="1285875" progId="Excel.Sheet.8">
              <p:embed/>
            </p:oleObj>
          </a:graphicData>
        </a:graphic>
      </p:graphicFrame>
      <p:graphicFrame>
        <p:nvGraphicFramePr>
          <p:cNvPr id="7" name="Object 9"/>
          <p:cNvGraphicFramePr>
            <a:graphicFrameLocks noChangeAspect="1"/>
          </p:cNvGraphicFramePr>
          <p:nvPr/>
        </p:nvGraphicFramePr>
        <p:xfrm>
          <a:off x="5907088" y="3929063"/>
          <a:ext cx="2978150" cy="901700"/>
        </p:xfrm>
        <a:graphic>
          <a:graphicData uri="http://schemas.openxmlformats.org/presentationml/2006/ole">
            <p:oleObj spid="_x0000_s29700" name="Worksheet" r:id="rId5" imgW="2143260" imgH="647790" progId="Excel.Sheet.8">
              <p:embed/>
            </p:oleObj>
          </a:graphicData>
        </a:graphic>
      </p:graphicFrame>
      <p:graphicFrame>
        <p:nvGraphicFramePr>
          <p:cNvPr id="8" name="Object 9"/>
          <p:cNvGraphicFramePr>
            <a:graphicFrameLocks noChangeAspect="1"/>
          </p:cNvGraphicFramePr>
          <p:nvPr/>
        </p:nvGraphicFramePr>
        <p:xfrm>
          <a:off x="1149349" y="4643446"/>
          <a:ext cx="2916445" cy="871529"/>
        </p:xfrm>
        <a:graphic>
          <a:graphicData uri="http://schemas.openxmlformats.org/presentationml/2006/ole">
            <p:oleObj spid="_x0000_s29701" name="Worksheet" r:id="rId6" imgW="3476520" imgH="1019265" progId="Excel.Sheet.8">
              <p:embed/>
            </p:oleObj>
          </a:graphicData>
        </a:graphic>
      </p:graphicFrame>
      <p:graphicFrame>
        <p:nvGraphicFramePr>
          <p:cNvPr id="9" name="Object 9"/>
          <p:cNvGraphicFramePr>
            <a:graphicFrameLocks noChangeAspect="1"/>
          </p:cNvGraphicFramePr>
          <p:nvPr/>
        </p:nvGraphicFramePr>
        <p:xfrm>
          <a:off x="4214810" y="5429264"/>
          <a:ext cx="2719388" cy="1092200"/>
        </p:xfrm>
        <a:graphic>
          <a:graphicData uri="http://schemas.openxmlformats.org/presentationml/2006/ole">
            <p:oleObj spid="_x0000_s29702" name="Worksheet" r:id="rId7" imgW="3647970" imgH="1438185" progId="Excel.Sheet.8">
              <p:embed/>
            </p:oleObj>
          </a:graphicData>
        </a:graphic>
      </p:graphicFrame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3321" grpId="0"/>
      <p:bldOleChart spid="6" grpId="0"/>
      <p:bldOleChart spid="7" grpId="0"/>
      <p:bldOleChart spid="8" grpId="0"/>
      <p:bldOleChart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1142984"/>
            <a:ext cx="7415210" cy="99220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</a:t>
            </a:r>
            <a:r>
              <a:rPr lang="ru-RU" sz="2200" b="1" dirty="0" smtClean="0"/>
              <a:t>Задание:</a:t>
            </a:r>
            <a:r>
              <a:rPr lang="ru-RU" sz="2200" dirty="0" smtClean="0"/>
              <a:t> </a:t>
            </a:r>
            <a:r>
              <a:rPr lang="ru-RU" sz="2200" i="1" dirty="0" smtClean="0"/>
              <a:t>На территории Хабаровского края протекают реки Амур, протяженность которой составляет 4444 км, Бурея протяженностью 623 км, Мая протяженностью 1053 км. Какая из данных рек имеет большую длину?</a:t>
            </a:r>
            <a:br>
              <a:rPr lang="ru-RU" sz="2200" i="1" dirty="0" smtClean="0"/>
            </a:br>
            <a:r>
              <a:rPr lang="ru-RU" sz="2200" i="1" dirty="0" smtClean="0"/>
              <a:t>С помощью текстового редактора </a:t>
            </a:r>
            <a:r>
              <a:rPr lang="en-US" sz="2200" i="1" dirty="0" smtClean="0"/>
              <a:t>Word</a:t>
            </a:r>
            <a:r>
              <a:rPr lang="ru-RU" sz="2200" i="1" dirty="0" smtClean="0"/>
              <a:t> создать</a:t>
            </a:r>
            <a:br>
              <a:rPr lang="ru-RU" sz="2200" i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42976" y="2786058"/>
            <a:ext cx="3810000" cy="1971676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 группа 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Создать круговую диаграмму на основе текста.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7752" y="2786058"/>
            <a:ext cx="3810000" cy="2114552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2 группа</a:t>
            </a:r>
          </a:p>
          <a:p>
            <a:pPr>
              <a:buNone/>
            </a:pPr>
            <a:r>
              <a:rPr lang="ru-RU" dirty="0" smtClean="0">
                <a:solidFill>
                  <a:srgbClr val="00B0F0"/>
                </a:solidFill>
              </a:rPr>
              <a:t>Создать линейную диаграмму на основе текста.</a:t>
            </a:r>
            <a:endParaRPr lang="ru-RU" dirty="0">
              <a:solidFill>
                <a:srgbClr val="00B0F0"/>
              </a:solidFill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357290" y="4643446"/>
          <a:ext cx="2524100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5286380" y="4643446"/>
          <a:ext cx="2524100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28662" y="1142984"/>
            <a:ext cx="3810000" cy="5572164"/>
          </a:xfrm>
        </p:spPr>
        <p:txBody>
          <a:bodyPr>
            <a:normAutofit fontScale="92500" lnSpcReduction="10000"/>
          </a:bodyPr>
          <a:lstStyle/>
          <a:p>
            <a:r>
              <a:rPr lang="ru-RU" sz="1400" b="1" i="1" dirty="0" smtClean="0">
                <a:solidFill>
                  <a:srgbClr val="C00000"/>
                </a:solidFill>
              </a:rPr>
              <a:t>1. тип диаграммы, столбцы которой расположены горизонтально;</a:t>
            </a:r>
          </a:p>
          <a:p>
            <a:r>
              <a:rPr lang="ru-RU" sz="1400" b="1" i="1" dirty="0" smtClean="0">
                <a:solidFill>
                  <a:srgbClr val="7030A0"/>
                </a:solidFill>
              </a:rPr>
              <a:t>2. вид информации представленный в виде изображения;</a:t>
            </a:r>
          </a:p>
          <a:p>
            <a:r>
              <a:rPr lang="ru-RU" sz="1400" b="1" i="1" dirty="0" smtClean="0">
                <a:solidFill>
                  <a:srgbClr val="00B050"/>
                </a:solidFill>
              </a:rPr>
              <a:t>3. графическое представление данных, позволяющее быстро оценить соотношение нескольких величин.</a:t>
            </a:r>
          </a:p>
          <a:p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</a:rPr>
              <a:t>4. список, перечень сведений, числовых данных, приведенных в определенную систему и разнесенных по графам.</a:t>
            </a:r>
          </a:p>
          <a:p>
            <a:r>
              <a:rPr lang="ru-RU" sz="1400" b="1" i="1" dirty="0" smtClean="0">
                <a:solidFill>
                  <a:srgbClr val="00B0F0"/>
                </a:solidFill>
              </a:rPr>
              <a:t>5. древнейший вид информации, в основе которой лежат звуковые колебания. </a:t>
            </a:r>
          </a:p>
          <a:p>
            <a:r>
              <a:rPr lang="ru-RU" sz="1400" b="1" i="1" dirty="0" smtClean="0">
                <a:solidFill>
                  <a:srgbClr val="FF0000"/>
                </a:solidFill>
              </a:rPr>
              <a:t>6. объект с информацией, закрепленной созданным человеком способом для её передачи. </a:t>
            </a:r>
          </a:p>
          <a:p>
            <a:r>
              <a:rPr lang="ru-RU" sz="1400" b="1" i="1" dirty="0" smtClean="0">
                <a:solidFill>
                  <a:srgbClr val="7030A0"/>
                </a:solidFill>
              </a:rPr>
              <a:t>7. материально выраженная замена предметов, явлений, понятий в процессе обмена информацией.</a:t>
            </a:r>
          </a:p>
          <a:p>
            <a:r>
              <a:rPr lang="ru-RU" sz="1400" b="1" i="1" dirty="0" smtClean="0">
                <a:solidFill>
                  <a:srgbClr val="00B050"/>
                </a:solidFill>
              </a:rPr>
              <a:t>8. данные, выраженные в виде специальных символов - цифр, чисел. </a:t>
            </a:r>
          </a:p>
          <a:p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</a:rPr>
              <a:t>9. иллюстрация, которая с помощью условных графических обозначений передает суть строения предмета или системы, движения, структуру и т. д.</a:t>
            </a:r>
          </a:p>
          <a:p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</a:rPr>
              <a:t>10. несколько предложений, связанных между. собой по смыслу.</a:t>
            </a:r>
            <a:endParaRPr lang="ru-RU" sz="1400" b="1" i="1" dirty="0" smtClean="0"/>
          </a:p>
          <a:p>
            <a:endParaRPr lang="ru-RU" sz="1400" b="1" i="1" dirty="0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5143504" y="714356"/>
          <a:ext cx="3352800" cy="593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"/>
                <a:gridCol w="304800"/>
                <a:gridCol w="304800"/>
                <a:gridCol w="304800"/>
                <a:gridCol w="304800"/>
                <a:gridCol w="304800"/>
                <a:gridCol w="314340"/>
                <a:gridCol w="295260"/>
                <a:gridCol w="304800"/>
                <a:gridCol w="304800"/>
                <a:gridCol w="3048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З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Н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Г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Л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Я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Д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Н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С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Т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Ь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5143504" y="2571744"/>
          <a:ext cx="333356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35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5429256" y="2571744"/>
          <a:ext cx="35719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5786446" y="2214554"/>
          <a:ext cx="35719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6072198" y="2214554"/>
          <a:ext cx="428628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6429388" y="714356"/>
          <a:ext cx="35719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6643702" y="3357562"/>
          <a:ext cx="333356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35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7000892" y="2928934"/>
          <a:ext cx="33335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35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7286644" y="1857364"/>
          <a:ext cx="333356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35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7572396" y="3357562"/>
          <a:ext cx="33335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35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7929586" y="3357562"/>
          <a:ext cx="35719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9" name="Таблица 28"/>
          <p:cNvGraphicFramePr>
            <a:graphicFrameLocks noGrp="1"/>
          </p:cNvGraphicFramePr>
          <p:nvPr/>
        </p:nvGraphicFramePr>
        <p:xfrm>
          <a:off x="8286776" y="3357562"/>
          <a:ext cx="35719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"/>
              </a:tblGrid>
              <a:tr h="370840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285728"/>
            <a:ext cx="3300410" cy="1143000"/>
          </a:xfrm>
        </p:spPr>
        <p:txBody>
          <a:bodyPr>
            <a:prstTxWarp prst="textWave1">
              <a:avLst/>
            </a:prstTxWarp>
            <a:scene3d>
              <a:camera prst="isometricOffAxis2Left"/>
              <a:lightRig rig="threePt" dir="t"/>
            </a:scene3d>
          </a:bodyPr>
          <a:lstStyle/>
          <a:p>
            <a:r>
              <a:rPr lang="ru-RU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Кроссворд</a:t>
            </a:r>
            <a:endParaRPr lang="ru-RU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литературы: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7943880" cy="490063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Информатика и ИКТ: учебник для 5 класса/ Л.Л. </a:t>
            </a:r>
            <a:r>
              <a:rPr lang="ru-RU" sz="2000" dirty="0" err="1" smtClean="0"/>
              <a:t>Босова</a:t>
            </a:r>
            <a:r>
              <a:rPr lang="ru-RU" sz="2000" dirty="0" smtClean="0"/>
              <a:t>. – М.: БИНОМ. Лаборатория знаний, 2011.</a:t>
            </a:r>
          </a:p>
          <a:p>
            <a:r>
              <a:rPr lang="ru-RU" sz="2000" dirty="0" smtClean="0"/>
              <a:t>Информатика и ИКТ: рабочая тетрадь для 5 класса/ Л.Л. </a:t>
            </a:r>
            <a:r>
              <a:rPr lang="ru-RU" sz="2000" dirty="0" err="1" smtClean="0"/>
              <a:t>Босова</a:t>
            </a:r>
            <a:r>
              <a:rPr lang="ru-RU" sz="2000" dirty="0" smtClean="0"/>
              <a:t>. – М.: БИНОМ. Лаборатория знаний, 2011.</a:t>
            </a:r>
          </a:p>
          <a:p>
            <a:r>
              <a:rPr lang="ru-RU" sz="2000" dirty="0" smtClean="0"/>
              <a:t>Единые образовательные ресурсы:  </a:t>
            </a:r>
            <a:r>
              <a:rPr lang="ru-RU" sz="2000" dirty="0" smtClean="0">
                <a:hlinkClick r:id="rId2"/>
              </a:rPr>
              <a:t>http://school-collection.edu.ru</a:t>
            </a:r>
            <a:endParaRPr lang="ru-RU" sz="2000" dirty="0" smtClean="0"/>
          </a:p>
          <a:p>
            <a:r>
              <a:rPr lang="en-US" sz="2000" dirty="0" smtClean="0">
                <a:hlinkClick r:id="rId3"/>
              </a:rPr>
              <a:t>http://kursk-sosh7.ru</a:t>
            </a:r>
            <a:endParaRPr lang="ru-RU" sz="2000" dirty="0" smtClean="0"/>
          </a:p>
          <a:p>
            <a:r>
              <a:rPr lang="en-US" sz="2000" dirty="0" smtClean="0">
                <a:hlinkClick r:id="rId4"/>
              </a:rPr>
              <a:t>http://nsportal.ru</a:t>
            </a:r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85728"/>
            <a:ext cx="7498080" cy="635798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i="1" dirty="0" smtClean="0"/>
              <a:t>Цель:</a:t>
            </a:r>
            <a:r>
              <a:rPr lang="ru-RU" i="1" dirty="0" smtClean="0"/>
              <a:t> выяснить, необходима ли людям наглядная форма представления информации.</a:t>
            </a:r>
          </a:p>
          <a:p>
            <a:pPr>
              <a:buNone/>
            </a:pPr>
            <a:r>
              <a:rPr lang="ru-RU" b="1" dirty="0" smtClean="0"/>
              <a:t>Планируемые образовательные результаты:</a:t>
            </a:r>
          </a:p>
          <a:p>
            <a:r>
              <a:rPr lang="ru-RU" i="1" dirty="0" smtClean="0"/>
              <a:t>предметные – умение представлять информацию в наглядной форме;</a:t>
            </a:r>
          </a:p>
          <a:p>
            <a:r>
              <a:rPr lang="ru-RU" i="1" dirty="0" err="1" smtClean="0"/>
              <a:t>метапредметные</a:t>
            </a:r>
            <a:r>
              <a:rPr lang="ru-RU" i="1" dirty="0" smtClean="0"/>
              <a:t> – умение выбирать форму представления информации,</a:t>
            </a:r>
            <a:r>
              <a:rPr lang="en-US" i="1" dirty="0" smtClean="0"/>
              <a:t> </a:t>
            </a:r>
            <a:r>
              <a:rPr lang="ru-RU" dirty="0" smtClean="0"/>
              <a:t>соответствующую решаемой задаче;</a:t>
            </a:r>
          </a:p>
          <a:p>
            <a:r>
              <a:rPr lang="ru-RU" i="1" dirty="0" smtClean="0"/>
              <a:t>личностные – чувство личной ответственности за качество окружающей </a:t>
            </a:r>
            <a:r>
              <a:rPr lang="ru-RU" dirty="0" smtClean="0"/>
              <a:t>информационной среды.</a:t>
            </a:r>
          </a:p>
          <a:p>
            <a:pPr>
              <a:buNone/>
            </a:pPr>
            <a:r>
              <a:rPr lang="ru-RU" b="1" dirty="0" smtClean="0"/>
              <a:t>Решаемые учебные задачи:</a:t>
            </a:r>
          </a:p>
          <a:p>
            <a:r>
              <a:rPr lang="ru-RU" dirty="0" smtClean="0"/>
              <a:t>1) расширить представления учащихся о разнообразии наглядных форм представления информации;</a:t>
            </a:r>
          </a:p>
          <a:p>
            <a:r>
              <a:rPr lang="ru-RU" dirty="0" smtClean="0"/>
              <a:t>2) привести примеры использования схем для решения задач.</a:t>
            </a:r>
          </a:p>
          <a:p>
            <a:pPr>
              <a:buNone/>
            </a:pPr>
            <a:r>
              <a:rPr lang="ru-RU" b="1" dirty="0" smtClean="0"/>
              <a:t>Основные понятия, рассматриваемые на уроке:</a:t>
            </a:r>
          </a:p>
          <a:p>
            <a:r>
              <a:rPr lang="ru-RU" dirty="0" smtClean="0"/>
              <a:t>рисунок;</a:t>
            </a:r>
          </a:p>
          <a:p>
            <a:r>
              <a:rPr lang="ru-RU" dirty="0" smtClean="0"/>
              <a:t>схема;</a:t>
            </a:r>
          </a:p>
          <a:p>
            <a:r>
              <a:rPr lang="ru-RU" dirty="0" smtClean="0"/>
              <a:t>наглядность.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Виды информации по способу представления</a:t>
            </a:r>
            <a:endParaRPr lang="ru-RU" sz="2800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2786058"/>
            <a:ext cx="3000396" cy="7858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текстовая</a:t>
            </a:r>
            <a:endParaRPr lang="ru-RU" sz="2800" dirty="0">
              <a:solidFill>
                <a:srgbClr val="FF0000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3357951" y="1428339"/>
            <a:ext cx="1214446" cy="50086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одержимое 2"/>
          <p:cNvSpPr txBox="1">
            <a:spLocks/>
          </p:cNvSpPr>
          <p:nvPr/>
        </p:nvSpPr>
        <p:spPr>
          <a:xfrm>
            <a:off x="2786050" y="2786058"/>
            <a:ext cx="3000396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числовая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Содержимое 2"/>
          <p:cNvSpPr txBox="1">
            <a:spLocks/>
          </p:cNvSpPr>
          <p:nvPr/>
        </p:nvSpPr>
        <p:spPr>
          <a:xfrm>
            <a:off x="4500562" y="2786058"/>
            <a:ext cx="3000396" cy="231933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графическая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6858016" y="2786058"/>
            <a:ext cx="3000396" cy="5715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ru-RU" sz="2800" dirty="0" smtClean="0">
                <a:solidFill>
                  <a:srgbClr val="7030A0"/>
                </a:solidFill>
              </a:rPr>
              <a:t>звуковая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rot="16200000" flipH="1">
            <a:off x="6535751" y="1322373"/>
            <a:ext cx="1143008" cy="78423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0100" y="2357430"/>
            <a:ext cx="1827913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Прямая со стрелкой 4"/>
          <p:cNvCxnSpPr/>
          <p:nvPr/>
        </p:nvCxnSpPr>
        <p:spPr>
          <a:xfrm rot="5400000">
            <a:off x="1785918" y="1214422"/>
            <a:ext cx="1071570" cy="78581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28926" y="2285992"/>
            <a:ext cx="1659079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4" descr="j023206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2143116"/>
            <a:ext cx="2200276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 стрелкой 10"/>
          <p:cNvCxnSpPr/>
          <p:nvPr/>
        </p:nvCxnSpPr>
        <p:spPr>
          <a:xfrm rot="16200000" flipH="1">
            <a:off x="5178429" y="1250935"/>
            <a:ext cx="1143008" cy="78423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7000892" y="2857496"/>
            <a:ext cx="1643074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ELPHRG01.wav">
            <a:hlinkClick r:id="" action="ppaction://media"/>
          </p:cNvPr>
          <p:cNvPicPr>
            <a:picLocks noRot="1" noChangeAspect="1"/>
          </p:cNvPicPr>
          <p:nvPr>
            <a:wavAudioFile r:embed="rId1" name="ELPHRG01.wav"/>
          </p:nvPr>
        </p:nvPicPr>
        <p:blipFill>
          <a:blip r:embed="rId6"/>
          <a:stretch>
            <a:fillRect/>
          </a:stretch>
        </p:blipFill>
        <p:spPr>
          <a:xfrm>
            <a:off x="7286644" y="2357430"/>
            <a:ext cx="928694" cy="92869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57488" y="3643314"/>
            <a:ext cx="214314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solidFill>
                  <a:schemeClr val="accent6">
                    <a:lumMod val="50000"/>
                  </a:schemeClr>
                </a:solidFill>
              </a:rPr>
              <a:t>данные, выраженные в виде специальных символов - цифр, чисел. Необходима для, например экономических взаимоотношений. </a:t>
            </a:r>
          </a:p>
          <a:p>
            <a:r>
              <a:rPr lang="ru-RU" sz="1600" dirty="0" smtClean="0">
                <a:solidFill>
                  <a:srgbClr val="FF0000"/>
                </a:solidFill>
              </a:rPr>
              <a:t>Пример - ценники в магазинах, данные различных приборов, и пр.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00100" y="3500438"/>
            <a:ext cx="18573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solidFill>
                  <a:schemeClr val="accent6">
                    <a:lumMod val="50000"/>
                  </a:schemeClr>
                </a:solidFill>
              </a:rPr>
              <a:t>это перенос речи, мыслей, рассуждений в форму текста - сочетания букв, причем различные языки имеют свой набор символов. </a:t>
            </a:r>
          </a:p>
          <a:p>
            <a:r>
              <a:rPr lang="ru-RU" sz="1600" dirty="0" smtClean="0">
                <a:solidFill>
                  <a:srgbClr val="FF0000"/>
                </a:solidFill>
              </a:rPr>
              <a:t>Пример - книги, различные документы, протоколы и пр. 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29190" y="3929066"/>
            <a:ext cx="23574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самый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древний способ отображения и передачи информации. Это - различные изображения. </a:t>
            </a:r>
          </a:p>
          <a:p>
            <a:r>
              <a:rPr lang="ru-RU" sz="1600" dirty="0" smtClean="0">
                <a:solidFill>
                  <a:srgbClr val="FF0000"/>
                </a:solidFill>
              </a:rPr>
              <a:t>Примеры - наскальная живопись, фрески, картины, диаграммы, чертежи, схемы и пр. 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43768" y="3286124"/>
            <a:ext cx="178591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древнейший вид информации, в основе которой лежат звуковые колебания. </a:t>
            </a:r>
          </a:p>
          <a:p>
            <a:r>
              <a:rPr lang="ru-RU" sz="1600" dirty="0" smtClean="0">
                <a:solidFill>
                  <a:srgbClr val="FF0000"/>
                </a:solidFill>
              </a:rPr>
              <a:t>Примеры - человеческая речь, музыка, различного рода сигнализация и пр.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3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99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571480"/>
            <a:ext cx="749808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Перед вами текстовая информация. Прочитайте ее и попробуйте представить картину.</a:t>
            </a:r>
            <a:r>
              <a:rPr lang="en-US" sz="3200" dirty="0" smtClean="0">
                <a:solidFill>
                  <a:srgbClr val="0070C0"/>
                </a:solidFill>
              </a:rPr>
              <a:t/>
            </a:r>
            <a:br>
              <a:rPr lang="en-US" sz="3200" dirty="0" smtClean="0">
                <a:solidFill>
                  <a:srgbClr val="0070C0"/>
                </a:solidFill>
              </a:rPr>
            </a:b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1714488"/>
            <a:ext cx="75009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</a:rPr>
              <a:t>Огненное зарево окрасило небо. Поверхность океана казалась покрытой алым шелковым платком. Горы черной полосой стелились на горизонте.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00364" y="2857496"/>
            <a:ext cx="4167182" cy="312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14480" y="6000768"/>
            <a:ext cx="685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Как вы думаете как легче воспринимать информацию: по рисунку или по тексту?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Перед вами текстовая информация. Прочитайте ее и попробуйте представить картину.</a:t>
            </a:r>
            <a:endParaRPr lang="ru-RU" sz="28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71802" y="2714621"/>
            <a:ext cx="3798898" cy="2849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357290" y="1428736"/>
            <a:ext cx="7429552" cy="14773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i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Летним солнечным днем на детской площадке играли два мальчика и две девочки, двое из них играли в мяч, а остальные играли с лопатками. Известно, что одна девочка точно играла в  мяч, а  один мальчик точно играл с лопаткой.</a:t>
            </a:r>
            <a:endParaRPr lang="ru-RU" b="1" i="1" cap="all" dirty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1538" y="5715016"/>
            <a:ext cx="785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 помощью какого вида информации мы можем получить более наглядное представление?  В какой форме мы можем представить эту информацию?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1268413"/>
          </a:xfrm>
        </p:spPr>
        <p:txBody>
          <a:bodyPr>
            <a:prstTxWarp prst="textInflateTop">
              <a:avLst/>
            </a:prstTxWarp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000" dist="30000" dir="5400000" algn="tl" rotWithShape="0">
                    <a:srgbClr val="000000">
                      <a:alpha val="30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Формы представления информации</a:t>
            </a:r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 flipH="1">
            <a:off x="2214546" y="1357299"/>
            <a:ext cx="1371598" cy="9286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endParaRPr lang="ru-RU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071538" y="2428868"/>
            <a:ext cx="2305050" cy="6477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Wave1">
              <a:avLst/>
            </a:prstTxWarp>
          </a:bodyPr>
          <a:lstStyle/>
          <a:p>
            <a:pPr algn="ctr"/>
            <a:r>
              <a:rPr lang="ru-RU" sz="32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рисунки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714744" y="2571744"/>
            <a:ext cx="2571768" cy="6477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Wave2">
              <a:avLst>
                <a:gd name="adj1" fmla="val 20000"/>
                <a:gd name="adj2" fmla="val 857"/>
              </a:avLst>
            </a:prstTxWarp>
          </a:bodyPr>
          <a:lstStyle/>
          <a:p>
            <a:pPr algn="ctr"/>
            <a:r>
              <a:rPr lang="ru-RU" sz="32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схемы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6500826" y="2428868"/>
            <a:ext cx="2305050" cy="6477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Wave2">
              <a:avLst/>
            </a:prstTxWarp>
          </a:bodyPr>
          <a:lstStyle/>
          <a:p>
            <a:pPr algn="ctr"/>
            <a:r>
              <a:rPr lang="ru-RU" sz="32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диаграммы</a:t>
            </a:r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4929190" y="1428736"/>
            <a:ext cx="71437" cy="9286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endParaRPr lang="ru-RU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>
            <a:off x="6215074" y="1500174"/>
            <a:ext cx="989029" cy="7286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endParaRPr lang="ru-RU"/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1071538" y="3286124"/>
            <a:ext cx="2376487" cy="2663825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200" dirty="0"/>
              <a:t>Иллюстрации </a:t>
            </a:r>
          </a:p>
          <a:p>
            <a:pPr algn="ctr"/>
            <a:r>
              <a:rPr lang="ru-RU" sz="2200" dirty="0"/>
              <a:t>помогают </a:t>
            </a:r>
          </a:p>
          <a:p>
            <a:pPr algn="ctr"/>
            <a:r>
              <a:rPr lang="ru-RU" sz="2200" dirty="0"/>
              <a:t>быстро понять </a:t>
            </a:r>
          </a:p>
          <a:p>
            <a:pPr algn="ctr"/>
            <a:r>
              <a:rPr lang="ru-RU" sz="2200" dirty="0"/>
              <a:t>о чем идет</a:t>
            </a:r>
          </a:p>
          <a:p>
            <a:pPr algn="ctr"/>
            <a:r>
              <a:rPr lang="ru-RU" sz="2200" dirty="0"/>
              <a:t> речь, и создать </a:t>
            </a:r>
          </a:p>
          <a:p>
            <a:pPr algn="ctr"/>
            <a:r>
              <a:rPr lang="ru-RU" sz="2200" dirty="0"/>
              <a:t>образы.</a:t>
            </a: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3714744" y="3429000"/>
            <a:ext cx="2524122" cy="2303462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200" dirty="0"/>
              <a:t>Схемы показывают </a:t>
            </a:r>
          </a:p>
          <a:p>
            <a:pPr algn="ctr"/>
            <a:r>
              <a:rPr lang="ru-RU" sz="2200" dirty="0"/>
              <a:t>как устроены </a:t>
            </a:r>
          </a:p>
          <a:p>
            <a:pPr algn="ctr"/>
            <a:r>
              <a:rPr lang="ru-RU" sz="2200" dirty="0"/>
              <a:t>окружающие </a:t>
            </a:r>
          </a:p>
          <a:p>
            <a:pPr algn="ctr"/>
            <a:r>
              <a:rPr lang="ru-RU" sz="2200" dirty="0"/>
              <a:t>объекты и как они </a:t>
            </a:r>
          </a:p>
          <a:p>
            <a:pPr algn="ctr"/>
            <a:r>
              <a:rPr lang="ru-RU" sz="2200" dirty="0"/>
              <a:t>связаны </a:t>
            </a:r>
          </a:p>
          <a:p>
            <a:pPr algn="ctr"/>
            <a:r>
              <a:rPr lang="ru-RU" sz="2200" dirty="0"/>
              <a:t>друг с другом.</a:t>
            </a: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6500826" y="3429000"/>
            <a:ext cx="2378105" cy="2663825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200" dirty="0"/>
              <a:t>Диаграммы </a:t>
            </a:r>
          </a:p>
          <a:p>
            <a:pPr algn="ctr"/>
            <a:r>
              <a:rPr lang="ru-RU" sz="2200" dirty="0"/>
              <a:t>используют </a:t>
            </a:r>
          </a:p>
          <a:p>
            <a:pPr algn="ctr"/>
            <a:r>
              <a:rPr lang="ru-RU" sz="2200" dirty="0"/>
              <a:t>для </a:t>
            </a:r>
          </a:p>
          <a:p>
            <a:pPr algn="ctr"/>
            <a:r>
              <a:rPr lang="ru-RU" sz="2200" dirty="0"/>
              <a:t>представления </a:t>
            </a:r>
          </a:p>
          <a:p>
            <a:pPr algn="ctr"/>
            <a:r>
              <a:rPr lang="ru-RU" sz="2200" dirty="0"/>
              <a:t>разных числовых </a:t>
            </a:r>
          </a:p>
          <a:p>
            <a:pPr algn="ctr"/>
            <a:r>
              <a:rPr lang="ru-RU" sz="2200" dirty="0"/>
              <a:t>данных.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 animBg="1"/>
      <p:bldP spid="10250" grpId="0" animBg="1"/>
      <p:bldP spid="102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28" y="0"/>
            <a:ext cx="749808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6000" dirty="0">
                <a:solidFill>
                  <a:schemeClr val="hlink"/>
                </a:solidFill>
              </a:rPr>
              <a:t>Рисунки</a:t>
            </a:r>
          </a:p>
        </p:txBody>
      </p:sp>
      <p:pic>
        <p:nvPicPr>
          <p:cNvPr id="16387" name="Picture 4" descr="j02320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2285992"/>
            <a:ext cx="20574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43570" y="1000108"/>
            <a:ext cx="2952746" cy="221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14414" y="3857628"/>
            <a:ext cx="2190752" cy="27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42976" y="1142984"/>
            <a:ext cx="2359095" cy="2366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14942" y="4000504"/>
            <a:ext cx="3690942" cy="2675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Карта города Тулы с улицами</a:t>
            </a:r>
            <a:endParaRPr lang="ru-RU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371600"/>
            <a:ext cx="65532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prstTxWarp prst="textStop">
              <a:avLst/>
            </a:prstTxWarp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dirty="0" smtClean="0">
                <a:solidFill>
                  <a:schemeClr val="hlink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Схемы и условные знаки</a:t>
            </a:r>
            <a:endParaRPr lang="ru-RU" sz="6000" dirty="0">
              <a:solidFill>
                <a:schemeClr val="hlink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142976" y="2571744"/>
            <a:ext cx="3276600" cy="685800"/>
            <a:chOff x="624" y="1392"/>
            <a:chExt cx="2784" cy="288"/>
          </a:xfrm>
        </p:grpSpPr>
        <p:sp>
          <p:nvSpPr>
            <p:cNvPr id="17417" name="Line 8"/>
            <p:cNvSpPr>
              <a:spLocks noChangeShapeType="1"/>
            </p:cNvSpPr>
            <p:nvPr/>
          </p:nvSpPr>
          <p:spPr bwMode="auto">
            <a:xfrm>
              <a:off x="624" y="1488"/>
              <a:ext cx="7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18" name="Line 9"/>
            <p:cNvSpPr>
              <a:spLocks noChangeShapeType="1"/>
            </p:cNvSpPr>
            <p:nvPr/>
          </p:nvSpPr>
          <p:spPr bwMode="auto">
            <a:xfrm>
              <a:off x="1344" y="1488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19" name="Freeform 10"/>
            <p:cNvSpPr>
              <a:spLocks/>
            </p:cNvSpPr>
            <p:nvPr/>
          </p:nvSpPr>
          <p:spPr bwMode="auto">
            <a:xfrm>
              <a:off x="1536" y="1392"/>
              <a:ext cx="672" cy="192"/>
            </a:xfrm>
            <a:custGeom>
              <a:avLst/>
              <a:gdLst>
                <a:gd name="T0" fmla="*/ 0 w 672"/>
                <a:gd name="T1" fmla="*/ 192 h 192"/>
                <a:gd name="T2" fmla="*/ 336 w 672"/>
                <a:gd name="T3" fmla="*/ 0 h 192"/>
                <a:gd name="T4" fmla="*/ 672 w 672"/>
                <a:gd name="T5" fmla="*/ 192 h 192"/>
                <a:gd name="T6" fmla="*/ 0 60000 65536"/>
                <a:gd name="T7" fmla="*/ 0 60000 65536"/>
                <a:gd name="T8" fmla="*/ 0 60000 65536"/>
                <a:gd name="T9" fmla="*/ 0 w 672"/>
                <a:gd name="T10" fmla="*/ 0 h 192"/>
                <a:gd name="T11" fmla="*/ 672 w 672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2" h="192">
                  <a:moveTo>
                    <a:pt x="0" y="192"/>
                  </a:moveTo>
                  <a:cubicBezTo>
                    <a:pt x="112" y="96"/>
                    <a:pt x="224" y="0"/>
                    <a:pt x="336" y="0"/>
                  </a:cubicBezTo>
                  <a:cubicBezTo>
                    <a:pt x="448" y="0"/>
                    <a:pt x="616" y="160"/>
                    <a:pt x="672" y="192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0" name="Line 11"/>
            <p:cNvSpPr>
              <a:spLocks noChangeShapeType="1"/>
            </p:cNvSpPr>
            <p:nvPr/>
          </p:nvSpPr>
          <p:spPr bwMode="auto">
            <a:xfrm flipV="1">
              <a:off x="2400" y="1440"/>
              <a:ext cx="24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1" name="Line 12"/>
            <p:cNvSpPr>
              <a:spLocks noChangeShapeType="1"/>
            </p:cNvSpPr>
            <p:nvPr/>
          </p:nvSpPr>
          <p:spPr bwMode="auto">
            <a:xfrm>
              <a:off x="2640" y="1440"/>
              <a:ext cx="24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2" name="Rectangle 13"/>
            <p:cNvSpPr>
              <a:spLocks noChangeArrowheads="1"/>
            </p:cNvSpPr>
            <p:nvPr/>
          </p:nvSpPr>
          <p:spPr bwMode="auto">
            <a:xfrm>
              <a:off x="3120" y="1440"/>
              <a:ext cx="288" cy="24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1142976" y="4071942"/>
            <a:ext cx="3352824" cy="509590"/>
            <a:chOff x="576" y="2584"/>
            <a:chExt cx="4080" cy="200"/>
          </a:xfrm>
        </p:grpSpPr>
        <p:sp>
          <p:nvSpPr>
            <p:cNvPr id="17413" name="Line 15"/>
            <p:cNvSpPr>
              <a:spLocks noChangeShapeType="1"/>
            </p:cNvSpPr>
            <p:nvPr/>
          </p:nvSpPr>
          <p:spPr bwMode="auto">
            <a:xfrm>
              <a:off x="576" y="2688"/>
              <a:ext cx="76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14" name="Line 16"/>
            <p:cNvSpPr>
              <a:spLocks noChangeShapeType="1"/>
            </p:cNvSpPr>
            <p:nvPr/>
          </p:nvSpPr>
          <p:spPr bwMode="auto">
            <a:xfrm>
              <a:off x="1728" y="2592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15" name="Line 17"/>
            <p:cNvSpPr>
              <a:spLocks noChangeShapeType="1"/>
            </p:cNvSpPr>
            <p:nvPr/>
          </p:nvSpPr>
          <p:spPr bwMode="auto">
            <a:xfrm>
              <a:off x="1728" y="2784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16" name="Freeform 18"/>
            <p:cNvSpPr>
              <a:spLocks/>
            </p:cNvSpPr>
            <p:nvPr/>
          </p:nvSpPr>
          <p:spPr bwMode="auto">
            <a:xfrm>
              <a:off x="3120" y="2584"/>
              <a:ext cx="1536" cy="152"/>
            </a:xfrm>
            <a:custGeom>
              <a:avLst/>
              <a:gdLst>
                <a:gd name="T0" fmla="*/ 0 w 1536"/>
                <a:gd name="T1" fmla="*/ 152 h 152"/>
                <a:gd name="T2" fmla="*/ 288 w 1536"/>
                <a:gd name="T3" fmla="*/ 8 h 152"/>
                <a:gd name="T4" fmla="*/ 576 w 1536"/>
                <a:gd name="T5" fmla="*/ 152 h 152"/>
                <a:gd name="T6" fmla="*/ 864 w 1536"/>
                <a:gd name="T7" fmla="*/ 8 h 152"/>
                <a:gd name="T8" fmla="*/ 1104 w 1536"/>
                <a:gd name="T9" fmla="*/ 152 h 152"/>
                <a:gd name="T10" fmla="*/ 1344 w 1536"/>
                <a:gd name="T11" fmla="*/ 8 h 152"/>
                <a:gd name="T12" fmla="*/ 1536 w 1536"/>
                <a:gd name="T13" fmla="*/ 104 h 1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36"/>
                <a:gd name="T22" fmla="*/ 0 h 152"/>
                <a:gd name="T23" fmla="*/ 1536 w 1536"/>
                <a:gd name="T24" fmla="*/ 152 h 1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36" h="152">
                  <a:moveTo>
                    <a:pt x="0" y="152"/>
                  </a:moveTo>
                  <a:cubicBezTo>
                    <a:pt x="96" y="80"/>
                    <a:pt x="192" y="8"/>
                    <a:pt x="288" y="8"/>
                  </a:cubicBezTo>
                  <a:cubicBezTo>
                    <a:pt x="384" y="8"/>
                    <a:pt x="480" y="152"/>
                    <a:pt x="576" y="152"/>
                  </a:cubicBezTo>
                  <a:cubicBezTo>
                    <a:pt x="672" y="152"/>
                    <a:pt x="776" y="8"/>
                    <a:pt x="864" y="8"/>
                  </a:cubicBezTo>
                  <a:cubicBezTo>
                    <a:pt x="952" y="8"/>
                    <a:pt x="1024" y="152"/>
                    <a:pt x="1104" y="152"/>
                  </a:cubicBezTo>
                  <a:cubicBezTo>
                    <a:pt x="1184" y="152"/>
                    <a:pt x="1272" y="16"/>
                    <a:pt x="1344" y="8"/>
                  </a:cubicBezTo>
                  <a:cubicBezTo>
                    <a:pt x="1416" y="0"/>
                    <a:pt x="1504" y="88"/>
                    <a:pt x="1536" y="104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81500" y="1752600"/>
            <a:ext cx="47625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260</TotalTime>
  <Words>956</Words>
  <Application>Microsoft Office PowerPoint</Application>
  <PresentationFormat>Экран (4:3)</PresentationFormat>
  <Paragraphs>197</Paragraphs>
  <Slides>15</Slides>
  <Notes>1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Солнцестояние</vt:lpstr>
      <vt:lpstr>Диаграмма</vt:lpstr>
      <vt:lpstr>Лист Microsoft Office Excel 97-2003</vt:lpstr>
      <vt:lpstr>Наглядные формы представления информации. (5 класс)</vt:lpstr>
      <vt:lpstr>Слайд 2</vt:lpstr>
      <vt:lpstr>Виды информации по способу представления</vt:lpstr>
      <vt:lpstr>Перед вами текстовая информация. Прочитайте ее и попробуйте представить картину. </vt:lpstr>
      <vt:lpstr>Перед вами текстовая информация. Прочитайте ее и попробуйте представить картину.</vt:lpstr>
      <vt:lpstr>Формы представления информации</vt:lpstr>
      <vt:lpstr>Рисунки</vt:lpstr>
      <vt:lpstr> Карта города Тулы с улицами</vt:lpstr>
      <vt:lpstr>Схемы и условные знаки</vt:lpstr>
      <vt:lpstr>Задание: Известно, что некто расположил все буквы алфавита по кругу и заменил каждую букву исходного сообщения на следующую после неё. Декодируйте полученные шифровки: Е Й Б Д С Б Н Н Б </vt:lpstr>
      <vt:lpstr>Диаграммы</vt:lpstr>
      <vt:lpstr>Диаграммы принято подразделять по их форме на следующие виды: </vt:lpstr>
      <vt:lpstr>   Задание: На территории Хабаровского края протекают реки Амур, протяженность которой составляет 4444 км, Бурея протяженностью 623 км, Мая протяженностью 1053 км. Какая из данных рек имеет большую длину? С помощью текстового редактора Word создать  </vt:lpstr>
      <vt:lpstr>Кроссворд</vt:lpstr>
      <vt:lpstr>Список литературы: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Наглядные формы представления информации.</dc:title>
  <dc:creator>-</dc:creator>
  <cp:lastModifiedBy>-</cp:lastModifiedBy>
  <cp:revision>75</cp:revision>
  <dcterms:created xsi:type="dcterms:W3CDTF">2014-03-22T19:49:18Z</dcterms:created>
  <dcterms:modified xsi:type="dcterms:W3CDTF">2014-08-23T15:15:40Z</dcterms:modified>
</cp:coreProperties>
</file>