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50C3-ACE7-442C-9695-65C692C1BC5D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33EA5-D5D0-412B-BB64-3978456045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50C3-ACE7-442C-9695-65C692C1BC5D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33EA5-D5D0-412B-BB64-3978456045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50C3-ACE7-442C-9695-65C692C1BC5D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33EA5-D5D0-412B-BB64-3978456045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50C3-ACE7-442C-9695-65C692C1BC5D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33EA5-D5D0-412B-BB64-3978456045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50C3-ACE7-442C-9695-65C692C1BC5D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33EA5-D5D0-412B-BB64-3978456045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50C3-ACE7-442C-9695-65C692C1BC5D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33EA5-D5D0-412B-BB64-3978456045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50C3-ACE7-442C-9695-65C692C1BC5D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33EA5-D5D0-412B-BB64-3978456045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50C3-ACE7-442C-9695-65C692C1BC5D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33EA5-D5D0-412B-BB64-3978456045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50C3-ACE7-442C-9695-65C692C1BC5D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33EA5-D5D0-412B-BB64-3978456045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50C3-ACE7-442C-9695-65C692C1BC5D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33EA5-D5D0-412B-BB64-3978456045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450C3-ACE7-442C-9695-65C692C1BC5D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D33EA5-D5D0-412B-BB64-3978456045B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450C3-ACE7-442C-9695-65C692C1BC5D}" type="datetimeFigureOut">
              <a:rPr lang="ru-RU" smtClean="0"/>
              <a:pPr/>
              <a:t>15.01.2014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33EA5-D5D0-412B-BB64-3978456045B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Решение задач на применение признаков подобия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Устная работа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внобедренный треугольник 3"/>
          <p:cNvSpPr/>
          <p:nvPr/>
        </p:nvSpPr>
        <p:spPr>
          <a:xfrm>
            <a:off x="3143240" y="500042"/>
            <a:ext cx="1928826" cy="2714644"/>
          </a:xfrm>
          <a:prstGeom prst="triangle">
            <a:avLst>
              <a:gd name="adj" fmla="val 62667"/>
            </a:avLst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571472" y="1500174"/>
            <a:ext cx="1571636" cy="1643074"/>
          </a:xfrm>
          <a:prstGeom prst="triangle">
            <a:avLst>
              <a:gd name="adj" fmla="val 62667"/>
            </a:avLst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85720" y="257174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А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1428728" y="92867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2143108" y="271462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2786050" y="2643182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Р</a:t>
            </a:r>
            <a:endParaRPr lang="ru-RU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4000496" y="214290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К</a:t>
            </a:r>
            <a:endParaRPr lang="ru-RU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5072066" y="257174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М</a:t>
            </a:r>
            <a:endParaRPr lang="ru-RU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642910" y="1857364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2а</a:t>
            </a:r>
            <a:endParaRPr lang="ru-RU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3071802" y="1428736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3а</a:t>
            </a:r>
            <a:endParaRPr lang="ru-RU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1142976" y="3071810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2</a:t>
            </a:r>
            <a:r>
              <a:rPr lang="en-US" sz="2800" dirty="0" smtClean="0"/>
              <a:t>b</a:t>
            </a:r>
            <a:endParaRPr lang="ru-RU" sz="2800" dirty="0"/>
          </a:p>
        </p:txBody>
      </p:sp>
      <p:sp>
        <p:nvSpPr>
          <p:cNvPr id="16" name="TextBox 15"/>
          <p:cNvSpPr txBox="1"/>
          <p:nvPr/>
        </p:nvSpPr>
        <p:spPr>
          <a:xfrm>
            <a:off x="3714744" y="3214686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3</a:t>
            </a:r>
            <a:r>
              <a:rPr lang="en-US" sz="2800" dirty="0" smtClean="0"/>
              <a:t>b</a:t>
            </a:r>
            <a:endParaRPr lang="ru-RU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1785918" y="1928802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10</a:t>
            </a:r>
            <a:endParaRPr lang="ru-RU" sz="2800" dirty="0"/>
          </a:p>
        </p:txBody>
      </p:sp>
      <p:sp>
        <p:nvSpPr>
          <p:cNvPr id="19" name="Полилиния 18"/>
          <p:cNvSpPr/>
          <p:nvPr/>
        </p:nvSpPr>
        <p:spPr>
          <a:xfrm>
            <a:off x="804231" y="2732183"/>
            <a:ext cx="387480" cy="407624"/>
          </a:xfrm>
          <a:custGeom>
            <a:avLst/>
            <a:gdLst>
              <a:gd name="connsiteX0" fmla="*/ 0 w 387480"/>
              <a:gd name="connsiteY0" fmla="*/ 0 h 407624"/>
              <a:gd name="connsiteX1" fmla="*/ 77118 w 387480"/>
              <a:gd name="connsiteY1" fmla="*/ 22034 h 407624"/>
              <a:gd name="connsiteX2" fmla="*/ 121186 w 387480"/>
              <a:gd name="connsiteY2" fmla="*/ 44068 h 407624"/>
              <a:gd name="connsiteX3" fmla="*/ 154236 w 387480"/>
              <a:gd name="connsiteY3" fmla="*/ 88135 h 407624"/>
              <a:gd name="connsiteX4" fmla="*/ 187287 w 387480"/>
              <a:gd name="connsiteY4" fmla="*/ 121186 h 407624"/>
              <a:gd name="connsiteX5" fmla="*/ 242371 w 387480"/>
              <a:gd name="connsiteY5" fmla="*/ 187287 h 407624"/>
              <a:gd name="connsiteX6" fmla="*/ 253388 w 387480"/>
              <a:gd name="connsiteY6" fmla="*/ 220337 h 407624"/>
              <a:gd name="connsiteX7" fmla="*/ 308473 w 387480"/>
              <a:gd name="connsiteY7" fmla="*/ 286439 h 407624"/>
              <a:gd name="connsiteX8" fmla="*/ 319489 w 387480"/>
              <a:gd name="connsiteY8" fmla="*/ 319489 h 407624"/>
              <a:gd name="connsiteX9" fmla="*/ 352540 w 387480"/>
              <a:gd name="connsiteY9" fmla="*/ 352540 h 407624"/>
              <a:gd name="connsiteX10" fmla="*/ 385591 w 387480"/>
              <a:gd name="connsiteY10" fmla="*/ 396607 h 407624"/>
              <a:gd name="connsiteX11" fmla="*/ 385591 w 387480"/>
              <a:gd name="connsiteY11" fmla="*/ 407624 h 407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480" h="407624">
                <a:moveTo>
                  <a:pt x="0" y="0"/>
                </a:moveTo>
                <a:cubicBezTo>
                  <a:pt x="22365" y="5591"/>
                  <a:pt x="54989" y="12550"/>
                  <a:pt x="77118" y="22034"/>
                </a:cubicBezTo>
                <a:cubicBezTo>
                  <a:pt x="92213" y="28503"/>
                  <a:pt x="106497" y="36723"/>
                  <a:pt x="121186" y="44068"/>
                </a:cubicBezTo>
                <a:cubicBezTo>
                  <a:pt x="132203" y="58757"/>
                  <a:pt x="142287" y="74194"/>
                  <a:pt x="154236" y="88135"/>
                </a:cubicBezTo>
                <a:cubicBezTo>
                  <a:pt x="164376" y="99965"/>
                  <a:pt x="177313" y="109217"/>
                  <a:pt x="187287" y="121186"/>
                </a:cubicBezTo>
                <a:cubicBezTo>
                  <a:pt x="263985" y="213222"/>
                  <a:pt x="145805" y="90718"/>
                  <a:pt x="242371" y="187287"/>
                </a:cubicBezTo>
                <a:cubicBezTo>
                  <a:pt x="246043" y="198304"/>
                  <a:pt x="248195" y="209950"/>
                  <a:pt x="253388" y="220337"/>
                </a:cubicBezTo>
                <a:cubicBezTo>
                  <a:pt x="268727" y="251014"/>
                  <a:pt x="284107" y="262073"/>
                  <a:pt x="308473" y="286439"/>
                </a:cubicBezTo>
                <a:cubicBezTo>
                  <a:pt x="312145" y="297456"/>
                  <a:pt x="313048" y="309827"/>
                  <a:pt x="319489" y="319489"/>
                </a:cubicBezTo>
                <a:cubicBezTo>
                  <a:pt x="328131" y="332453"/>
                  <a:pt x="342400" y="340711"/>
                  <a:pt x="352540" y="352540"/>
                </a:cubicBezTo>
                <a:cubicBezTo>
                  <a:pt x="364490" y="366481"/>
                  <a:pt x="376144" y="380862"/>
                  <a:pt x="385591" y="396607"/>
                </a:cubicBezTo>
                <a:cubicBezTo>
                  <a:pt x="387480" y="399756"/>
                  <a:pt x="385591" y="403952"/>
                  <a:pt x="385591" y="407624"/>
                </a:cubicBez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>
            <a:off x="3393195" y="2677099"/>
            <a:ext cx="441836" cy="539826"/>
          </a:xfrm>
          <a:custGeom>
            <a:avLst/>
            <a:gdLst>
              <a:gd name="connsiteX0" fmla="*/ 0 w 441836"/>
              <a:gd name="connsiteY0" fmla="*/ 0 h 539826"/>
              <a:gd name="connsiteX1" fmla="*/ 33051 w 441836"/>
              <a:gd name="connsiteY1" fmla="*/ 11017 h 539826"/>
              <a:gd name="connsiteX2" fmla="*/ 132203 w 441836"/>
              <a:gd name="connsiteY2" fmla="*/ 66101 h 539826"/>
              <a:gd name="connsiteX3" fmla="*/ 198304 w 441836"/>
              <a:gd name="connsiteY3" fmla="*/ 110168 h 539826"/>
              <a:gd name="connsiteX4" fmla="*/ 231354 w 441836"/>
              <a:gd name="connsiteY4" fmla="*/ 132202 h 539826"/>
              <a:gd name="connsiteX5" fmla="*/ 242371 w 441836"/>
              <a:gd name="connsiteY5" fmla="*/ 165253 h 539826"/>
              <a:gd name="connsiteX6" fmla="*/ 275422 w 441836"/>
              <a:gd name="connsiteY6" fmla="*/ 187287 h 539826"/>
              <a:gd name="connsiteX7" fmla="*/ 308472 w 441836"/>
              <a:gd name="connsiteY7" fmla="*/ 220337 h 539826"/>
              <a:gd name="connsiteX8" fmla="*/ 319489 w 441836"/>
              <a:gd name="connsiteY8" fmla="*/ 253388 h 539826"/>
              <a:gd name="connsiteX9" fmla="*/ 363557 w 441836"/>
              <a:gd name="connsiteY9" fmla="*/ 319489 h 539826"/>
              <a:gd name="connsiteX10" fmla="*/ 385591 w 441836"/>
              <a:gd name="connsiteY10" fmla="*/ 385590 h 539826"/>
              <a:gd name="connsiteX11" fmla="*/ 407624 w 441836"/>
              <a:gd name="connsiteY11" fmla="*/ 418641 h 539826"/>
              <a:gd name="connsiteX12" fmla="*/ 429658 w 441836"/>
              <a:gd name="connsiteY12" fmla="*/ 495759 h 539826"/>
              <a:gd name="connsiteX13" fmla="*/ 440675 w 441836"/>
              <a:gd name="connsiteY13" fmla="*/ 539826 h 5398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441836" h="539826">
                <a:moveTo>
                  <a:pt x="0" y="0"/>
                </a:moveTo>
                <a:cubicBezTo>
                  <a:pt x="11017" y="3672"/>
                  <a:pt x="22899" y="5377"/>
                  <a:pt x="33051" y="11017"/>
                </a:cubicBezTo>
                <a:cubicBezTo>
                  <a:pt x="146697" y="74153"/>
                  <a:pt x="57417" y="41172"/>
                  <a:pt x="132203" y="66101"/>
                </a:cubicBezTo>
                <a:lnTo>
                  <a:pt x="198304" y="110168"/>
                </a:lnTo>
                <a:lnTo>
                  <a:pt x="231354" y="132202"/>
                </a:lnTo>
                <a:cubicBezTo>
                  <a:pt x="235026" y="143219"/>
                  <a:pt x="235116" y="156185"/>
                  <a:pt x="242371" y="165253"/>
                </a:cubicBezTo>
                <a:cubicBezTo>
                  <a:pt x="250642" y="175592"/>
                  <a:pt x="265250" y="178810"/>
                  <a:pt x="275422" y="187287"/>
                </a:cubicBezTo>
                <a:cubicBezTo>
                  <a:pt x="287391" y="197261"/>
                  <a:pt x="297455" y="209320"/>
                  <a:pt x="308472" y="220337"/>
                </a:cubicBezTo>
                <a:cubicBezTo>
                  <a:pt x="312144" y="231354"/>
                  <a:pt x="313849" y="243236"/>
                  <a:pt x="319489" y="253388"/>
                </a:cubicBezTo>
                <a:cubicBezTo>
                  <a:pt x="332350" y="276537"/>
                  <a:pt x="355183" y="294367"/>
                  <a:pt x="363557" y="319489"/>
                </a:cubicBezTo>
                <a:cubicBezTo>
                  <a:pt x="370902" y="341523"/>
                  <a:pt x="372708" y="366265"/>
                  <a:pt x="385591" y="385590"/>
                </a:cubicBezTo>
                <a:cubicBezTo>
                  <a:pt x="392935" y="396607"/>
                  <a:pt x="401703" y="406798"/>
                  <a:pt x="407624" y="418641"/>
                </a:cubicBezTo>
                <a:cubicBezTo>
                  <a:pt x="416430" y="436254"/>
                  <a:pt x="424950" y="479283"/>
                  <a:pt x="429658" y="495759"/>
                </a:cubicBezTo>
                <a:cubicBezTo>
                  <a:pt x="441836" y="538383"/>
                  <a:pt x="440675" y="515271"/>
                  <a:pt x="440675" y="539826"/>
                </a:cubicBezTo>
              </a:path>
            </a:pathLst>
          </a:cu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/>
          <p:cNvSpPr txBox="1"/>
          <p:nvPr/>
        </p:nvSpPr>
        <p:spPr>
          <a:xfrm>
            <a:off x="4643438" y="142873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?</a:t>
            </a:r>
            <a:endParaRPr lang="ru-RU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4572000" y="2643182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?</a:t>
            </a:r>
            <a:endParaRPr lang="ru-RU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5857884" y="285728"/>
            <a:ext cx="2857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ru-RU" sz="3600" dirty="0" smtClean="0">
                <a:solidFill>
                  <a:srgbClr val="FF0000"/>
                </a:solidFill>
              </a:rPr>
              <a:t>Реши задачу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28596" y="571480"/>
            <a:ext cx="100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№1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25" name="Равнобедренный треугольник 24"/>
          <p:cNvSpPr/>
          <p:nvPr/>
        </p:nvSpPr>
        <p:spPr>
          <a:xfrm>
            <a:off x="3714744" y="3786190"/>
            <a:ext cx="2214578" cy="2357454"/>
          </a:xfrm>
          <a:prstGeom prst="triangle">
            <a:avLst>
              <a:gd name="adj" fmla="val 23137"/>
            </a:avLst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Равнобедренный треугольник 26"/>
          <p:cNvSpPr/>
          <p:nvPr/>
        </p:nvSpPr>
        <p:spPr>
          <a:xfrm>
            <a:off x="6000760" y="4143380"/>
            <a:ext cx="1714512" cy="1357322"/>
          </a:xfrm>
          <a:prstGeom prst="triangle">
            <a:avLst>
              <a:gd name="adj" fmla="val 19655"/>
            </a:avLst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TextBox 27"/>
          <p:cNvSpPr txBox="1"/>
          <p:nvPr/>
        </p:nvSpPr>
        <p:spPr>
          <a:xfrm>
            <a:off x="3286116" y="578645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А</a:t>
            </a:r>
            <a:endParaRPr lang="ru-RU" sz="2800" dirty="0"/>
          </a:p>
        </p:txBody>
      </p:sp>
      <p:sp>
        <p:nvSpPr>
          <p:cNvPr id="29" name="TextBox 28"/>
          <p:cNvSpPr txBox="1"/>
          <p:nvPr/>
        </p:nvSpPr>
        <p:spPr>
          <a:xfrm>
            <a:off x="6000760" y="578645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</a:t>
            </a:r>
            <a:endParaRPr lang="ru-RU" sz="2800" dirty="0"/>
          </a:p>
        </p:txBody>
      </p:sp>
      <p:sp>
        <p:nvSpPr>
          <p:cNvPr id="30" name="TextBox 29"/>
          <p:cNvSpPr txBox="1"/>
          <p:nvPr/>
        </p:nvSpPr>
        <p:spPr>
          <a:xfrm>
            <a:off x="5643570" y="5143512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О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357686" y="357187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</a:t>
            </a:r>
            <a:endParaRPr lang="ru-RU" sz="2800" dirty="0"/>
          </a:p>
        </p:txBody>
      </p:sp>
      <p:sp>
        <p:nvSpPr>
          <p:cNvPr id="32" name="TextBox 31"/>
          <p:cNvSpPr txBox="1"/>
          <p:nvPr/>
        </p:nvSpPr>
        <p:spPr>
          <a:xfrm>
            <a:off x="6429388" y="364331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</a:t>
            </a:r>
            <a:endParaRPr lang="ru-RU" sz="2800" dirty="0"/>
          </a:p>
        </p:txBody>
      </p:sp>
      <p:sp>
        <p:nvSpPr>
          <p:cNvPr id="33" name="TextBox 32"/>
          <p:cNvSpPr txBox="1"/>
          <p:nvPr/>
        </p:nvSpPr>
        <p:spPr>
          <a:xfrm>
            <a:off x="7786710" y="500063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</a:t>
            </a:r>
            <a:endParaRPr lang="ru-RU" sz="2800" dirty="0"/>
          </a:p>
        </p:txBody>
      </p:sp>
      <p:sp>
        <p:nvSpPr>
          <p:cNvPr id="34" name="TextBox 33"/>
          <p:cNvSpPr txBox="1"/>
          <p:nvPr/>
        </p:nvSpPr>
        <p:spPr>
          <a:xfrm>
            <a:off x="3286116" y="4572008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10</a:t>
            </a:r>
            <a:r>
              <a:rPr lang="ru-RU" sz="2800" dirty="0" smtClean="0"/>
              <a:t>а</a:t>
            </a:r>
            <a:endParaRPr lang="ru-RU" sz="2800" dirty="0"/>
          </a:p>
        </p:txBody>
      </p:sp>
      <p:sp>
        <p:nvSpPr>
          <p:cNvPr id="35" name="TextBox 34"/>
          <p:cNvSpPr txBox="1"/>
          <p:nvPr/>
        </p:nvSpPr>
        <p:spPr>
          <a:xfrm>
            <a:off x="4714876" y="4214818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14b</a:t>
            </a:r>
            <a:endParaRPr lang="ru-RU" sz="2800" dirty="0"/>
          </a:p>
        </p:txBody>
      </p:sp>
      <p:sp>
        <p:nvSpPr>
          <p:cNvPr id="36" name="TextBox 35"/>
          <p:cNvSpPr txBox="1"/>
          <p:nvPr/>
        </p:nvSpPr>
        <p:spPr>
          <a:xfrm>
            <a:off x="4357686" y="6072206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12c</a:t>
            </a:r>
            <a:endParaRPr lang="ru-RU" sz="2800" dirty="0"/>
          </a:p>
        </p:txBody>
      </p:sp>
      <p:sp>
        <p:nvSpPr>
          <p:cNvPr id="37" name="TextBox 36"/>
          <p:cNvSpPr txBox="1"/>
          <p:nvPr/>
        </p:nvSpPr>
        <p:spPr>
          <a:xfrm>
            <a:off x="5715008" y="4500570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5</a:t>
            </a:r>
            <a:r>
              <a:rPr lang="ru-RU" sz="2800" dirty="0" smtClean="0"/>
              <a:t>а</a:t>
            </a:r>
            <a:endParaRPr lang="ru-RU" sz="2800" dirty="0"/>
          </a:p>
        </p:txBody>
      </p:sp>
      <p:sp>
        <p:nvSpPr>
          <p:cNvPr id="38" name="TextBox 37"/>
          <p:cNvSpPr txBox="1"/>
          <p:nvPr/>
        </p:nvSpPr>
        <p:spPr>
          <a:xfrm>
            <a:off x="6858016" y="4357694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7b</a:t>
            </a:r>
            <a:endParaRPr lang="ru-RU" sz="2800" dirty="0"/>
          </a:p>
        </p:txBody>
      </p:sp>
      <p:sp>
        <p:nvSpPr>
          <p:cNvPr id="39" name="TextBox 38"/>
          <p:cNvSpPr txBox="1"/>
          <p:nvPr/>
        </p:nvSpPr>
        <p:spPr>
          <a:xfrm>
            <a:off x="6786578" y="5429264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6c</a:t>
            </a:r>
            <a:endParaRPr lang="ru-RU" sz="2800" dirty="0"/>
          </a:p>
        </p:txBody>
      </p:sp>
      <p:sp>
        <p:nvSpPr>
          <p:cNvPr id="41" name="TextBox 40"/>
          <p:cNvSpPr txBox="1"/>
          <p:nvPr/>
        </p:nvSpPr>
        <p:spPr>
          <a:xfrm>
            <a:off x="7572396" y="3500438"/>
            <a:ext cx="11430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№2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072330" y="500063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?</a:t>
            </a:r>
            <a:endParaRPr lang="ru-RU" sz="2800" dirty="0"/>
          </a:p>
        </p:txBody>
      </p:sp>
      <p:sp>
        <p:nvSpPr>
          <p:cNvPr id="45" name="TextBox 44"/>
          <p:cNvSpPr txBox="1"/>
          <p:nvPr/>
        </p:nvSpPr>
        <p:spPr>
          <a:xfrm>
            <a:off x="5357818" y="571501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?</a:t>
            </a:r>
            <a:endParaRPr lang="ru-RU" sz="2800" dirty="0"/>
          </a:p>
        </p:txBody>
      </p:sp>
      <p:sp>
        <p:nvSpPr>
          <p:cNvPr id="46" name="Полилиния 45"/>
          <p:cNvSpPr/>
          <p:nvPr/>
        </p:nvSpPr>
        <p:spPr>
          <a:xfrm>
            <a:off x="785786" y="2714620"/>
            <a:ext cx="387480" cy="407624"/>
          </a:xfrm>
          <a:custGeom>
            <a:avLst/>
            <a:gdLst>
              <a:gd name="connsiteX0" fmla="*/ 0 w 387480"/>
              <a:gd name="connsiteY0" fmla="*/ 0 h 407624"/>
              <a:gd name="connsiteX1" fmla="*/ 77118 w 387480"/>
              <a:gd name="connsiteY1" fmla="*/ 22034 h 407624"/>
              <a:gd name="connsiteX2" fmla="*/ 121186 w 387480"/>
              <a:gd name="connsiteY2" fmla="*/ 44068 h 407624"/>
              <a:gd name="connsiteX3" fmla="*/ 154236 w 387480"/>
              <a:gd name="connsiteY3" fmla="*/ 88135 h 407624"/>
              <a:gd name="connsiteX4" fmla="*/ 187287 w 387480"/>
              <a:gd name="connsiteY4" fmla="*/ 121186 h 407624"/>
              <a:gd name="connsiteX5" fmla="*/ 242371 w 387480"/>
              <a:gd name="connsiteY5" fmla="*/ 187287 h 407624"/>
              <a:gd name="connsiteX6" fmla="*/ 253388 w 387480"/>
              <a:gd name="connsiteY6" fmla="*/ 220337 h 407624"/>
              <a:gd name="connsiteX7" fmla="*/ 308473 w 387480"/>
              <a:gd name="connsiteY7" fmla="*/ 286439 h 407624"/>
              <a:gd name="connsiteX8" fmla="*/ 319489 w 387480"/>
              <a:gd name="connsiteY8" fmla="*/ 319489 h 407624"/>
              <a:gd name="connsiteX9" fmla="*/ 352540 w 387480"/>
              <a:gd name="connsiteY9" fmla="*/ 352540 h 407624"/>
              <a:gd name="connsiteX10" fmla="*/ 385591 w 387480"/>
              <a:gd name="connsiteY10" fmla="*/ 396607 h 407624"/>
              <a:gd name="connsiteX11" fmla="*/ 385591 w 387480"/>
              <a:gd name="connsiteY11" fmla="*/ 407624 h 4076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87480" h="407624">
                <a:moveTo>
                  <a:pt x="0" y="0"/>
                </a:moveTo>
                <a:cubicBezTo>
                  <a:pt x="22365" y="5591"/>
                  <a:pt x="54989" y="12550"/>
                  <a:pt x="77118" y="22034"/>
                </a:cubicBezTo>
                <a:cubicBezTo>
                  <a:pt x="92213" y="28503"/>
                  <a:pt x="106497" y="36723"/>
                  <a:pt x="121186" y="44068"/>
                </a:cubicBezTo>
                <a:cubicBezTo>
                  <a:pt x="132203" y="58757"/>
                  <a:pt x="142287" y="74194"/>
                  <a:pt x="154236" y="88135"/>
                </a:cubicBezTo>
                <a:cubicBezTo>
                  <a:pt x="164376" y="99965"/>
                  <a:pt x="177313" y="109217"/>
                  <a:pt x="187287" y="121186"/>
                </a:cubicBezTo>
                <a:cubicBezTo>
                  <a:pt x="263985" y="213222"/>
                  <a:pt x="145805" y="90718"/>
                  <a:pt x="242371" y="187287"/>
                </a:cubicBezTo>
                <a:cubicBezTo>
                  <a:pt x="246043" y="198304"/>
                  <a:pt x="248195" y="209950"/>
                  <a:pt x="253388" y="220337"/>
                </a:cubicBezTo>
                <a:cubicBezTo>
                  <a:pt x="268727" y="251014"/>
                  <a:pt x="284107" y="262073"/>
                  <a:pt x="308473" y="286439"/>
                </a:cubicBezTo>
                <a:cubicBezTo>
                  <a:pt x="312145" y="297456"/>
                  <a:pt x="313048" y="309827"/>
                  <a:pt x="319489" y="319489"/>
                </a:cubicBezTo>
                <a:cubicBezTo>
                  <a:pt x="328131" y="332453"/>
                  <a:pt x="342400" y="340711"/>
                  <a:pt x="352540" y="352540"/>
                </a:cubicBezTo>
                <a:cubicBezTo>
                  <a:pt x="364490" y="366481"/>
                  <a:pt x="376144" y="380862"/>
                  <a:pt x="385591" y="396607"/>
                </a:cubicBezTo>
                <a:cubicBezTo>
                  <a:pt x="387480" y="399756"/>
                  <a:pt x="385591" y="403952"/>
                  <a:pt x="385591" y="407624"/>
                </a:cubicBezTo>
              </a:path>
            </a:pathLst>
          </a:cu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41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0" y="5715016"/>
            <a:ext cx="457200" cy="457200"/>
          </a:xfrm>
          <a:prstGeom prst="rect">
            <a:avLst/>
          </a:prstGeom>
          <a:noFill/>
        </p:spPr>
      </p:pic>
      <p:sp>
        <p:nvSpPr>
          <p:cNvPr id="10243" name="Rectangle 3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12" y="4500570"/>
            <a:ext cx="457200" cy="457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5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8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1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7" dur="500"/>
                                        <p:tgtEl>
                                          <p:spTgt spid="10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0" dur="5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8" grpId="0"/>
      <p:bldP spid="19" grpId="0" animBg="1"/>
      <p:bldP spid="20" grpId="0" animBg="1"/>
      <p:bldP spid="21" grpId="0"/>
      <p:bldP spid="22" grpId="0"/>
      <p:bldP spid="24" grpId="0"/>
      <p:bldP spid="25" grpId="0" animBg="1"/>
      <p:bldP spid="27" grpId="0" animBg="1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1" grpId="0"/>
      <p:bldP spid="44" grpId="0"/>
      <p:bldP spid="45" grpId="0"/>
      <p:bldP spid="4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рапеция 1"/>
          <p:cNvSpPr/>
          <p:nvPr/>
        </p:nvSpPr>
        <p:spPr>
          <a:xfrm>
            <a:off x="500034" y="571480"/>
            <a:ext cx="4643470" cy="2071702"/>
          </a:xfrm>
          <a:prstGeom prst="trapezoid">
            <a:avLst>
              <a:gd name="adj" fmla="val 70201"/>
            </a:avLst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2000232" y="571480"/>
            <a:ext cx="3143272" cy="207170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500034" y="571480"/>
            <a:ext cx="3143272" cy="207170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42844" y="221455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А</a:t>
            </a:r>
            <a:endParaRPr lang="ru-RU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1500166" y="142852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</a:t>
            </a:r>
            <a:endParaRPr lang="ru-RU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3786182" y="142852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</a:t>
            </a:r>
            <a:endParaRPr lang="ru-RU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2643174" y="114298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О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00232" y="642918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/>
              <a:t>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214678" y="71435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5</a:t>
            </a:r>
            <a:endParaRPr lang="ru-RU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1857356" y="1571612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15</a:t>
            </a:r>
            <a:endParaRPr lang="ru-RU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3214678" y="1571612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12</a:t>
            </a:r>
            <a:endParaRPr lang="ru-RU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2571736" y="2214554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21</a:t>
            </a:r>
            <a:endParaRPr lang="ru-RU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2571736" y="142852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?</a:t>
            </a:r>
            <a:endParaRPr lang="ru-RU" sz="2800" dirty="0"/>
          </a:p>
        </p:txBody>
      </p:sp>
      <p:sp>
        <p:nvSpPr>
          <p:cNvPr id="21" name="TextBox 20"/>
          <p:cNvSpPr txBox="1"/>
          <p:nvPr/>
        </p:nvSpPr>
        <p:spPr>
          <a:xfrm>
            <a:off x="428596" y="214290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№3 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143504" y="214311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</a:t>
            </a:r>
            <a:endParaRPr lang="ru-RU" sz="2800" dirty="0"/>
          </a:p>
        </p:txBody>
      </p:sp>
      <p:sp>
        <p:nvSpPr>
          <p:cNvPr id="23" name="Равнобедренный треугольник 22"/>
          <p:cNvSpPr/>
          <p:nvPr/>
        </p:nvSpPr>
        <p:spPr>
          <a:xfrm>
            <a:off x="5214942" y="2714620"/>
            <a:ext cx="3214710" cy="3214710"/>
          </a:xfrm>
          <a:prstGeom prst="triangle">
            <a:avLst>
              <a:gd name="adj" fmla="val 26354"/>
            </a:avLst>
          </a:prstGeom>
          <a:solidFill>
            <a:schemeClr val="bg1"/>
          </a:solidFill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5" name="Прямая соединительная линия 24"/>
          <p:cNvCxnSpPr/>
          <p:nvPr/>
        </p:nvCxnSpPr>
        <p:spPr>
          <a:xfrm flipV="1">
            <a:off x="5572132" y="4143380"/>
            <a:ext cx="1571636" cy="500066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Полилиния 27"/>
          <p:cNvSpPr/>
          <p:nvPr/>
        </p:nvSpPr>
        <p:spPr>
          <a:xfrm>
            <a:off x="5357818" y="5500702"/>
            <a:ext cx="385590" cy="438032"/>
          </a:xfrm>
          <a:custGeom>
            <a:avLst/>
            <a:gdLst>
              <a:gd name="connsiteX0" fmla="*/ 0 w 385590"/>
              <a:gd name="connsiteY0" fmla="*/ 19391 h 438032"/>
              <a:gd name="connsiteX1" fmla="*/ 99152 w 385590"/>
              <a:gd name="connsiteY1" fmla="*/ 52441 h 438032"/>
              <a:gd name="connsiteX2" fmla="*/ 132202 w 385590"/>
              <a:gd name="connsiteY2" fmla="*/ 74475 h 438032"/>
              <a:gd name="connsiteX3" fmla="*/ 165253 w 385590"/>
              <a:gd name="connsiteY3" fmla="*/ 96509 h 438032"/>
              <a:gd name="connsiteX4" fmla="*/ 264405 w 385590"/>
              <a:gd name="connsiteY4" fmla="*/ 184644 h 438032"/>
              <a:gd name="connsiteX5" fmla="*/ 330506 w 385590"/>
              <a:gd name="connsiteY5" fmla="*/ 283796 h 438032"/>
              <a:gd name="connsiteX6" fmla="*/ 352540 w 385590"/>
              <a:gd name="connsiteY6" fmla="*/ 349897 h 438032"/>
              <a:gd name="connsiteX7" fmla="*/ 374573 w 385590"/>
              <a:gd name="connsiteY7" fmla="*/ 393964 h 438032"/>
              <a:gd name="connsiteX8" fmla="*/ 385590 w 385590"/>
              <a:gd name="connsiteY8" fmla="*/ 438032 h 438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5590" h="438032">
                <a:moveTo>
                  <a:pt x="0" y="19391"/>
                </a:moveTo>
                <a:cubicBezTo>
                  <a:pt x="58173" y="0"/>
                  <a:pt x="23389" y="1932"/>
                  <a:pt x="99152" y="52441"/>
                </a:cubicBezTo>
                <a:lnTo>
                  <a:pt x="132202" y="74475"/>
                </a:lnTo>
                <a:cubicBezTo>
                  <a:pt x="143219" y="81820"/>
                  <a:pt x="155890" y="87146"/>
                  <a:pt x="165253" y="96509"/>
                </a:cubicBezTo>
                <a:cubicBezTo>
                  <a:pt x="240717" y="171973"/>
                  <a:pt x="205427" y="145325"/>
                  <a:pt x="264405" y="184644"/>
                </a:cubicBezTo>
                <a:cubicBezTo>
                  <a:pt x="292245" y="268164"/>
                  <a:pt x="267859" y="236809"/>
                  <a:pt x="330506" y="283796"/>
                </a:cubicBezTo>
                <a:cubicBezTo>
                  <a:pt x="337851" y="305830"/>
                  <a:pt x="342153" y="329123"/>
                  <a:pt x="352540" y="349897"/>
                </a:cubicBezTo>
                <a:cubicBezTo>
                  <a:pt x="359884" y="364586"/>
                  <a:pt x="368807" y="378587"/>
                  <a:pt x="374573" y="393964"/>
                </a:cubicBezTo>
                <a:cubicBezTo>
                  <a:pt x="379889" y="408141"/>
                  <a:pt x="385590" y="438032"/>
                  <a:pt x="385590" y="438032"/>
                </a:cubicBezTo>
              </a:path>
            </a:pathLst>
          </a:cu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Полилиния 29"/>
          <p:cNvSpPr/>
          <p:nvPr/>
        </p:nvSpPr>
        <p:spPr>
          <a:xfrm rot="14437523">
            <a:off x="6522020" y="3842613"/>
            <a:ext cx="385590" cy="438032"/>
          </a:xfrm>
          <a:custGeom>
            <a:avLst/>
            <a:gdLst>
              <a:gd name="connsiteX0" fmla="*/ 0 w 385590"/>
              <a:gd name="connsiteY0" fmla="*/ 19391 h 438032"/>
              <a:gd name="connsiteX1" fmla="*/ 99152 w 385590"/>
              <a:gd name="connsiteY1" fmla="*/ 52441 h 438032"/>
              <a:gd name="connsiteX2" fmla="*/ 132202 w 385590"/>
              <a:gd name="connsiteY2" fmla="*/ 74475 h 438032"/>
              <a:gd name="connsiteX3" fmla="*/ 165253 w 385590"/>
              <a:gd name="connsiteY3" fmla="*/ 96509 h 438032"/>
              <a:gd name="connsiteX4" fmla="*/ 264405 w 385590"/>
              <a:gd name="connsiteY4" fmla="*/ 184644 h 438032"/>
              <a:gd name="connsiteX5" fmla="*/ 330506 w 385590"/>
              <a:gd name="connsiteY5" fmla="*/ 283796 h 438032"/>
              <a:gd name="connsiteX6" fmla="*/ 352540 w 385590"/>
              <a:gd name="connsiteY6" fmla="*/ 349897 h 438032"/>
              <a:gd name="connsiteX7" fmla="*/ 374573 w 385590"/>
              <a:gd name="connsiteY7" fmla="*/ 393964 h 438032"/>
              <a:gd name="connsiteX8" fmla="*/ 385590 w 385590"/>
              <a:gd name="connsiteY8" fmla="*/ 438032 h 438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5590" h="438032">
                <a:moveTo>
                  <a:pt x="0" y="19391"/>
                </a:moveTo>
                <a:cubicBezTo>
                  <a:pt x="58173" y="0"/>
                  <a:pt x="23389" y="1932"/>
                  <a:pt x="99152" y="52441"/>
                </a:cubicBezTo>
                <a:lnTo>
                  <a:pt x="132202" y="74475"/>
                </a:lnTo>
                <a:cubicBezTo>
                  <a:pt x="143219" y="81820"/>
                  <a:pt x="155890" y="87146"/>
                  <a:pt x="165253" y="96509"/>
                </a:cubicBezTo>
                <a:cubicBezTo>
                  <a:pt x="240717" y="171973"/>
                  <a:pt x="205427" y="145325"/>
                  <a:pt x="264405" y="184644"/>
                </a:cubicBezTo>
                <a:cubicBezTo>
                  <a:pt x="292245" y="268164"/>
                  <a:pt x="267859" y="236809"/>
                  <a:pt x="330506" y="283796"/>
                </a:cubicBezTo>
                <a:cubicBezTo>
                  <a:pt x="337851" y="305830"/>
                  <a:pt x="342153" y="329123"/>
                  <a:pt x="352540" y="349897"/>
                </a:cubicBezTo>
                <a:cubicBezTo>
                  <a:pt x="359884" y="364586"/>
                  <a:pt x="368807" y="378587"/>
                  <a:pt x="374573" y="393964"/>
                </a:cubicBezTo>
                <a:cubicBezTo>
                  <a:pt x="379889" y="408141"/>
                  <a:pt x="385590" y="438032"/>
                  <a:pt x="385590" y="438032"/>
                </a:cubicBezTo>
              </a:path>
            </a:pathLst>
          </a:cu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TextBox 30"/>
          <p:cNvSpPr txBox="1"/>
          <p:nvPr/>
        </p:nvSpPr>
        <p:spPr>
          <a:xfrm>
            <a:off x="6500826" y="5429264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10</a:t>
            </a:r>
            <a:endParaRPr lang="ru-RU" sz="2800" dirty="0"/>
          </a:p>
        </p:txBody>
      </p:sp>
      <p:sp>
        <p:nvSpPr>
          <p:cNvPr id="32" name="TextBox 31"/>
          <p:cNvSpPr txBox="1"/>
          <p:nvPr/>
        </p:nvSpPr>
        <p:spPr>
          <a:xfrm>
            <a:off x="5357818" y="3500438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6</a:t>
            </a:r>
            <a:endParaRPr lang="ru-RU" sz="2800" dirty="0"/>
          </a:p>
        </p:txBody>
      </p:sp>
      <p:sp>
        <p:nvSpPr>
          <p:cNvPr id="33" name="TextBox 32"/>
          <p:cNvSpPr txBox="1"/>
          <p:nvPr/>
        </p:nvSpPr>
        <p:spPr>
          <a:xfrm>
            <a:off x="6643702" y="3000372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4</a:t>
            </a:r>
            <a:endParaRPr lang="ru-RU" sz="2800" dirty="0"/>
          </a:p>
        </p:txBody>
      </p:sp>
      <p:sp>
        <p:nvSpPr>
          <p:cNvPr id="34" name="TextBox 33"/>
          <p:cNvSpPr txBox="1"/>
          <p:nvPr/>
        </p:nvSpPr>
        <p:spPr>
          <a:xfrm>
            <a:off x="6000760" y="3929066"/>
            <a:ext cx="571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5</a:t>
            </a:r>
            <a:endParaRPr lang="ru-RU" sz="2800" dirty="0"/>
          </a:p>
        </p:txBody>
      </p:sp>
      <p:sp>
        <p:nvSpPr>
          <p:cNvPr id="35" name="TextBox 34"/>
          <p:cNvSpPr txBox="1"/>
          <p:nvPr/>
        </p:nvSpPr>
        <p:spPr>
          <a:xfrm>
            <a:off x="4786314" y="5429264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А</a:t>
            </a:r>
            <a:endParaRPr lang="ru-RU" sz="2800" dirty="0"/>
          </a:p>
        </p:txBody>
      </p:sp>
      <p:sp>
        <p:nvSpPr>
          <p:cNvPr id="36" name="TextBox 35"/>
          <p:cNvSpPr txBox="1"/>
          <p:nvPr/>
        </p:nvSpPr>
        <p:spPr>
          <a:xfrm>
            <a:off x="6000760" y="2285992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В</a:t>
            </a:r>
            <a:endParaRPr lang="ru-RU" sz="2800" dirty="0"/>
          </a:p>
        </p:txBody>
      </p:sp>
      <p:sp>
        <p:nvSpPr>
          <p:cNvPr id="37" name="TextBox 36"/>
          <p:cNvSpPr txBox="1"/>
          <p:nvPr/>
        </p:nvSpPr>
        <p:spPr>
          <a:xfrm>
            <a:off x="8429652" y="5357826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С</a:t>
            </a:r>
            <a:endParaRPr lang="ru-RU" sz="2800" dirty="0"/>
          </a:p>
        </p:txBody>
      </p:sp>
      <p:sp>
        <p:nvSpPr>
          <p:cNvPr id="38" name="TextBox 37"/>
          <p:cNvSpPr txBox="1"/>
          <p:nvPr/>
        </p:nvSpPr>
        <p:spPr>
          <a:xfrm>
            <a:off x="5143504" y="4214818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М</a:t>
            </a:r>
            <a:endParaRPr lang="ru-RU" sz="2800" dirty="0"/>
          </a:p>
        </p:txBody>
      </p:sp>
      <p:sp>
        <p:nvSpPr>
          <p:cNvPr id="39" name="TextBox 38"/>
          <p:cNvSpPr txBox="1"/>
          <p:nvPr/>
        </p:nvSpPr>
        <p:spPr>
          <a:xfrm>
            <a:off x="7143768" y="3714752"/>
            <a:ext cx="3571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N</a:t>
            </a:r>
            <a:endParaRPr lang="ru-RU" sz="2800" dirty="0"/>
          </a:p>
        </p:txBody>
      </p:sp>
      <p:sp>
        <p:nvSpPr>
          <p:cNvPr id="40" name="TextBox 39"/>
          <p:cNvSpPr txBox="1"/>
          <p:nvPr/>
        </p:nvSpPr>
        <p:spPr>
          <a:xfrm>
            <a:off x="7572396" y="2500306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</a:rPr>
              <a:t>№</a:t>
            </a:r>
            <a:r>
              <a:rPr lang="en-US" sz="2800" dirty="0" smtClean="0">
                <a:solidFill>
                  <a:srgbClr val="FF0000"/>
                </a:solidFill>
              </a:rPr>
              <a:t>4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714480" y="5429264"/>
            <a:ext cx="28575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 </a:t>
            </a:r>
            <a:r>
              <a:rPr lang="ru-RU" sz="2800" b="1" dirty="0" smtClean="0"/>
              <a:t>Найти : АВ, </a:t>
            </a:r>
            <a:r>
              <a:rPr lang="en-US" sz="2800" b="1" dirty="0" smtClean="0"/>
              <a:t> NC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1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6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 animBg="1"/>
      <p:bldP spid="28" grpId="0" animBg="1"/>
      <p:bldP spid="30" grpId="0" animBg="1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3643314"/>
            <a:ext cx="8229600" cy="287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428604"/>
            <a:ext cx="8229600" cy="2760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714356"/>
            <a:ext cx="8229600" cy="3277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76</Words>
  <Application>Microsoft Office PowerPoint</Application>
  <PresentationFormat>Экран (4:3)</PresentationFormat>
  <Paragraphs>55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Решение задач на применение признаков подобия </vt:lpstr>
      <vt:lpstr>Слайд 2</vt:lpstr>
      <vt:lpstr>Слайд 3</vt:lpstr>
      <vt:lpstr>Слайд 4</vt:lpstr>
      <vt:lpstr>Слайд 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задач на применение признаков подобия</dc:title>
  <dc:creator>VON</dc:creator>
  <cp:lastModifiedBy>VON</cp:lastModifiedBy>
  <cp:revision>7</cp:revision>
  <dcterms:created xsi:type="dcterms:W3CDTF">2014-01-15T11:48:20Z</dcterms:created>
  <dcterms:modified xsi:type="dcterms:W3CDTF">2014-01-15T13:02:05Z</dcterms:modified>
</cp:coreProperties>
</file>