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0" r:id="rId16"/>
    <p:sldId id="272" r:id="rId17"/>
    <p:sldId id="273" r:id="rId18"/>
    <p:sldId id="274" r:id="rId19"/>
    <p:sldId id="275" r:id="rId20"/>
    <p:sldId id="276" r:id="rId21"/>
    <p:sldId id="277" r:id="rId22"/>
    <p:sldId id="289" r:id="rId23"/>
    <p:sldId id="278" r:id="rId24"/>
    <p:sldId id="279" r:id="rId25"/>
    <p:sldId id="280" r:id="rId26"/>
    <p:sldId id="291" r:id="rId27"/>
    <p:sldId id="281" r:id="rId28"/>
    <p:sldId id="282" r:id="rId29"/>
    <p:sldId id="283" r:id="rId30"/>
    <p:sldId id="284" r:id="rId31"/>
    <p:sldId id="290" r:id="rId32"/>
    <p:sldId id="285" r:id="rId33"/>
    <p:sldId id="286" r:id="rId34"/>
    <p:sldId id="287" r:id="rId35"/>
    <p:sldId id="288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0;&#1051;&#1071;\&#1040;&#1085;&#1075;&#1083;&#1080;&#1081;&#1089;&#1082;&#1080;&#1081;\&#1059;&#1056;&#1054;&#1050;&#1048;!!!\3%20&#1082;&#1083;&#1072;&#1089;&#1089;\I%20&#1095;&#1077;&#1090;&#1074;&#1077;&#1088;&#1090;&#1100;\abc%20song.mp3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dirty="0" smtClean="0"/>
              <a:t>The ABC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4800" dirty="0" smtClean="0"/>
          </a:p>
          <a:p>
            <a:pPr algn="ctr"/>
            <a:r>
              <a:rPr lang="en-US" sz="3600" dirty="0" smtClean="0"/>
              <a:t>Let’s learn the ABC together!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Rose has a dog, a fork and an ore.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l-GR" dirty="0" smtClean="0"/>
              <a:t>Λ</a:t>
            </a:r>
            <a:r>
              <a:rPr lang="en-US" dirty="0" smtClean="0"/>
              <a:t>]</a:t>
            </a:r>
          </a:p>
          <a:p>
            <a:pPr algn="ctr"/>
            <a:r>
              <a:rPr lang="ru-RU" dirty="0" err="1" smtClean="0"/>
              <a:t>Закр</a:t>
            </a:r>
            <a:r>
              <a:rPr lang="ru-RU" dirty="0" smtClean="0"/>
              <a:t>.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‘m</a:t>
            </a:r>
            <a:r>
              <a:rPr lang="en-US" b="1" u="sng" dirty="0" smtClean="0">
                <a:solidFill>
                  <a:srgbClr val="FFFF00"/>
                </a:solidFill>
              </a:rPr>
              <a:t>u</a:t>
            </a:r>
            <a:r>
              <a:rPr lang="en-US" dirty="0" smtClean="0">
                <a:solidFill>
                  <a:srgbClr val="FFFF00"/>
                </a:solidFill>
              </a:rPr>
              <a:t>m’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ju</a:t>
            </a:r>
            <a:r>
              <a:rPr lang="en-US" dirty="0" smtClean="0"/>
              <a:t>:]</a:t>
            </a:r>
          </a:p>
          <a:p>
            <a:pPr algn="ctr"/>
            <a:r>
              <a:rPr lang="ru-RU" dirty="0" err="1" smtClean="0"/>
              <a:t>Откр</a:t>
            </a:r>
            <a:r>
              <a:rPr lang="ru-RU" dirty="0" smtClean="0"/>
              <a:t>.</a:t>
            </a:r>
            <a:r>
              <a:rPr lang="en-US" dirty="0" smtClean="0"/>
              <a:t>, ´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S</a:t>
            </a:r>
            <a:r>
              <a:rPr lang="en-US" b="1" u="sng" dirty="0" smtClean="0">
                <a:solidFill>
                  <a:srgbClr val="FFFF00"/>
                </a:solidFill>
              </a:rPr>
              <a:t>u</a:t>
            </a:r>
            <a:r>
              <a:rPr lang="en-US" dirty="0" smtClean="0">
                <a:solidFill>
                  <a:srgbClr val="FFFF00"/>
                </a:solidFill>
              </a:rPr>
              <a:t>san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Vowels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rgbClr val="FF0000"/>
                          </a:solidFill>
                        </a:rPr>
                        <a:t>Uu</a:t>
                      </a:r>
                      <a:endParaRPr lang="en-US" sz="96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96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ju</a:t>
                      </a:r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:]</a:t>
                      </a:r>
                      <a:endParaRPr lang="ru-RU" sz="9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ru-RU" dirty="0" smtClean="0"/>
              <a:t>э</a:t>
            </a:r>
            <a:r>
              <a:rPr lang="en-US" dirty="0" smtClean="0"/>
              <a:t>:]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f</a:t>
            </a:r>
            <a:r>
              <a:rPr lang="en-US" b="1" u="sng" dirty="0" smtClean="0">
                <a:solidFill>
                  <a:srgbClr val="FFFF00"/>
                </a:solidFill>
              </a:rPr>
              <a:t>ur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00760" y="3000372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ju</a:t>
            </a:r>
            <a:r>
              <a:rPr lang="ru-RU" dirty="0" smtClean="0"/>
              <a:t>э</a:t>
            </a:r>
            <a:r>
              <a:rPr lang="en-US" dirty="0" smtClean="0"/>
              <a:t>]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p</a:t>
            </a:r>
            <a:r>
              <a:rPr lang="en-US" b="1" u="sng" dirty="0" smtClean="0">
                <a:solidFill>
                  <a:srgbClr val="FFFF00"/>
                </a:solidFill>
              </a:rPr>
              <a:t>ure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Uu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ju</a:t>
            </a:r>
            <a:r>
              <a:rPr lang="en-US" b="1" dirty="0" smtClean="0">
                <a:solidFill>
                  <a:schemeClr val="tx1"/>
                </a:solidFill>
              </a:rPr>
              <a:t>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Susan has a cup, a turkey and pure orange juice.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 rot="20311286"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</a:t>
            </a:r>
          </a:p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S</a:t>
            </a:r>
            <a:r>
              <a:rPr lang="en-US" b="1" u="sng" dirty="0" err="1" smtClean="0">
                <a:solidFill>
                  <a:srgbClr val="FFFF00"/>
                </a:solidFill>
              </a:rPr>
              <a:t>y</a:t>
            </a:r>
            <a:r>
              <a:rPr lang="en-US" dirty="0" err="1" smtClean="0">
                <a:solidFill>
                  <a:srgbClr val="FFFF00"/>
                </a:solidFill>
              </a:rPr>
              <a:t>d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802206">
            <a:off x="4072607" y="1873895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ai</a:t>
            </a:r>
            <a:r>
              <a:rPr lang="en-US" dirty="0" smtClean="0"/>
              <a:t>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b</a:t>
            </a:r>
            <a:r>
              <a:rPr lang="en-US" b="1" u="sng" dirty="0" smtClean="0">
                <a:solidFill>
                  <a:srgbClr val="FFFF00"/>
                </a:solidFill>
              </a:rPr>
              <a:t>y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Vowels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rgbClr val="FF0000"/>
                          </a:solidFill>
                        </a:rPr>
                        <a:t>Yy</a:t>
                      </a:r>
                      <a:endParaRPr lang="en-US" sz="96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72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wai</a:t>
                      </a:r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143008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Yy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wai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fly can fly and a baby can’t fly.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Some combinations: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b="1" dirty="0" smtClean="0"/>
          </a:p>
          <a:p>
            <a:r>
              <a:rPr lang="en-US" sz="3600" b="1" dirty="0" err="1" smtClean="0"/>
              <a:t>oo</a:t>
            </a:r>
            <a:r>
              <a:rPr lang="en-US" sz="3600" b="1" dirty="0" smtClean="0"/>
              <a:t> [u]</a:t>
            </a:r>
            <a:r>
              <a:rPr lang="en-US" sz="3600" dirty="0" smtClean="0"/>
              <a:t> L</a:t>
            </a:r>
            <a:r>
              <a:rPr lang="en-US" sz="3600" b="1" dirty="0" smtClean="0"/>
              <a:t>oo</a:t>
            </a:r>
            <a:r>
              <a:rPr lang="en-US" sz="3600" dirty="0" smtClean="0"/>
              <a:t>k, here is a b</a:t>
            </a:r>
            <a:r>
              <a:rPr lang="en-US" sz="3600" b="1" dirty="0" smtClean="0"/>
              <a:t>oo</a:t>
            </a:r>
            <a:r>
              <a:rPr lang="en-US" sz="3600" dirty="0" smtClean="0"/>
              <a:t>k. We can c</a:t>
            </a:r>
            <a:r>
              <a:rPr lang="en-US" sz="3600" b="1" dirty="0" smtClean="0"/>
              <a:t>oo</a:t>
            </a:r>
            <a:r>
              <a:rPr lang="en-US" sz="3600" dirty="0" smtClean="0"/>
              <a:t>k.</a:t>
            </a:r>
          </a:p>
          <a:p>
            <a:r>
              <a:rPr lang="en-US" sz="3600" b="1" dirty="0" err="1" smtClean="0"/>
              <a:t>oo</a:t>
            </a:r>
            <a:r>
              <a:rPr lang="en-US" sz="3600" b="1" dirty="0" smtClean="0"/>
              <a:t> [u:] </a:t>
            </a:r>
            <a:r>
              <a:rPr lang="en-US" sz="3600" dirty="0" smtClean="0"/>
              <a:t>There is a p</a:t>
            </a:r>
            <a:r>
              <a:rPr lang="en-US" sz="3600" b="1" dirty="0" smtClean="0"/>
              <a:t>oo</a:t>
            </a:r>
            <a:r>
              <a:rPr lang="en-US" sz="3600" dirty="0" smtClean="0"/>
              <a:t>l near our sch</a:t>
            </a:r>
            <a:r>
              <a:rPr lang="en-US" sz="3600" b="1" dirty="0" smtClean="0"/>
              <a:t>oo</a:t>
            </a:r>
            <a:r>
              <a:rPr lang="en-US" sz="3600" dirty="0" smtClean="0"/>
              <a:t>l.</a:t>
            </a:r>
          </a:p>
          <a:p>
            <a:r>
              <a:rPr lang="en-US" sz="3600" b="1" dirty="0" err="1" smtClean="0"/>
              <a:t>ee</a:t>
            </a:r>
            <a:r>
              <a:rPr lang="en-US" sz="3600" b="1" dirty="0" smtClean="0"/>
              <a:t> [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:] </a:t>
            </a:r>
            <a:r>
              <a:rPr lang="en-US" sz="3600" dirty="0" smtClean="0"/>
              <a:t>I s</a:t>
            </a:r>
            <a:r>
              <a:rPr lang="en-US" sz="3600" b="1" dirty="0" smtClean="0"/>
              <a:t>ee</a:t>
            </a:r>
            <a:r>
              <a:rPr lang="en-US" sz="3600" dirty="0" smtClean="0"/>
              <a:t> a b</a:t>
            </a:r>
            <a:r>
              <a:rPr lang="en-US" sz="3600" b="1" dirty="0" smtClean="0"/>
              <a:t>ee</a:t>
            </a:r>
            <a:r>
              <a:rPr lang="en-US" sz="3600" dirty="0" smtClean="0"/>
              <a:t> in a tr</a:t>
            </a:r>
            <a:r>
              <a:rPr lang="en-US" sz="3600" b="1" dirty="0" smtClean="0"/>
              <a:t>ee</a:t>
            </a:r>
            <a:r>
              <a:rPr lang="en-US" sz="3600" dirty="0" smtClean="0"/>
              <a:t>.</a:t>
            </a:r>
          </a:p>
          <a:p>
            <a:r>
              <a:rPr lang="en-US" sz="3600" b="1" dirty="0" smtClean="0"/>
              <a:t>ea [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:] </a:t>
            </a:r>
            <a:r>
              <a:rPr lang="en-US" sz="3600" dirty="0" smtClean="0"/>
              <a:t>I like t</a:t>
            </a:r>
            <a:r>
              <a:rPr lang="en-US" sz="3600" b="1" dirty="0" smtClean="0"/>
              <a:t>ea</a:t>
            </a:r>
            <a:r>
              <a:rPr lang="en-US" sz="3600" dirty="0" smtClean="0"/>
              <a:t> and m</a:t>
            </a:r>
            <a:r>
              <a:rPr lang="en-US" sz="3600" b="1" dirty="0" smtClean="0"/>
              <a:t>ea</a:t>
            </a:r>
            <a:r>
              <a:rPr lang="en-US" sz="3600" dirty="0" smtClean="0"/>
              <a:t>t. I </a:t>
            </a:r>
            <a:r>
              <a:rPr lang="en-US" sz="3600" b="1" dirty="0" smtClean="0"/>
              <a:t>ea</a:t>
            </a:r>
            <a:r>
              <a:rPr lang="en-US" sz="3600" dirty="0" smtClean="0"/>
              <a:t>t m</a:t>
            </a:r>
            <a:r>
              <a:rPr lang="en-US" sz="3600" b="1" dirty="0" smtClean="0"/>
              <a:t>ea</a:t>
            </a:r>
            <a:r>
              <a:rPr lang="en-US" sz="3600" dirty="0" smtClean="0"/>
              <a:t>t.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[b]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bad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Bb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72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143008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Bb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[bi:]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[k]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cake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[s]</a:t>
            </a:r>
          </a:p>
          <a:p>
            <a:pPr algn="ctr"/>
            <a:r>
              <a:rPr lang="ru-RU" sz="1400" dirty="0" smtClean="0"/>
              <a:t>Перед</a:t>
            </a:r>
            <a:r>
              <a:rPr lang="ru-RU" dirty="0" smtClean="0"/>
              <a:t> </a:t>
            </a:r>
            <a:r>
              <a:rPr lang="en-US" b="1" u="sng" dirty="0" smtClean="0"/>
              <a:t>e, </a:t>
            </a:r>
            <a:r>
              <a:rPr lang="en-US" b="1" u="sng" dirty="0" err="1" smtClean="0"/>
              <a:t>i</a:t>
            </a:r>
            <a:r>
              <a:rPr lang="en-US" b="1" u="sng" dirty="0" smtClean="0"/>
              <a:t>, y</a:t>
            </a:r>
            <a:endParaRPr lang="ru-RU" b="1" u="sng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city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Cc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96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[k]</a:t>
            </a:r>
          </a:p>
          <a:p>
            <a:pPr algn="ctr"/>
            <a:r>
              <a:rPr lang="en-US" u="wavyHeavy" dirty="0" smtClean="0"/>
              <a:t>ck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Ni</a:t>
            </a:r>
            <a:r>
              <a:rPr lang="en-US" u="sng" dirty="0" smtClean="0">
                <a:solidFill>
                  <a:srgbClr val="FFFF00"/>
                </a:solidFill>
              </a:rPr>
              <a:t>ck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00760" y="3000372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[t∫]</a:t>
            </a:r>
          </a:p>
          <a:p>
            <a:pPr algn="ctr"/>
            <a:r>
              <a:rPr lang="en-US" u="sng" dirty="0" err="1" smtClean="0"/>
              <a:t>ch</a:t>
            </a:r>
            <a:endParaRPr lang="ru-RU" u="sng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pea</a:t>
            </a:r>
            <a:r>
              <a:rPr lang="en-US" u="sng" dirty="0" smtClean="0">
                <a:solidFill>
                  <a:srgbClr val="FFFF00"/>
                </a:solidFill>
              </a:rPr>
              <a:t>ch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Cc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si</a:t>
            </a:r>
            <a:r>
              <a:rPr lang="en-US" b="1" dirty="0" smtClean="0">
                <a:solidFill>
                  <a:schemeClr val="tx1"/>
                </a:solidFill>
              </a:rPr>
              <a:t>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ch</a:t>
            </a:r>
            <a:r>
              <a:rPr lang="en-US" sz="4000" b="1" dirty="0" smtClean="0"/>
              <a:t> [t∫] </a:t>
            </a:r>
            <a:r>
              <a:rPr lang="en-US" sz="4000" dirty="0" smtClean="0"/>
              <a:t>The </a:t>
            </a:r>
            <a:r>
              <a:rPr lang="en-US" sz="4000" b="1" dirty="0" smtClean="0"/>
              <a:t>ch</a:t>
            </a:r>
            <a:r>
              <a:rPr lang="en-US" sz="4000" dirty="0" smtClean="0"/>
              <a:t>ildren rea</a:t>
            </a:r>
            <a:r>
              <a:rPr lang="en-US" sz="4000" b="1" dirty="0" smtClean="0"/>
              <a:t>ch</a:t>
            </a:r>
            <a:r>
              <a:rPr lang="en-US" sz="4000" dirty="0" smtClean="0"/>
              <a:t> for a pea</a:t>
            </a:r>
            <a:r>
              <a:rPr lang="en-US" sz="4000" b="1" dirty="0" smtClean="0"/>
              <a:t>ch</a:t>
            </a:r>
            <a:r>
              <a:rPr lang="en-US" sz="4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/>
              <a:t>ck [k]</a:t>
            </a:r>
            <a:r>
              <a:rPr lang="en-US" sz="4000" dirty="0" smtClean="0"/>
              <a:t> Ni</a:t>
            </a:r>
            <a:r>
              <a:rPr lang="en-US" sz="4000" b="1" dirty="0" smtClean="0"/>
              <a:t>ck</a:t>
            </a:r>
            <a:r>
              <a:rPr lang="en-US" sz="4000" dirty="0" smtClean="0"/>
              <a:t> has a sti</a:t>
            </a:r>
            <a:r>
              <a:rPr lang="en-US" sz="4000" b="1" dirty="0" smtClean="0"/>
              <a:t>ck</a:t>
            </a:r>
            <a:r>
              <a:rPr lang="en-US" sz="4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[d]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duck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Dd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72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</a:t>
                      </a:r>
                      <a:r>
                        <a:rPr lang="en-US" sz="72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143008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Dd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di</a:t>
            </a:r>
            <a:r>
              <a:rPr lang="en-US" b="1" dirty="0" smtClean="0">
                <a:solidFill>
                  <a:schemeClr val="tx1"/>
                </a:solidFill>
              </a:rPr>
              <a:t>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the  ABC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0"/>
          <a:ext cx="8229600" cy="413704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827409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rgbClr val="FF0000"/>
                          </a:solidFill>
                        </a:rPr>
                        <a:t>Aa</a:t>
                      </a:r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Bb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Cc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Dd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rgbClr val="FF0000"/>
                          </a:solidFill>
                        </a:rPr>
                        <a:t>Ee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Ff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409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Gg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Hh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FF0000"/>
                          </a:solidFill>
                        </a:rPr>
                        <a:t>Ii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Jj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Kk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Ll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409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Mm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Nn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rgbClr val="FF0000"/>
                          </a:solidFill>
                        </a:rPr>
                        <a:t>Oo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Pp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Qq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Rr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409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Ss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Tt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rgbClr val="FF0000"/>
                          </a:solidFill>
                        </a:rPr>
                        <a:t>Uu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Vv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Ww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7409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rgbClr val="FF0000"/>
                          </a:solidFill>
                        </a:rPr>
                        <a:t>Yy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Zz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abc 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71540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2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[f]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face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Ff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72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ef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143008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Ff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ef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[g]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glove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[d</a:t>
            </a:r>
            <a:r>
              <a:rPr lang="ru-RU" dirty="0" smtClean="0"/>
              <a:t>З</a:t>
            </a:r>
            <a:r>
              <a:rPr lang="en-US" dirty="0" smtClean="0"/>
              <a:t>]</a:t>
            </a:r>
          </a:p>
          <a:p>
            <a:pPr algn="ctr"/>
            <a:r>
              <a:rPr lang="ru-RU" sz="1400" dirty="0" smtClean="0"/>
              <a:t>Перед</a:t>
            </a:r>
            <a:r>
              <a:rPr lang="ru-RU" dirty="0" smtClean="0"/>
              <a:t> </a:t>
            </a:r>
            <a:r>
              <a:rPr lang="en-US" b="1" u="sng" dirty="0" smtClean="0"/>
              <a:t>e, </a:t>
            </a:r>
            <a:r>
              <a:rPr lang="en-US" b="1" u="sng" dirty="0" err="1" smtClean="0"/>
              <a:t>i</a:t>
            </a:r>
            <a:r>
              <a:rPr lang="en-US" b="1" u="sng" dirty="0" smtClean="0"/>
              <a:t>, y</a:t>
            </a:r>
            <a:endParaRPr lang="ru-RU" b="1" u="sng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orange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Gg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6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en-US" sz="66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6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[ŋ]</a:t>
            </a:r>
          </a:p>
          <a:p>
            <a:pPr algn="ctr"/>
            <a:r>
              <a:rPr lang="en-US" u="wavyHeavy" dirty="0" err="1" smtClean="0"/>
              <a:t>ng</a:t>
            </a:r>
            <a:endParaRPr lang="en-US" u="wavyHeavy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so</a:t>
            </a:r>
            <a:r>
              <a:rPr lang="en-US" u="sng" dirty="0" smtClean="0">
                <a:solidFill>
                  <a:srgbClr val="FFFF00"/>
                </a:solidFill>
              </a:rPr>
              <a:t>ng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Gg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ng</a:t>
            </a:r>
            <a:r>
              <a:rPr lang="en-US" sz="4000" b="1" dirty="0" smtClean="0"/>
              <a:t> [ŋ] Si</a:t>
            </a:r>
            <a:r>
              <a:rPr lang="en-US" sz="4000" b="1" u="sng" dirty="0" smtClean="0"/>
              <a:t>ng</a:t>
            </a:r>
            <a:r>
              <a:rPr lang="en-US" sz="4000" b="1" dirty="0" smtClean="0"/>
              <a:t> a so</a:t>
            </a:r>
            <a:r>
              <a:rPr lang="en-US" sz="4000" b="1" u="sng" dirty="0" smtClean="0"/>
              <a:t>ng</a:t>
            </a:r>
            <a:r>
              <a:rPr lang="en-US" sz="4000" b="1" dirty="0" smtClean="0"/>
              <a:t>. Bri</a:t>
            </a:r>
            <a:r>
              <a:rPr lang="en-US" sz="4000" b="1" u="sng" dirty="0" smtClean="0"/>
              <a:t>ng</a:t>
            </a:r>
            <a:r>
              <a:rPr lang="en-US" sz="4000" b="1" dirty="0" smtClean="0"/>
              <a:t> me a ri</a:t>
            </a:r>
            <a:r>
              <a:rPr lang="en-US" sz="4000" b="1" u="sng" dirty="0" smtClean="0"/>
              <a:t>ng</a:t>
            </a:r>
            <a:r>
              <a:rPr lang="en-US" sz="4000" b="1" dirty="0" smtClean="0"/>
              <a:t>. </a:t>
            </a:r>
          </a:p>
          <a:p>
            <a:pPr>
              <a:buNone/>
            </a:pPr>
            <a:endParaRPr lang="en-US" sz="4000" b="1" dirty="0" smtClean="0"/>
          </a:p>
          <a:p>
            <a:pPr algn="ctr">
              <a:buFont typeface="Arial" pitchFamily="34" charset="0"/>
              <a:buChar char="•"/>
            </a:pPr>
            <a:r>
              <a:rPr lang="en-US" sz="4000" dirty="0" smtClean="0"/>
              <a:t>Rumbli</a:t>
            </a:r>
            <a:r>
              <a:rPr lang="en-US" sz="4000" b="1" dirty="0" smtClean="0"/>
              <a:t>ng</a:t>
            </a:r>
            <a:r>
              <a:rPr lang="en-US" sz="4000" dirty="0" smtClean="0"/>
              <a:t>, rolli</a:t>
            </a:r>
            <a:r>
              <a:rPr lang="en-US" sz="4000" b="1" dirty="0" smtClean="0"/>
              <a:t>ng</a:t>
            </a:r>
            <a:r>
              <a:rPr lang="en-US" sz="4000" dirty="0" smtClean="0"/>
              <a:t> down the hill,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Rumbling, rolling past the hill,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Rumbling, rolling in the snow,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Rumbling, rolling off we go.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Huffi</a:t>
            </a:r>
            <a:r>
              <a:rPr lang="en-US" sz="4000" b="1" dirty="0" smtClean="0"/>
              <a:t>ng</a:t>
            </a:r>
            <a:r>
              <a:rPr lang="en-US" sz="4000" dirty="0" smtClean="0"/>
              <a:t>, puffi</a:t>
            </a:r>
            <a:r>
              <a:rPr lang="en-US" sz="4000" b="1" dirty="0" smtClean="0"/>
              <a:t>ng</a:t>
            </a:r>
            <a:r>
              <a:rPr lang="en-US" sz="4000" dirty="0" smtClean="0"/>
              <a:t> down the hill,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Huffing, puffing past the hill,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Huffing, puffing in the snow,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Huffing, puffing off we go.</a:t>
            </a:r>
            <a:endParaRPr lang="ru-RU" sz="4000" dirty="0" smtClean="0"/>
          </a:p>
          <a:p>
            <a:pPr algn="ctr">
              <a:buNone/>
            </a:pPr>
            <a:r>
              <a:rPr lang="en-US" sz="4000" dirty="0" smtClean="0"/>
              <a:t>         Off we go! Off we go!</a:t>
            </a:r>
            <a:r>
              <a:rPr lang="en-US" sz="4000" b="1" dirty="0" smtClean="0"/>
              <a:t> 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[h]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hat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Hh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72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eit</a:t>
                      </a:r>
                      <a:r>
                        <a:rPr lang="en-US" sz="72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∫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143008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Hh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eit</a:t>
            </a:r>
            <a:r>
              <a:rPr lang="en-US" b="1" dirty="0" smtClean="0">
                <a:solidFill>
                  <a:schemeClr val="tx1"/>
                </a:solidFill>
              </a:rPr>
              <a:t>∫]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[d</a:t>
            </a:r>
            <a:r>
              <a:rPr lang="ru-RU" dirty="0" smtClean="0"/>
              <a:t>З</a:t>
            </a:r>
            <a:r>
              <a:rPr lang="en-US" dirty="0" smtClean="0"/>
              <a:t>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jar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Jj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en-US" sz="60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ei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Jj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[d</a:t>
            </a:r>
            <a:r>
              <a:rPr lang="ru-RU" b="1" dirty="0" smtClean="0">
                <a:solidFill>
                  <a:schemeClr val="tx1"/>
                </a:solidFill>
              </a:rPr>
              <a:t>З</a:t>
            </a:r>
            <a:r>
              <a:rPr lang="en-US" b="1" dirty="0" err="1" smtClean="0">
                <a:solidFill>
                  <a:schemeClr val="tx1"/>
                </a:solidFill>
              </a:rPr>
              <a:t>ei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[n]</a:t>
            </a:r>
          </a:p>
          <a:p>
            <a:pPr algn="ctr"/>
            <a:r>
              <a:rPr lang="en-US" u="sng" dirty="0" err="1" smtClean="0"/>
              <a:t>kn</a:t>
            </a:r>
            <a:endParaRPr lang="en-US" u="sng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knife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[k]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kitten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Kk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6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kei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Kk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kei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kn</a:t>
            </a:r>
            <a:r>
              <a:rPr lang="en-US" sz="4000" b="1" dirty="0" smtClean="0"/>
              <a:t> [n] I </a:t>
            </a:r>
            <a:r>
              <a:rPr lang="en-US" sz="4000" b="1" u="sng" dirty="0" smtClean="0"/>
              <a:t>kn</a:t>
            </a:r>
            <a:r>
              <a:rPr lang="en-US" sz="4000" b="1" dirty="0" smtClean="0"/>
              <a:t>ow where the </a:t>
            </a:r>
            <a:r>
              <a:rPr lang="en-US" sz="4000" b="1" u="sng" dirty="0" smtClean="0"/>
              <a:t>kn</a:t>
            </a:r>
            <a:r>
              <a:rPr lang="en-US" sz="4000" b="1" dirty="0" smtClean="0"/>
              <a:t>ife is.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[l]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lamp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Ll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el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Ll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[el]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[m]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mouse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Mm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em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Mm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em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[n]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nice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Nn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Nn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[en]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[æ]</a:t>
            </a:r>
          </a:p>
          <a:p>
            <a:pPr algn="ctr"/>
            <a:r>
              <a:rPr lang="ru-RU" dirty="0" err="1" smtClean="0"/>
              <a:t>Закр</a:t>
            </a:r>
            <a:r>
              <a:rPr lang="ru-RU" dirty="0" smtClean="0"/>
              <a:t>.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‘c</a:t>
            </a:r>
            <a:r>
              <a:rPr lang="en-US" b="1" u="sng" dirty="0" smtClean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t’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ei</a:t>
            </a:r>
            <a:r>
              <a:rPr lang="en-US" dirty="0" smtClean="0"/>
              <a:t>]</a:t>
            </a:r>
          </a:p>
          <a:p>
            <a:pPr algn="ctr"/>
            <a:r>
              <a:rPr lang="ru-RU" dirty="0" err="1" smtClean="0"/>
              <a:t>Откр</a:t>
            </a:r>
            <a:r>
              <a:rPr lang="ru-RU" dirty="0" smtClean="0"/>
              <a:t>.</a:t>
            </a:r>
            <a:r>
              <a:rPr lang="en-US" dirty="0" smtClean="0"/>
              <a:t>, ´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n</a:t>
            </a:r>
            <a:r>
              <a:rPr lang="en-US" b="1" u="sng" dirty="0" smtClean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me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Vowels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rgbClr val="FF0000"/>
                          </a:solidFill>
                        </a:rPr>
                        <a:t>Aa</a:t>
                      </a:r>
                      <a:endParaRPr lang="en-US" sz="96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96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ei</a:t>
                      </a:r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[a:]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b="1" u="sng" dirty="0" smtClean="0">
                <a:solidFill>
                  <a:srgbClr val="FFFF00"/>
                </a:solidFill>
              </a:rPr>
              <a:t>ar</a:t>
            </a:r>
            <a:r>
              <a:rPr lang="en-US" dirty="0" smtClean="0">
                <a:solidFill>
                  <a:srgbClr val="FFFF00"/>
                </a:solidFill>
              </a:rPr>
              <a:t>k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00760" y="3000372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l-GR" dirty="0" smtClean="0"/>
              <a:t>ε</a:t>
            </a:r>
            <a:r>
              <a:rPr lang="ru-RU" dirty="0" smtClean="0"/>
              <a:t>э</a:t>
            </a:r>
            <a:r>
              <a:rPr lang="en-US" dirty="0" smtClean="0"/>
              <a:t>]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Cl</a:t>
            </a:r>
            <a:r>
              <a:rPr lang="en-US" b="1" u="sng" dirty="0" smtClean="0">
                <a:solidFill>
                  <a:srgbClr val="FFFF00"/>
                </a:solidFill>
              </a:rPr>
              <a:t>are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Aa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ei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[f]</a:t>
            </a:r>
          </a:p>
          <a:p>
            <a:pPr algn="ctr"/>
            <a:r>
              <a:rPr lang="en-US" u="sng" dirty="0" smtClean="0"/>
              <a:t>ph</a:t>
            </a:r>
          </a:p>
          <a:p>
            <a:pPr algn="ctr"/>
            <a:r>
              <a:rPr lang="en-US" u="sng" dirty="0" smtClean="0">
                <a:solidFill>
                  <a:srgbClr val="FFFF00"/>
                </a:solidFill>
              </a:rPr>
              <a:t>ph</a:t>
            </a:r>
            <a:r>
              <a:rPr lang="en-US" dirty="0" smtClean="0">
                <a:solidFill>
                  <a:srgbClr val="FFFF00"/>
                </a:solidFill>
              </a:rPr>
              <a:t>one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[p]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pet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Pp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Pp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[p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i: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786874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smtClean="0"/>
              <a:t>ph [f]    Ph</a:t>
            </a:r>
            <a:r>
              <a:rPr lang="en-US" sz="4000" dirty="0" smtClean="0"/>
              <a:t>one me. Give me a </a:t>
            </a:r>
            <a:r>
              <a:rPr lang="en-US" sz="4000" b="1" dirty="0" err="1" smtClean="0"/>
              <a:t>ph</a:t>
            </a:r>
            <a:r>
              <a:rPr lang="en-US" sz="4000" dirty="0" err="1" smtClean="0"/>
              <a:t>otofra</a:t>
            </a:r>
            <a:r>
              <a:rPr lang="en-US" sz="4000" b="1" dirty="0" err="1" smtClean="0"/>
              <a:t>ph</a:t>
            </a:r>
            <a:r>
              <a:rPr lang="en-US" sz="4000" dirty="0" smtClean="0"/>
              <a:t> and a book on geogra</a:t>
            </a:r>
            <a:r>
              <a:rPr lang="en-US" sz="4000" b="1" dirty="0" smtClean="0"/>
              <a:t>ph</a:t>
            </a:r>
            <a:r>
              <a:rPr lang="en-US" sz="4000" dirty="0" smtClean="0"/>
              <a:t>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kw</a:t>
            </a:r>
            <a:r>
              <a:rPr lang="en-US" dirty="0" smtClean="0"/>
              <a:t>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queen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Qq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kju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Qq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kju</a:t>
            </a:r>
            <a:r>
              <a:rPr lang="en-US" b="1" dirty="0" smtClean="0">
                <a:solidFill>
                  <a:schemeClr val="tx1"/>
                </a:solidFill>
              </a:rPr>
              <a:t>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[r]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rat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Rr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Rr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[a:]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[∫]</a:t>
            </a:r>
          </a:p>
          <a:p>
            <a:pPr algn="ctr"/>
            <a:r>
              <a:rPr lang="en-US" u="sng" dirty="0" err="1" smtClean="0"/>
              <a:t>Sh</a:t>
            </a:r>
            <a:endParaRPr lang="en-US" u="sng" dirty="0" smtClean="0"/>
          </a:p>
          <a:p>
            <a:pPr algn="ctr"/>
            <a:r>
              <a:rPr lang="en-US" u="sng" dirty="0" smtClean="0">
                <a:solidFill>
                  <a:srgbClr val="FFFF00"/>
                </a:solidFill>
              </a:rPr>
              <a:t>sh</a:t>
            </a:r>
            <a:r>
              <a:rPr lang="en-US" dirty="0" smtClean="0">
                <a:solidFill>
                  <a:srgbClr val="FFFF00"/>
                </a:solidFill>
              </a:rPr>
              <a:t>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[s]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seven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Ss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6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es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Ss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es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sh</a:t>
            </a:r>
            <a:r>
              <a:rPr lang="en-US" sz="4000" b="1" dirty="0" smtClean="0"/>
              <a:t> [∫] Sh</a:t>
            </a:r>
            <a:r>
              <a:rPr lang="en-US" sz="4000" dirty="0" smtClean="0"/>
              <a:t>e is in the </a:t>
            </a:r>
            <a:r>
              <a:rPr lang="en-US" sz="4000" b="1" dirty="0" smtClean="0"/>
              <a:t>sh</a:t>
            </a:r>
            <a:r>
              <a:rPr lang="en-US" sz="4000" dirty="0" smtClean="0"/>
              <a:t>op. The fi</a:t>
            </a:r>
            <a:r>
              <a:rPr lang="en-US" sz="4000" b="1" dirty="0" smtClean="0"/>
              <a:t>sh</a:t>
            </a:r>
            <a:r>
              <a:rPr lang="en-US" sz="4000" dirty="0" smtClean="0"/>
              <a:t> is in the di</a:t>
            </a:r>
            <a:r>
              <a:rPr lang="en-US" sz="4000" b="1" dirty="0" smtClean="0"/>
              <a:t>sh</a:t>
            </a:r>
            <a:r>
              <a:rPr lang="en-US" sz="4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[t]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ten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[ð]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this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Tt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96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l-GR" dirty="0" smtClean="0"/>
              <a:t>θ</a:t>
            </a:r>
            <a:r>
              <a:rPr lang="en-US" dirty="0" smtClean="0"/>
              <a:t>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three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Tt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th</a:t>
            </a:r>
            <a:r>
              <a:rPr lang="en-US" sz="4000" b="1" dirty="0" smtClean="0"/>
              <a:t> [</a:t>
            </a:r>
            <a:r>
              <a:rPr lang="el-GR" sz="4000" b="1" dirty="0" smtClean="0"/>
              <a:t>θ</a:t>
            </a:r>
            <a:r>
              <a:rPr lang="en-US" sz="4000" b="1" dirty="0" smtClean="0"/>
              <a:t>][ð] </a:t>
            </a:r>
            <a:r>
              <a:rPr lang="en-US" sz="4000" b="1" u="sng" dirty="0" smtClean="0"/>
              <a:t>Th</a:t>
            </a:r>
            <a:r>
              <a:rPr lang="en-US" sz="4000" b="1" dirty="0" smtClean="0"/>
              <a:t>is is a </a:t>
            </a:r>
            <a:r>
              <a:rPr lang="en-US" sz="4000" b="1" u="sng" dirty="0" smtClean="0"/>
              <a:t>th</a:t>
            </a:r>
            <a:r>
              <a:rPr lang="en-US" sz="4000" b="1" dirty="0" smtClean="0"/>
              <a:t>ick book. </a:t>
            </a:r>
            <a:r>
              <a:rPr lang="en-US" sz="4000" b="1" u="sng" dirty="0" smtClean="0"/>
              <a:t>Th</a:t>
            </a:r>
            <a:r>
              <a:rPr lang="en-US" sz="4000" b="1" dirty="0" smtClean="0"/>
              <a:t>ank you</a:t>
            </a:r>
            <a:r>
              <a:rPr lang="en-US" sz="4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[v]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vase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Vv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vi: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Vv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[vi:]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wh</a:t>
            </a:r>
            <a:r>
              <a:rPr lang="en-US" dirty="0" smtClean="0"/>
              <a:t> [w]</a:t>
            </a:r>
          </a:p>
          <a:p>
            <a:pPr algn="ctr"/>
            <a:r>
              <a:rPr lang="en-US" u="sng" dirty="0" smtClean="0">
                <a:solidFill>
                  <a:srgbClr val="FFFF00"/>
                </a:solidFill>
              </a:rPr>
              <a:t>wh</a:t>
            </a:r>
            <a:r>
              <a:rPr lang="en-US" dirty="0" smtClean="0">
                <a:solidFill>
                  <a:srgbClr val="FFFF00"/>
                </a:solidFill>
              </a:rPr>
              <a:t>at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wr</a:t>
            </a:r>
            <a:r>
              <a:rPr lang="en-US" dirty="0" smtClean="0"/>
              <a:t> [r]</a:t>
            </a:r>
          </a:p>
          <a:p>
            <a:pPr algn="ctr"/>
            <a:r>
              <a:rPr lang="en-US" u="sng" dirty="0" smtClean="0">
                <a:solidFill>
                  <a:srgbClr val="FFFF00"/>
                </a:solidFill>
              </a:rPr>
              <a:t>wr</a:t>
            </a:r>
            <a:r>
              <a:rPr lang="en-US" dirty="0" smtClean="0">
                <a:solidFill>
                  <a:srgbClr val="FFFF00"/>
                </a:solidFill>
              </a:rPr>
              <a:t>ong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Ww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4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[´d</a:t>
                      </a:r>
                      <a:r>
                        <a:rPr lang="el-GR" sz="4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Λ</a:t>
                      </a:r>
                      <a:r>
                        <a:rPr lang="en-US" sz="40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blju</a:t>
                      </a:r>
                      <a:r>
                        <a:rPr lang="en-US" sz="4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:]</a:t>
                      </a:r>
                      <a:endParaRPr lang="ru-RU" sz="40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072066" y="2571744"/>
            <a:ext cx="164307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Ww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[´d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blju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K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te h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s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 c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t,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 c</a:t>
            </a:r>
            <a:r>
              <a:rPr lang="en-US" sz="4000" b="1" i="1" u="sng" dirty="0" smtClean="0"/>
              <a:t>ar</a:t>
            </a:r>
            <a:r>
              <a:rPr lang="en-US" sz="4000" b="1" dirty="0" smtClean="0"/>
              <a:t>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nd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 h</a:t>
            </a:r>
            <a:r>
              <a:rPr lang="en-US" sz="4000" b="1" i="1" u="sng" dirty="0" smtClean="0"/>
              <a:t>are</a:t>
            </a:r>
            <a:r>
              <a:rPr lang="en-US" sz="4000" b="1" dirty="0" smtClean="0"/>
              <a:t>.</a:t>
            </a:r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i="1" u="sng" smtClean="0"/>
              <a:t>A</a:t>
            </a:r>
            <a:r>
              <a:rPr lang="en-US" sz="4000" b="1" smtClean="0"/>
              <a:t> </a:t>
            </a:r>
            <a:r>
              <a:rPr lang="en-US" sz="4000" b="1" dirty="0" smtClean="0"/>
              <a:t>bl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ck c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 s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 on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 m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nd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te 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 f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 r</a:t>
            </a:r>
            <a:r>
              <a:rPr lang="en-US" sz="4000" b="1" i="1" u="sng" dirty="0" smtClean="0"/>
              <a:t>a</a:t>
            </a:r>
            <a:r>
              <a:rPr lang="en-US" sz="4000" b="1" dirty="0" smtClean="0"/>
              <a:t>t.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wh</a:t>
            </a:r>
            <a:r>
              <a:rPr lang="en-US" sz="4000" b="1" dirty="0" smtClean="0"/>
              <a:t> [w] </a:t>
            </a:r>
            <a:r>
              <a:rPr lang="en-US" sz="4000" b="1" u="sng" dirty="0" smtClean="0"/>
              <a:t>Wh</a:t>
            </a:r>
            <a:r>
              <a:rPr lang="en-US" sz="4000" b="1" dirty="0" smtClean="0"/>
              <a:t>at? </a:t>
            </a:r>
            <a:r>
              <a:rPr lang="en-US" sz="4000" b="1" u="sng" dirty="0" smtClean="0"/>
              <a:t>Wh</a:t>
            </a:r>
            <a:r>
              <a:rPr lang="en-US" sz="4000" b="1" dirty="0" smtClean="0"/>
              <a:t>ere? </a:t>
            </a:r>
            <a:r>
              <a:rPr lang="en-US" sz="4000" b="1" u="sng" dirty="0" smtClean="0"/>
              <a:t>Wh</a:t>
            </a:r>
            <a:r>
              <a:rPr lang="en-US" sz="4000" b="1" dirty="0" smtClean="0"/>
              <a:t>ich? </a:t>
            </a:r>
            <a:r>
              <a:rPr lang="en-US" sz="4000" b="1" u="sng" dirty="0" smtClean="0"/>
              <a:t>Wh</a:t>
            </a:r>
            <a:r>
              <a:rPr lang="en-US" sz="4000" b="1" dirty="0" smtClean="0"/>
              <a:t>en? </a:t>
            </a:r>
            <a:r>
              <a:rPr lang="en-US" sz="4000" b="1" u="sng" dirty="0" smtClean="0"/>
              <a:t>Wh</a:t>
            </a:r>
            <a:r>
              <a:rPr lang="en-US" sz="4000" b="1" dirty="0" smtClean="0"/>
              <a:t>y?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err="1" smtClean="0"/>
              <a:t>wr</a:t>
            </a:r>
            <a:r>
              <a:rPr lang="en-US" sz="4000" b="1" dirty="0" smtClean="0"/>
              <a:t> [r] </a:t>
            </a:r>
            <a:r>
              <a:rPr lang="en-US" sz="4000" b="1" u="sng" dirty="0" smtClean="0"/>
              <a:t>Wr</a:t>
            </a:r>
            <a:r>
              <a:rPr lang="en-US" sz="4000" b="1" dirty="0" smtClean="0"/>
              <a:t>ong number. You are </a:t>
            </a:r>
            <a:r>
              <a:rPr lang="en-US" sz="4000" b="1" u="sng" dirty="0" smtClean="0"/>
              <a:t>wr</a:t>
            </a:r>
            <a:r>
              <a:rPr lang="en-US" sz="4000" b="1" dirty="0" smtClean="0"/>
              <a:t>ong.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ks</a:t>
            </a:r>
            <a:r>
              <a:rPr lang="en-US" dirty="0" smtClean="0"/>
              <a:t>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box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Xx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eks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Xx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eks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 rot="574034">
            <a:off x="3643306" y="207167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[z]</a:t>
            </a:r>
          </a:p>
          <a:p>
            <a:pPr algn="ctr"/>
            <a:r>
              <a:rPr lang="en-US" smtClean="0">
                <a:solidFill>
                  <a:srgbClr val="FFFF00"/>
                </a:solidFill>
              </a:rPr>
              <a:t>zoo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</a:rPr>
              <a:t>Consonants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Zz</a:t>
                      </a:r>
                      <a:endParaRPr lang="en-US" sz="9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60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zed</a:t>
                      </a:r>
                      <a:r>
                        <a:rPr lang="en-US" sz="9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429256" y="2571744"/>
            <a:ext cx="1285884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Zz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[zed]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[e]</a:t>
            </a:r>
          </a:p>
          <a:p>
            <a:pPr algn="ctr"/>
            <a:r>
              <a:rPr lang="ru-RU" dirty="0" err="1" smtClean="0"/>
              <a:t>Закр</a:t>
            </a:r>
            <a:r>
              <a:rPr lang="ru-RU" dirty="0" smtClean="0"/>
              <a:t>.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‘B</a:t>
            </a:r>
            <a:r>
              <a:rPr lang="en-US" b="1" u="sng" dirty="0" smtClean="0">
                <a:solidFill>
                  <a:srgbClr val="FFFF00"/>
                </a:solidFill>
              </a:rPr>
              <a:t>e</a:t>
            </a:r>
            <a:r>
              <a:rPr lang="en-US" dirty="0" smtClean="0">
                <a:solidFill>
                  <a:srgbClr val="FFFF00"/>
                </a:solidFill>
              </a:rPr>
              <a:t>n’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:]</a:t>
            </a:r>
          </a:p>
          <a:p>
            <a:pPr algn="ctr"/>
            <a:r>
              <a:rPr lang="ru-RU" dirty="0" err="1" smtClean="0"/>
              <a:t>Откр</a:t>
            </a:r>
            <a:r>
              <a:rPr lang="ru-RU" dirty="0" smtClean="0"/>
              <a:t>.</a:t>
            </a:r>
            <a:r>
              <a:rPr lang="en-US" dirty="0" smtClean="0"/>
              <a:t>, ´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P</a:t>
            </a:r>
            <a:r>
              <a:rPr lang="en-US" b="1" u="sng" dirty="0" smtClean="0">
                <a:solidFill>
                  <a:srgbClr val="FFFF00"/>
                </a:solidFill>
              </a:rPr>
              <a:t>e</a:t>
            </a:r>
            <a:r>
              <a:rPr lang="en-US" dirty="0" smtClean="0">
                <a:solidFill>
                  <a:srgbClr val="FFFF00"/>
                </a:solidFill>
              </a:rPr>
              <a:t>te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Vowels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rgbClr val="FF0000"/>
                          </a:solidFill>
                        </a:rPr>
                        <a:t>Ee</a:t>
                      </a:r>
                      <a:endParaRPr lang="en-US" sz="96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96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:]</a:t>
                      </a:r>
                      <a:endParaRPr lang="ru-RU" sz="9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ru-RU" dirty="0" smtClean="0"/>
              <a:t>э</a:t>
            </a:r>
            <a:r>
              <a:rPr lang="en-US" dirty="0" smtClean="0"/>
              <a:t>:]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B</a:t>
            </a:r>
            <a:r>
              <a:rPr lang="en-US" b="1" u="sng" dirty="0" smtClean="0">
                <a:solidFill>
                  <a:srgbClr val="FFFF00"/>
                </a:solidFill>
              </a:rPr>
              <a:t>er</a:t>
            </a:r>
            <a:r>
              <a:rPr lang="en-US" dirty="0" smtClean="0">
                <a:solidFill>
                  <a:srgbClr val="FFFF00"/>
                </a:solidFill>
              </a:rPr>
              <a:t>t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00760" y="3000372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[i</a:t>
            </a:r>
            <a:r>
              <a:rPr lang="ru-RU" dirty="0" smtClean="0"/>
              <a:t>э</a:t>
            </a:r>
            <a:r>
              <a:rPr lang="en-US" dirty="0" smtClean="0"/>
              <a:t>]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h</a:t>
            </a:r>
            <a:r>
              <a:rPr lang="en-US" b="1" u="sng" dirty="0" smtClean="0">
                <a:solidFill>
                  <a:srgbClr val="FFFF00"/>
                </a:solidFill>
              </a:rPr>
              <a:t>ere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Ee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i</a:t>
            </a:r>
            <a:r>
              <a:rPr lang="en-US" b="1" dirty="0" smtClean="0">
                <a:solidFill>
                  <a:schemeClr val="tx1"/>
                </a:solidFill>
              </a:rPr>
              <a:t>:]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Pete has a pet and a perfume here.</a:t>
            </a:r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Eight elegant engineers eating excellent eggs.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</a:t>
            </a:r>
          </a:p>
          <a:p>
            <a:pPr algn="ctr"/>
            <a:r>
              <a:rPr lang="ru-RU" dirty="0" err="1" smtClean="0"/>
              <a:t>Закр</a:t>
            </a:r>
            <a:r>
              <a:rPr lang="ru-RU" dirty="0" smtClean="0"/>
              <a:t>.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‘N</a:t>
            </a:r>
            <a:r>
              <a:rPr lang="en-US" b="1" u="sng" dirty="0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ck’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en-US" dirty="0" err="1" smtClean="0"/>
              <a:t>ai</a:t>
            </a:r>
            <a:r>
              <a:rPr lang="en-US" dirty="0" smtClean="0"/>
              <a:t>]</a:t>
            </a:r>
          </a:p>
          <a:p>
            <a:pPr algn="ctr"/>
            <a:r>
              <a:rPr lang="ru-RU" dirty="0" err="1" smtClean="0"/>
              <a:t>Откр</a:t>
            </a:r>
            <a:r>
              <a:rPr lang="ru-RU" dirty="0" smtClean="0"/>
              <a:t>.</a:t>
            </a:r>
            <a:r>
              <a:rPr lang="en-US" dirty="0" smtClean="0"/>
              <a:t>, ´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b="1" u="sng" dirty="0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ke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Vowels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96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ai</a:t>
                      </a:r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ru-RU" sz="9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ru-RU" dirty="0" smtClean="0"/>
              <a:t>э</a:t>
            </a:r>
            <a:r>
              <a:rPr lang="en-US" dirty="0" smtClean="0"/>
              <a:t>:]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b</a:t>
            </a:r>
            <a:r>
              <a:rPr lang="en-US" b="1" u="sng" dirty="0" smtClean="0">
                <a:solidFill>
                  <a:srgbClr val="FFFF00"/>
                </a:solidFill>
              </a:rPr>
              <a:t>ir</a:t>
            </a:r>
            <a:r>
              <a:rPr lang="en-US" dirty="0" smtClean="0">
                <a:solidFill>
                  <a:srgbClr val="FFFF00"/>
                </a:solidFill>
              </a:rPr>
              <a:t>d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00760" y="3000372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[´ </a:t>
            </a:r>
            <a:r>
              <a:rPr lang="en-US" dirty="0" err="1" smtClean="0"/>
              <a:t>ai</a:t>
            </a:r>
            <a:r>
              <a:rPr lang="ru-RU" dirty="0" smtClean="0"/>
              <a:t>э</a:t>
            </a:r>
            <a:r>
              <a:rPr lang="en-US" dirty="0" smtClean="0"/>
              <a:t>]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f</a:t>
            </a:r>
            <a:r>
              <a:rPr lang="en-US" b="1" u="sng" dirty="0" smtClean="0">
                <a:solidFill>
                  <a:srgbClr val="FFFF00"/>
                </a:solidFill>
              </a:rPr>
              <a:t>ire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Ii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en-US" b="1" dirty="0" err="1" smtClean="0">
                <a:solidFill>
                  <a:schemeClr val="tx1"/>
                </a:solidFill>
              </a:rPr>
              <a:t>ai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Read: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Mike has a pig, a bird and a fire.</a:t>
            </a:r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pig in a wig did a jig on a twig.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86314" y="4714884"/>
            <a:ext cx="2857520" cy="571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29322" y="1643050"/>
            <a:ext cx="178595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[o]</a:t>
            </a:r>
          </a:p>
          <a:p>
            <a:pPr algn="ctr"/>
            <a:r>
              <a:rPr lang="ru-RU" dirty="0" err="1" smtClean="0"/>
              <a:t>Закр</a:t>
            </a:r>
            <a:r>
              <a:rPr lang="ru-RU" dirty="0" smtClean="0"/>
              <a:t>.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‘T</a:t>
            </a:r>
            <a:r>
              <a:rPr lang="en-US" b="1" u="sng" dirty="0" smtClean="0">
                <a:solidFill>
                  <a:srgbClr val="FFFF00"/>
                </a:solidFill>
              </a:rPr>
              <a:t>o</a:t>
            </a:r>
            <a:r>
              <a:rPr lang="en-US" dirty="0" smtClean="0">
                <a:solidFill>
                  <a:srgbClr val="FFFF00"/>
                </a:solidFill>
              </a:rPr>
              <a:t>m’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43372" y="1714488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</a:t>
            </a:r>
            <a:r>
              <a:rPr lang="ru-RU" dirty="0" smtClean="0"/>
              <a:t>э</a:t>
            </a:r>
            <a:r>
              <a:rPr lang="en-US" dirty="0" smtClean="0"/>
              <a:t>u]</a:t>
            </a:r>
          </a:p>
          <a:p>
            <a:pPr algn="ctr"/>
            <a:r>
              <a:rPr lang="ru-RU" dirty="0" err="1" smtClean="0"/>
              <a:t>Откр</a:t>
            </a:r>
            <a:r>
              <a:rPr lang="ru-RU" dirty="0" smtClean="0"/>
              <a:t>.</a:t>
            </a:r>
            <a:r>
              <a:rPr lang="en-US" dirty="0" smtClean="0"/>
              <a:t>, ´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</a:t>
            </a:r>
            <a:r>
              <a:rPr lang="en-US" dirty="0" smtClean="0">
                <a:solidFill>
                  <a:srgbClr val="FFFF00"/>
                </a:solidFill>
              </a:rPr>
              <a:t>R</a:t>
            </a:r>
            <a:r>
              <a:rPr lang="en-US" b="1" u="sng" dirty="0" smtClean="0">
                <a:solidFill>
                  <a:srgbClr val="FFFF00"/>
                </a:solidFill>
              </a:rPr>
              <a:t>o</a:t>
            </a:r>
            <a:r>
              <a:rPr lang="en-US" dirty="0" smtClean="0">
                <a:solidFill>
                  <a:srgbClr val="FFFF00"/>
                </a:solidFill>
              </a:rPr>
              <a:t>se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Vowels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2357454" cy="314327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357454"/>
              </a:tblGrid>
              <a:tr h="3143271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err="1" smtClean="0">
                          <a:solidFill>
                            <a:srgbClr val="FF0000"/>
                          </a:solidFill>
                        </a:rPr>
                        <a:t>Oo</a:t>
                      </a:r>
                      <a:endParaRPr lang="en-US" sz="96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r>
                        <a:rPr lang="en-US" sz="9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u]</a:t>
                      </a:r>
                      <a:endParaRPr lang="ru-RU" sz="9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286248" y="3000372"/>
            <a:ext cx="171451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[o:]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N</a:t>
            </a:r>
            <a:r>
              <a:rPr lang="en-US" b="1" u="sng" dirty="0" smtClean="0">
                <a:solidFill>
                  <a:srgbClr val="FFFF00"/>
                </a:solidFill>
              </a:rPr>
              <a:t>or</a:t>
            </a:r>
            <a:r>
              <a:rPr lang="en-US" dirty="0" smtClean="0">
                <a:solidFill>
                  <a:srgbClr val="FFFF00"/>
                </a:solidFill>
              </a:rPr>
              <a:t>man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00760" y="3000372"/>
            <a:ext cx="185738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[o:]</a:t>
            </a:r>
            <a:endParaRPr lang="ru-RU" dirty="0" smtClean="0"/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b="1" u="sng" dirty="0" smtClean="0">
                <a:solidFill>
                  <a:srgbClr val="FFFF00"/>
                </a:solidFill>
              </a:rPr>
              <a:t>ore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72132" y="2571744"/>
            <a:ext cx="1000132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Oo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ru-RU" b="1" dirty="0" smtClean="0">
                <a:solidFill>
                  <a:schemeClr val="tx1"/>
                </a:solidFill>
              </a:rPr>
              <a:t>э</a:t>
            </a:r>
            <a:r>
              <a:rPr lang="en-US" b="1" dirty="0" smtClean="0">
                <a:solidFill>
                  <a:schemeClr val="tx1"/>
                </a:solidFill>
              </a:rPr>
              <a:t>u]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19416669">
            <a:off x="6210434" y="4886351"/>
            <a:ext cx="1271028" cy="642942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233</TotalTime>
  <Words>949</Words>
  <PresentationFormat>Экран (4:3)</PresentationFormat>
  <Paragraphs>347</Paragraphs>
  <Slides>42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The ABC</vt:lpstr>
      <vt:lpstr>the  ABC</vt:lpstr>
      <vt:lpstr>Vowels </vt:lpstr>
      <vt:lpstr>Read:</vt:lpstr>
      <vt:lpstr>Vowels </vt:lpstr>
      <vt:lpstr>Read:</vt:lpstr>
      <vt:lpstr>Vowels </vt:lpstr>
      <vt:lpstr>Read:</vt:lpstr>
      <vt:lpstr>Vowels </vt:lpstr>
      <vt:lpstr>Read:</vt:lpstr>
      <vt:lpstr>Vowels </vt:lpstr>
      <vt:lpstr>Read:</vt:lpstr>
      <vt:lpstr>Vowels </vt:lpstr>
      <vt:lpstr>Read:</vt:lpstr>
      <vt:lpstr>Some combinations:</vt:lpstr>
      <vt:lpstr>Consonants</vt:lpstr>
      <vt:lpstr>Consonants </vt:lpstr>
      <vt:lpstr>Read:</vt:lpstr>
      <vt:lpstr>Consonants</vt:lpstr>
      <vt:lpstr>Consonants</vt:lpstr>
      <vt:lpstr>Consonants </vt:lpstr>
      <vt:lpstr>Read:</vt:lpstr>
      <vt:lpstr>Consonants</vt:lpstr>
      <vt:lpstr>Consonants</vt:lpstr>
      <vt:lpstr>Consonants </vt:lpstr>
      <vt:lpstr>Read:</vt:lpstr>
      <vt:lpstr>Consonants</vt:lpstr>
      <vt:lpstr>Consonants</vt:lpstr>
      <vt:lpstr>Consonants</vt:lpstr>
      <vt:lpstr>Consonants </vt:lpstr>
      <vt:lpstr>Read:</vt:lpstr>
      <vt:lpstr>Consonants</vt:lpstr>
      <vt:lpstr>Consonants</vt:lpstr>
      <vt:lpstr>Consonants </vt:lpstr>
      <vt:lpstr>Read:</vt:lpstr>
      <vt:lpstr>Consonants </vt:lpstr>
      <vt:lpstr>Read:</vt:lpstr>
      <vt:lpstr>Consonants</vt:lpstr>
      <vt:lpstr>Consonants </vt:lpstr>
      <vt:lpstr>Read:</vt:lpstr>
      <vt:lpstr>Consonants</vt:lpstr>
      <vt:lpstr>Consonants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ABC</dc:title>
  <cp:lastModifiedBy>Sasha&amp;Yulya</cp:lastModifiedBy>
  <cp:revision>45</cp:revision>
  <dcterms:modified xsi:type="dcterms:W3CDTF">2010-07-18T10:42:36Z</dcterms:modified>
</cp:coreProperties>
</file>