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87" r:id="rId3"/>
    <p:sldId id="275" r:id="rId4"/>
    <p:sldId id="276" r:id="rId5"/>
    <p:sldId id="277" r:id="rId6"/>
    <p:sldId id="270" r:id="rId7"/>
    <p:sldId id="280" r:id="rId8"/>
    <p:sldId id="281" r:id="rId9"/>
    <p:sldId id="282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05902-E3BC-4249-8C5A-6D1FD3854F2A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053D5-5693-459A-A2DC-C06C542DF5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2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00A563-F48C-4E22-AD80-AACF2AAECCF2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Можно разрезать бумажную окружность на 16 секторов и составить из них прямоугольник.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8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0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1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6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33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89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5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7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15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BB69-EDFF-4F81-9B71-77313D04970D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8DCF-88B3-443E-8215-8506FE705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1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.png"/><Relationship Id="rId26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3.bin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oleObject" Target="../embeddings/oleObject1.bin"/><Relationship Id="rId25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png"/><Relationship Id="rId20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5.wmf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oleObject" Target="../embeddings/oleObject4.bin"/><Relationship Id="rId10" Type="http://schemas.openxmlformats.org/officeDocument/2006/relationships/image" Target="../media/image13.png"/><Relationship Id="rId19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7" name="Rectangle 7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4087813"/>
          </a:xfrm>
          <a:noFill/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A50021"/>
                </a:solidFill>
                <a:latin typeface="Times New Roman" pitchFamily="18" charset="0"/>
              </a:rPr>
              <a:t>Длина окружности </a:t>
            </a:r>
            <a:r>
              <a:rPr lang="ru-RU" sz="7200" b="1" dirty="0" smtClean="0">
                <a:solidFill>
                  <a:srgbClr val="A50021"/>
                </a:solidFill>
                <a:latin typeface="Times New Roman" pitchFamily="18" charset="0"/>
              </a:rPr>
              <a:t>и</a:t>
            </a:r>
            <a:br>
              <a:rPr lang="ru-RU" sz="7200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7200" b="1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A50021"/>
                </a:solidFill>
                <a:latin typeface="Times New Roman" pitchFamily="18" charset="0"/>
              </a:rPr>
              <a:t>площадь </a:t>
            </a:r>
            <a:r>
              <a:rPr lang="ru-RU" sz="7200" b="1" dirty="0">
                <a:solidFill>
                  <a:srgbClr val="A50021"/>
                </a:solidFill>
                <a:latin typeface="Times New Roman" pitchFamily="18" charset="0"/>
              </a:rPr>
              <a:t>круга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112276"/>
            <a:ext cx="544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МБОУ «СОШ №17» г. Ангарск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6093295"/>
            <a:ext cx="2761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Марченко С.С.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743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60863" y="246062"/>
            <a:ext cx="4824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Дано:  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 = 15,  R</a:t>
            </a:r>
            <a:r>
              <a:rPr lang="en-US" sz="2800" b="1" i="1" baseline="-25000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</a:rPr>
              <a:t> = 6,  R</a:t>
            </a:r>
            <a:r>
              <a:rPr lang="en-US" sz="2800" b="1" i="1" baseline="-25000" dirty="0">
                <a:latin typeface="Times New Roman" pitchFamily="18" charset="0"/>
              </a:rPr>
              <a:t>3</a:t>
            </a:r>
            <a:r>
              <a:rPr lang="en-US" sz="2800" b="1" i="1" dirty="0">
                <a:latin typeface="Times New Roman" pitchFamily="18" charset="0"/>
              </a:rPr>
              <a:t> = 7.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0863" y="856455"/>
            <a:ext cx="654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Найти  площадь  закрашенной  фигуры.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95536" y="1651000"/>
            <a:ext cx="4536504" cy="4370288"/>
            <a:chOff x="2916238" y="3068638"/>
            <a:chExt cx="3600450" cy="3362325"/>
          </a:xfrm>
        </p:grpSpPr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2916238" y="3068638"/>
              <a:ext cx="3600450" cy="3362325"/>
            </a:xfrm>
            <a:prstGeom prst="ellipse">
              <a:avLst/>
            </a:prstGeom>
            <a:solidFill>
              <a:srgbClr val="F7CDF7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344988" y="4453710"/>
              <a:ext cx="1800225" cy="1800225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4568177" y="4556125"/>
              <a:ext cx="6175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 dirty="0"/>
                <a:t>.O</a:t>
              </a:r>
              <a:r>
                <a:rPr lang="en-US" sz="2400" b="1" i="1" baseline="-25000" dirty="0"/>
                <a:t>1</a:t>
              </a:r>
              <a:endParaRPr lang="ru-RU" sz="2400" b="1" i="1" dirty="0"/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5076825" y="5013325"/>
              <a:ext cx="6175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/>
                <a:t>.O</a:t>
              </a:r>
              <a:r>
                <a:rPr lang="en-US" sz="2400" b="1" i="1" baseline="-25000"/>
                <a:t>2</a:t>
              </a:r>
              <a:endParaRPr lang="ru-RU" sz="2400" b="1" i="1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3635375" y="3141663"/>
              <a:ext cx="1295400" cy="122396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4140200" y="3429000"/>
              <a:ext cx="61753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/>
                <a:t>.O</a:t>
              </a:r>
              <a:r>
                <a:rPr lang="en-US" sz="2400" b="1" i="1" baseline="-25000"/>
                <a:t>3</a:t>
              </a:r>
              <a:endParaRPr lang="ru-RU" sz="2400" b="1" i="1"/>
            </a:p>
          </p:txBody>
        </p:sp>
      </p:grp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6156325" y="7651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sz="4000" b="1" i="1"/>
          </a:p>
        </p:txBody>
      </p:sp>
    </p:spTree>
    <p:extLst>
      <p:ext uri="{BB962C8B-B14F-4D97-AF65-F5344CB8AC3E}">
        <p14:creationId xmlns:p14="http://schemas.microsoft.com/office/powerpoint/2010/main" val="20979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8737" y="188640"/>
            <a:ext cx="5027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ДОМА:  стр. 188 п.129</a:t>
            </a:r>
            <a:endParaRPr lang="ru-RU" sz="4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" t="26091" r="45962"/>
          <a:stretch/>
        </p:blipFill>
        <p:spPr bwMode="auto">
          <a:xfrm>
            <a:off x="28184" y="2348880"/>
            <a:ext cx="9087631" cy="419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90" y="894147"/>
            <a:ext cx="3238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Заполнить таблицу 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90" y="1268760"/>
            <a:ext cx="8758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/>
                <a:ea typeface="Calibri"/>
              </a:rPr>
              <a:t>(</a:t>
            </a:r>
            <a:r>
              <a:rPr lang="en-US" sz="2800" b="1" dirty="0">
                <a:latin typeface="Times New Roman"/>
                <a:ea typeface="Calibri"/>
              </a:rPr>
              <a:t>r</a:t>
            </a:r>
            <a:r>
              <a:rPr lang="ru-RU" sz="2800" b="1" dirty="0">
                <a:latin typeface="Times New Roman"/>
                <a:ea typeface="Calibri"/>
              </a:rPr>
              <a:t> – радиус, </a:t>
            </a:r>
            <a:r>
              <a:rPr lang="en-US" sz="2800" b="1" dirty="0">
                <a:latin typeface="Times New Roman"/>
                <a:ea typeface="Calibri"/>
              </a:rPr>
              <a:t>d</a:t>
            </a:r>
            <a:r>
              <a:rPr lang="ru-RU" sz="2800" b="1" dirty="0">
                <a:latin typeface="Times New Roman"/>
                <a:ea typeface="Calibri"/>
              </a:rPr>
              <a:t> – диаметр, С – длина окружности, </a:t>
            </a:r>
            <a:r>
              <a:rPr lang="en-US" sz="2800" b="1" dirty="0">
                <a:latin typeface="Times New Roman"/>
                <a:ea typeface="Calibri"/>
              </a:rPr>
              <a:t>S</a:t>
            </a:r>
            <a:r>
              <a:rPr lang="ru-RU" sz="2800" b="1" dirty="0">
                <a:latin typeface="Times New Roman"/>
                <a:ea typeface="Calibri"/>
              </a:rPr>
              <a:t> – площадь круга)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334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1" name="Picture 5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9853">
            <a:off x="6192838" y="4797425"/>
            <a:ext cx="10953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8" name="Picture 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48175">
            <a:off x="5651500" y="5049838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6" name="Picture 4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796">
            <a:off x="5003800" y="4689475"/>
            <a:ext cx="11144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4" name="Picture 4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27902">
            <a:off x="4500563" y="5049838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0" name="Picture 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7120">
            <a:off x="3924300" y="4689475"/>
            <a:ext cx="11144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8" name="Picture 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90216">
            <a:off x="3384550" y="5013325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Picture 3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6517">
            <a:off x="2879725" y="4689475"/>
            <a:ext cx="1019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Разделим окружность на 8 секторов.</a:t>
            </a:r>
          </a:p>
        </p:txBody>
      </p:sp>
      <p:sp>
        <p:nvSpPr>
          <p:cNvPr id="1040" name="Oval 5"/>
          <p:cNvSpPr>
            <a:spLocks noChangeArrowheads="1"/>
          </p:cNvSpPr>
          <p:nvPr/>
        </p:nvSpPr>
        <p:spPr bwMode="auto">
          <a:xfrm>
            <a:off x="3240088" y="1268413"/>
            <a:ext cx="2663825" cy="2663825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572000" y="1268413"/>
            <a:ext cx="0" cy="266541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240088" y="2600325"/>
            <a:ext cx="2663825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671888" y="1628775"/>
            <a:ext cx="1800225" cy="194468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3600450" y="1700213"/>
            <a:ext cx="1979613" cy="18002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0" y="404813"/>
            <a:ext cx="8928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i="1"/>
              <a:t>Покрасим секторы, чередуя, в два цвета.</a:t>
            </a:r>
          </a:p>
        </p:txBody>
      </p:sp>
      <p:pic>
        <p:nvPicPr>
          <p:cNvPr id="10269" name="Picture 2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1268413"/>
            <a:ext cx="267652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84213" y="225425"/>
            <a:ext cx="79930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i="1"/>
              <a:t>Попробуем собрать из получившихся фигур прямоугольник.</a:t>
            </a:r>
          </a:p>
        </p:txBody>
      </p:sp>
      <p:pic>
        <p:nvPicPr>
          <p:cNvPr id="10273" name="Picture 3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33488"/>
            <a:ext cx="26955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Picture 3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66824">
            <a:off x="2268538" y="5013325"/>
            <a:ext cx="11049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Picture 3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975"/>
            <a:ext cx="26955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Picture 3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8" y="1268413"/>
            <a:ext cx="26955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9" name="Picture 39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33488"/>
            <a:ext cx="271462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Picture 4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33488"/>
            <a:ext cx="26765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5" name="Picture 4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233488"/>
            <a:ext cx="27717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7" name="Picture 4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975"/>
            <a:ext cx="282892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9" name="Line 49"/>
          <p:cNvSpPr>
            <a:spLocks noChangeShapeType="1"/>
          </p:cNvSpPr>
          <p:nvPr/>
        </p:nvSpPr>
        <p:spPr bwMode="auto">
          <a:xfrm flipH="1" flipV="1">
            <a:off x="4067175" y="1304925"/>
            <a:ext cx="433388" cy="12239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90" name="Picture 5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233488"/>
            <a:ext cx="1228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95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519627"/>
              </p:ext>
            </p:extLst>
          </p:nvPr>
        </p:nvGraphicFramePr>
        <p:xfrm>
          <a:off x="3192462" y="1168400"/>
          <a:ext cx="2840038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Точечный рисунок" r:id="rId17" imgW="2790476" imgH="3296110" progId="PBrush">
                  <p:embed/>
                </p:oleObj>
              </mc:Choice>
              <mc:Fallback>
                <p:oleObj name="Точечный рисунок" r:id="rId17" imgW="2790476" imgH="3296110" progId="PBrush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2" y="1168400"/>
                        <a:ext cx="2840038" cy="329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0" name="Object 60"/>
          <p:cNvGraphicFramePr>
            <a:graphicFrameLocks noChangeAspect="1"/>
          </p:cNvGraphicFramePr>
          <p:nvPr/>
        </p:nvGraphicFramePr>
        <p:xfrm>
          <a:off x="2447925" y="4868863"/>
          <a:ext cx="48577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Точечный рисунок" r:id="rId19" imgW="485586" imgH="1267002" progId="PBrush">
                  <p:embed/>
                </p:oleObj>
              </mc:Choice>
              <mc:Fallback>
                <p:oleObj name="Точечный рисунок" r:id="rId19" imgW="485586" imgH="1267002" progId="PBrush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4868863"/>
                        <a:ext cx="485775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2411413" y="4833938"/>
            <a:ext cx="0" cy="14033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>
            <a:off x="2411413" y="6273800"/>
            <a:ext cx="46815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 flipV="1">
            <a:off x="7056438" y="4797425"/>
            <a:ext cx="0" cy="1476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 flipH="1">
            <a:off x="2411413" y="4797425"/>
            <a:ext cx="46450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08" name="Text Box 68"/>
          <p:cNvSpPr txBox="1">
            <a:spLocks noChangeArrowheads="1"/>
          </p:cNvSpPr>
          <p:nvPr/>
        </p:nvSpPr>
        <p:spPr bwMode="auto">
          <a:xfrm>
            <a:off x="250825" y="333375"/>
            <a:ext cx="8640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 i="1"/>
              <a:t>Найдем площадь этого прямоугольника, если</a:t>
            </a:r>
          </a:p>
        </p:txBody>
      </p:sp>
      <p:sp>
        <p:nvSpPr>
          <p:cNvPr id="10309" name="Text Box 69"/>
          <p:cNvSpPr txBox="1">
            <a:spLocks noChangeArrowheads="1"/>
          </p:cNvSpPr>
          <p:nvPr/>
        </p:nvSpPr>
        <p:spPr bwMode="auto">
          <a:xfrm>
            <a:off x="0" y="1484313"/>
            <a:ext cx="32766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 i="1"/>
              <a:t>ширина прямоугольника равна радиусу круга</a:t>
            </a:r>
            <a:r>
              <a:rPr lang="ru-RU"/>
              <a:t> </a:t>
            </a:r>
          </a:p>
        </p:txBody>
      </p:sp>
      <p:sp>
        <p:nvSpPr>
          <p:cNvPr id="10310" name="Oval 70"/>
          <p:cNvSpPr>
            <a:spLocks noChangeArrowheads="1"/>
          </p:cNvSpPr>
          <p:nvPr/>
        </p:nvSpPr>
        <p:spPr bwMode="auto">
          <a:xfrm>
            <a:off x="3311525" y="1736725"/>
            <a:ext cx="2160588" cy="2160588"/>
          </a:xfrm>
          <a:prstGeom prst="ellipse">
            <a:avLst/>
          </a:prstGeom>
          <a:solidFill>
            <a:srgbClr val="EEC100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4392613" y="2816225"/>
            <a:ext cx="10795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4824413" y="2457450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</a:rPr>
              <a:t>R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10315" name="Text Box 75"/>
          <p:cNvSpPr txBox="1">
            <a:spLocks noChangeArrowheads="1"/>
          </p:cNvSpPr>
          <p:nvPr/>
        </p:nvSpPr>
        <p:spPr bwMode="auto">
          <a:xfrm>
            <a:off x="6203950" y="1520825"/>
            <a:ext cx="2724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b="1" i="1" dirty="0"/>
              <a:t>длина прямоугольника равна длине полуокружности.</a:t>
            </a:r>
          </a:p>
        </p:txBody>
      </p:sp>
      <p:sp>
        <p:nvSpPr>
          <p:cNvPr id="10319" name="Freeform 79"/>
          <p:cNvSpPr>
            <a:spLocks/>
          </p:cNvSpPr>
          <p:nvPr/>
        </p:nvSpPr>
        <p:spPr bwMode="auto">
          <a:xfrm>
            <a:off x="3311525" y="1736725"/>
            <a:ext cx="2160588" cy="1079500"/>
          </a:xfrm>
          <a:custGeom>
            <a:avLst/>
            <a:gdLst>
              <a:gd name="T0" fmla="*/ 1361 w 1361"/>
              <a:gd name="T1" fmla="*/ 680 h 680"/>
              <a:gd name="T2" fmla="*/ 1270 w 1361"/>
              <a:gd name="T3" fmla="*/ 318 h 680"/>
              <a:gd name="T4" fmla="*/ 975 w 1361"/>
              <a:gd name="T5" fmla="*/ 68 h 680"/>
              <a:gd name="T6" fmla="*/ 613 w 1361"/>
              <a:gd name="T7" fmla="*/ 0 h 680"/>
              <a:gd name="T8" fmla="*/ 363 w 1361"/>
              <a:gd name="T9" fmla="*/ 68 h 680"/>
              <a:gd name="T10" fmla="*/ 159 w 1361"/>
              <a:gd name="T11" fmla="*/ 227 h 680"/>
              <a:gd name="T12" fmla="*/ 46 w 1361"/>
              <a:gd name="T13" fmla="*/ 431 h 680"/>
              <a:gd name="T14" fmla="*/ 0 w 1361"/>
              <a:gd name="T15" fmla="*/ 680 h 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61"/>
              <a:gd name="T25" fmla="*/ 0 h 680"/>
              <a:gd name="T26" fmla="*/ 1361 w 1361"/>
              <a:gd name="T27" fmla="*/ 680 h 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61" h="680">
                <a:moveTo>
                  <a:pt x="1361" y="680"/>
                </a:moveTo>
                <a:cubicBezTo>
                  <a:pt x="1347" y="550"/>
                  <a:pt x="1334" y="420"/>
                  <a:pt x="1270" y="318"/>
                </a:cubicBezTo>
                <a:cubicBezTo>
                  <a:pt x="1206" y="216"/>
                  <a:pt x="1084" y="121"/>
                  <a:pt x="975" y="68"/>
                </a:cubicBezTo>
                <a:cubicBezTo>
                  <a:pt x="866" y="15"/>
                  <a:pt x="715" y="0"/>
                  <a:pt x="613" y="0"/>
                </a:cubicBezTo>
                <a:cubicBezTo>
                  <a:pt x="511" y="0"/>
                  <a:pt x="438" y="30"/>
                  <a:pt x="363" y="68"/>
                </a:cubicBezTo>
                <a:cubicBezTo>
                  <a:pt x="288" y="106"/>
                  <a:pt x="212" y="166"/>
                  <a:pt x="159" y="227"/>
                </a:cubicBezTo>
                <a:cubicBezTo>
                  <a:pt x="106" y="288"/>
                  <a:pt x="73" y="355"/>
                  <a:pt x="46" y="431"/>
                </a:cubicBezTo>
                <a:cubicBezTo>
                  <a:pt x="19" y="507"/>
                  <a:pt x="8" y="639"/>
                  <a:pt x="0" y="68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2" name="Rectangle 82"/>
          <p:cNvSpPr>
            <a:spLocks noChangeArrowheads="1"/>
          </p:cNvSpPr>
          <p:nvPr/>
        </p:nvSpPr>
        <p:spPr bwMode="auto">
          <a:xfrm>
            <a:off x="3924300" y="1736725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С</a:t>
            </a:r>
            <a:r>
              <a:rPr lang="en-US" sz="2400" b="1" dirty="0" smtClean="0">
                <a:solidFill>
                  <a:srgbClr val="FF0000"/>
                </a:solidFill>
              </a:rPr>
              <a:t>/2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341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599371"/>
              </p:ext>
            </p:extLst>
          </p:nvPr>
        </p:nvGraphicFramePr>
        <p:xfrm>
          <a:off x="6326817" y="2351822"/>
          <a:ext cx="25019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21" imgW="596880" imgH="203040" progId="Equation.3">
                  <p:embed/>
                </p:oleObj>
              </mc:Choice>
              <mc:Fallback>
                <p:oleObj name="Формула" r:id="rId21" imgW="596880" imgH="20304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817" y="2351822"/>
                        <a:ext cx="25019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955172"/>
              </p:ext>
            </p:extLst>
          </p:nvPr>
        </p:nvGraphicFramePr>
        <p:xfrm>
          <a:off x="2425699" y="3109392"/>
          <a:ext cx="43846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23" imgW="1206360" imgH="393480" progId="Equation.3">
                  <p:embed/>
                </p:oleObj>
              </mc:Choice>
              <mc:Fallback>
                <p:oleObj name="Формула" r:id="rId23" imgW="1206360" imgH="3934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699" y="3109392"/>
                        <a:ext cx="438467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91419"/>
              </p:ext>
            </p:extLst>
          </p:nvPr>
        </p:nvGraphicFramePr>
        <p:xfrm>
          <a:off x="424175" y="1936323"/>
          <a:ext cx="2243138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25" imgW="596880" imgH="393480" progId="Equation.3">
                  <p:embed/>
                </p:oleObj>
              </mc:Choice>
              <mc:Fallback>
                <p:oleObj name="Формула" r:id="rId25" imgW="596880" imgH="39348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75" y="1936323"/>
                        <a:ext cx="2243138" cy="147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" name="Text Box 104"/>
          <p:cNvSpPr txBox="1">
            <a:spLocks noChangeArrowheads="1"/>
          </p:cNvSpPr>
          <p:nvPr/>
        </p:nvSpPr>
        <p:spPr bwMode="auto">
          <a:xfrm>
            <a:off x="7120242" y="5127633"/>
            <a:ext cx="360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</a:rPr>
              <a:t>R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10345" name="Text Box 105"/>
          <p:cNvSpPr txBox="1">
            <a:spLocks noChangeArrowheads="1"/>
          </p:cNvSpPr>
          <p:nvPr/>
        </p:nvSpPr>
        <p:spPr bwMode="auto">
          <a:xfrm>
            <a:off x="3924300" y="6211669"/>
            <a:ext cx="16144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en-US" sz="3600" b="1" dirty="0" smtClean="0">
                <a:solidFill>
                  <a:srgbClr val="FF0000"/>
                </a:solidFill>
              </a:rPr>
              <a:t>/2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800" decel="1000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3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20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3" dur="2000" fill="hold"/>
                                        <p:tgtEl>
                                          <p:spTgt spid="103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10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10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229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2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0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1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10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10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70" dur="500"/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10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4" grpId="1"/>
      <p:bldP spid="10249" grpId="0" animBg="1"/>
      <p:bldP spid="10250" grpId="0" animBg="1"/>
      <p:bldP spid="10252" grpId="0" animBg="1"/>
      <p:bldP spid="10263" grpId="0" animBg="1"/>
      <p:bldP spid="10264" grpId="0"/>
      <p:bldP spid="10264" grpId="1"/>
      <p:bldP spid="10270" grpId="0"/>
      <p:bldP spid="10270" grpId="1"/>
      <p:bldP spid="10289" grpId="0" animBg="1"/>
      <p:bldP spid="10303" grpId="0" animBg="1"/>
      <p:bldP spid="10303" grpId="1" animBg="1"/>
      <p:bldP spid="10304" grpId="0" animBg="1"/>
      <p:bldP spid="10306" grpId="0" animBg="1"/>
      <p:bldP spid="10307" grpId="0" animBg="1"/>
      <p:bldP spid="10307" grpId="1" animBg="1"/>
      <p:bldP spid="10308" grpId="0"/>
      <p:bldP spid="10309" grpId="0"/>
      <p:bldP spid="10309" grpId="1"/>
      <p:bldP spid="10310" grpId="0" animBg="1"/>
      <p:bldP spid="10310" grpId="1" animBg="1"/>
      <p:bldP spid="10311" grpId="0" animBg="1"/>
      <p:bldP spid="10311" grpId="1" animBg="1"/>
      <p:bldP spid="10311" grpId="2" animBg="1"/>
      <p:bldP spid="10312" grpId="0" build="allAtOnce"/>
      <p:bldP spid="10315" grpId="0"/>
      <p:bldP spid="10315" grpId="1"/>
      <p:bldP spid="10319" grpId="0" animBg="1"/>
      <p:bldP spid="10319" grpId="1" animBg="1"/>
      <p:bldP spid="10322" grpId="0"/>
      <p:bldP spid="10322" grpId="1"/>
      <p:bldP spid="10344" grpId="0"/>
      <p:bldP spid="103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dirty="0" smtClean="0"/>
              <a:t>Итак, формула для нахождения площади круга: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54085"/>
              </p:ext>
            </p:extLst>
          </p:nvPr>
        </p:nvGraphicFramePr>
        <p:xfrm>
          <a:off x="2735263" y="1340768"/>
          <a:ext cx="3389039" cy="1384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3" imgW="558800" imgH="228600" progId="Equation.3">
                  <p:embed/>
                </p:oleObj>
              </mc:Choice>
              <mc:Fallback>
                <p:oleObj name="Формула" r:id="rId3" imgW="5588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1340768"/>
                        <a:ext cx="3389039" cy="138462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Oval 8"/>
          <p:cNvSpPr>
            <a:spLocks noChangeArrowheads="1"/>
          </p:cNvSpPr>
          <p:nvPr/>
        </p:nvSpPr>
        <p:spPr bwMode="auto">
          <a:xfrm>
            <a:off x="185689" y="3212976"/>
            <a:ext cx="2880320" cy="29145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V="1">
            <a:off x="1625849" y="4162424"/>
            <a:ext cx="1361975" cy="50784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4860032" y="3127374"/>
            <a:ext cx="20361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/>
              <a:t>R </a:t>
            </a:r>
            <a:r>
              <a:rPr lang="en-US" sz="3200" b="1" i="1" dirty="0"/>
              <a:t>– </a:t>
            </a:r>
            <a:r>
              <a:rPr lang="ru-RU" sz="3200" b="1" i="1" dirty="0" smtClean="0"/>
              <a:t>радиус</a:t>
            </a:r>
            <a:endParaRPr lang="ru-RU" sz="3200" b="1" i="1" dirty="0"/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077085"/>
              </p:ext>
            </p:extLst>
          </p:nvPr>
        </p:nvGraphicFramePr>
        <p:xfrm>
          <a:off x="4777168" y="3872593"/>
          <a:ext cx="22018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Формула" r:id="rId5" imgW="545626" imgH="203024" progId="Equation.3">
                  <p:embed/>
                </p:oleObj>
              </mc:Choice>
              <mc:Fallback>
                <p:oleObj name="Формула" r:id="rId5" imgW="545626" imgH="203024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7168" y="3872593"/>
                        <a:ext cx="2201862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17"/>
          <p:cNvSpPr txBox="1">
            <a:spLocks noChangeArrowheads="1"/>
          </p:cNvSpPr>
          <p:nvPr/>
        </p:nvSpPr>
        <p:spPr bwMode="auto">
          <a:xfrm>
            <a:off x="2195513" y="393382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</a:rPr>
              <a:t>R</a:t>
            </a:r>
            <a:endParaRPr lang="ru-RU" sz="2400" b="1" i="1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19113" y="-29618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i="1" dirty="0" smtClean="0"/>
              <a:t>Найдите площадь круга.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66404" y="836712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 dirty="0"/>
              <a:t>1)</a:t>
            </a:r>
          </a:p>
        </p:txBody>
      </p:sp>
      <p:sp>
        <p:nvSpPr>
          <p:cNvPr id="9220" name="Oval 11"/>
          <p:cNvSpPr>
            <a:spLocks noChangeArrowheads="1"/>
          </p:cNvSpPr>
          <p:nvPr/>
        </p:nvSpPr>
        <p:spPr bwMode="auto">
          <a:xfrm>
            <a:off x="6335713" y="3141663"/>
            <a:ext cx="73025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3600"/>
          </a:p>
        </p:txBody>
      </p:sp>
      <p:sp>
        <p:nvSpPr>
          <p:cNvPr id="9221" name="Text Box 16"/>
          <p:cNvSpPr txBox="1">
            <a:spLocks noChangeArrowheads="1"/>
          </p:cNvSpPr>
          <p:nvPr/>
        </p:nvSpPr>
        <p:spPr bwMode="auto">
          <a:xfrm>
            <a:off x="4121944" y="1276578"/>
            <a:ext cx="468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 dirty="0"/>
              <a:t>2)</a:t>
            </a:r>
          </a:p>
        </p:txBody>
      </p:sp>
      <p:grpSp>
        <p:nvGrpSpPr>
          <p:cNvPr id="9222" name="Group 20"/>
          <p:cNvGrpSpPr>
            <a:grpSpLocks/>
          </p:cNvGrpSpPr>
          <p:nvPr/>
        </p:nvGrpSpPr>
        <p:grpSpPr bwMode="auto">
          <a:xfrm>
            <a:off x="623558" y="855763"/>
            <a:ext cx="2601108" cy="2536725"/>
            <a:chOff x="771" y="1139"/>
            <a:chExt cx="1066" cy="1066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242" name="Oval 6"/>
            <p:cNvSpPr>
              <a:spLocks noChangeArrowheads="1"/>
            </p:cNvSpPr>
            <p:nvPr/>
          </p:nvSpPr>
          <p:spPr bwMode="auto">
            <a:xfrm>
              <a:off x="771" y="1139"/>
              <a:ext cx="1066" cy="106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10"/>
            <p:cNvSpPr>
              <a:spLocks noChangeArrowheads="1"/>
            </p:cNvSpPr>
            <p:nvPr/>
          </p:nvSpPr>
          <p:spPr bwMode="auto">
            <a:xfrm>
              <a:off x="1292" y="1661"/>
              <a:ext cx="46" cy="4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/>
            </a:p>
          </p:txBody>
        </p:sp>
        <p:sp>
          <p:nvSpPr>
            <p:cNvPr id="9244" name="Line 13"/>
            <p:cNvSpPr>
              <a:spLocks noChangeShapeType="1"/>
            </p:cNvSpPr>
            <p:nvPr/>
          </p:nvSpPr>
          <p:spPr bwMode="auto">
            <a:xfrm flipV="1">
              <a:off x="1315" y="1139"/>
              <a:ext cx="0" cy="522"/>
            </a:xfrm>
            <a:prstGeom prst="line">
              <a:avLst/>
            </a:prstGeom>
            <a:grpFill/>
            <a:ln w="28575">
              <a:solidFill>
                <a:srgbClr val="0066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23" name="Group 21"/>
          <p:cNvGrpSpPr>
            <a:grpSpLocks/>
          </p:cNvGrpSpPr>
          <p:nvPr/>
        </p:nvGrpSpPr>
        <p:grpSpPr bwMode="auto">
          <a:xfrm>
            <a:off x="4494563" y="1156002"/>
            <a:ext cx="2916684" cy="3046185"/>
            <a:chOff x="3220" y="1185"/>
            <a:chExt cx="1588" cy="1633"/>
          </a:xfrm>
          <a:solidFill>
            <a:srgbClr val="FFFF00"/>
          </a:solidFill>
        </p:grpSpPr>
        <p:sp>
          <p:nvSpPr>
            <p:cNvPr id="9239" name="Oval 7"/>
            <p:cNvSpPr>
              <a:spLocks noChangeArrowheads="1"/>
            </p:cNvSpPr>
            <p:nvPr/>
          </p:nvSpPr>
          <p:spPr bwMode="auto">
            <a:xfrm>
              <a:off x="3220" y="1185"/>
              <a:ext cx="1588" cy="1633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Line 14"/>
            <p:cNvSpPr>
              <a:spLocks noChangeShapeType="1"/>
            </p:cNvSpPr>
            <p:nvPr/>
          </p:nvSpPr>
          <p:spPr bwMode="auto">
            <a:xfrm>
              <a:off x="4014" y="2001"/>
              <a:ext cx="522" cy="635"/>
            </a:xfrm>
            <a:prstGeom prst="line">
              <a:avLst/>
            </a:prstGeom>
            <a:grpFill/>
            <a:ln w="28575">
              <a:solidFill>
                <a:srgbClr val="0066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4" name="Text Box 22"/>
          <p:cNvSpPr txBox="1">
            <a:spLocks noChangeArrowheads="1"/>
          </p:cNvSpPr>
          <p:nvPr/>
        </p:nvSpPr>
        <p:spPr bwMode="auto">
          <a:xfrm>
            <a:off x="2699792" y="646870"/>
            <a:ext cx="22328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0000FF"/>
                </a:solidFill>
              </a:rPr>
              <a:t>R = 2</a:t>
            </a:r>
            <a:r>
              <a:rPr lang="ru-RU" sz="3200" b="1" i="1" dirty="0">
                <a:solidFill>
                  <a:srgbClr val="0000FF"/>
                </a:solidFill>
              </a:rPr>
              <a:t>см</a:t>
            </a:r>
          </a:p>
        </p:txBody>
      </p:sp>
      <p:sp>
        <p:nvSpPr>
          <p:cNvPr id="9225" name="Text Box 23"/>
          <p:cNvSpPr txBox="1">
            <a:spLocks noChangeArrowheads="1"/>
          </p:cNvSpPr>
          <p:nvPr/>
        </p:nvSpPr>
        <p:spPr bwMode="auto">
          <a:xfrm>
            <a:off x="6944998" y="896106"/>
            <a:ext cx="2091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0000FF"/>
                </a:solidFill>
              </a:rPr>
              <a:t>R = </a:t>
            </a:r>
            <a:r>
              <a:rPr lang="ru-RU" sz="3200" b="1" i="1" dirty="0">
                <a:solidFill>
                  <a:srgbClr val="0000FF"/>
                </a:solidFill>
              </a:rPr>
              <a:t>5м</a:t>
            </a:r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4590256" y="4600372"/>
            <a:ext cx="25866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0000FF"/>
                </a:solidFill>
              </a:rPr>
              <a:t>D</a:t>
            </a:r>
            <a:r>
              <a:rPr lang="ru-RU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>
                <a:solidFill>
                  <a:srgbClr val="0000FF"/>
                </a:solidFill>
              </a:rPr>
              <a:t>=</a:t>
            </a:r>
            <a:r>
              <a:rPr lang="ru-RU" sz="3200" b="1" i="1" dirty="0">
                <a:solidFill>
                  <a:srgbClr val="0000FF"/>
                </a:solidFill>
              </a:rPr>
              <a:t> </a:t>
            </a:r>
            <a:r>
              <a:rPr lang="en-US" sz="3200" b="1" i="1" dirty="0">
                <a:solidFill>
                  <a:srgbClr val="0000FF"/>
                </a:solidFill>
              </a:rPr>
              <a:t>6</a:t>
            </a:r>
            <a:r>
              <a:rPr lang="ru-RU" sz="3200" b="1" i="1" dirty="0" err="1">
                <a:solidFill>
                  <a:srgbClr val="0000FF"/>
                </a:solidFill>
              </a:rPr>
              <a:t>дм</a:t>
            </a:r>
            <a:endParaRPr lang="ru-RU" sz="3200" b="1" i="1" dirty="0">
              <a:solidFill>
                <a:srgbClr val="0000FF"/>
              </a:solidFill>
            </a:endParaRP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282417" y="4127914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i="1" dirty="0"/>
              <a:t>3)</a:t>
            </a:r>
          </a:p>
        </p:txBody>
      </p:sp>
      <p:grpSp>
        <p:nvGrpSpPr>
          <p:cNvPr id="9228" name="Group 27"/>
          <p:cNvGrpSpPr>
            <a:grpSpLocks/>
          </p:cNvGrpSpPr>
          <p:nvPr/>
        </p:nvGrpSpPr>
        <p:grpSpPr bwMode="auto">
          <a:xfrm>
            <a:off x="1744730" y="3661025"/>
            <a:ext cx="2749833" cy="2916237"/>
            <a:chOff x="1474" y="2795"/>
            <a:chExt cx="1202" cy="1179"/>
          </a:xfrm>
          <a:solidFill>
            <a:srgbClr val="FFC000"/>
          </a:solidFill>
        </p:grpSpPr>
        <p:sp>
          <p:nvSpPr>
            <p:cNvPr id="9235" name="Oval 8"/>
            <p:cNvSpPr>
              <a:spLocks noChangeArrowheads="1"/>
            </p:cNvSpPr>
            <p:nvPr/>
          </p:nvSpPr>
          <p:spPr bwMode="auto">
            <a:xfrm>
              <a:off x="1474" y="2795"/>
              <a:ext cx="1202" cy="1179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6" name="Oval 12"/>
            <p:cNvSpPr>
              <a:spLocks noChangeArrowheads="1"/>
            </p:cNvSpPr>
            <p:nvPr/>
          </p:nvSpPr>
          <p:spPr bwMode="auto">
            <a:xfrm>
              <a:off x="2064" y="3362"/>
              <a:ext cx="46" cy="4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/>
            </a:p>
          </p:txBody>
        </p:sp>
        <p:sp>
          <p:nvSpPr>
            <p:cNvPr id="9238" name="Text Box 26"/>
            <p:cNvSpPr txBox="1">
              <a:spLocks noChangeArrowheads="1"/>
            </p:cNvSpPr>
            <p:nvPr/>
          </p:nvSpPr>
          <p:spPr bwMode="auto">
            <a:xfrm>
              <a:off x="2064" y="3045"/>
              <a:ext cx="227" cy="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</a:rPr>
                <a:t>D</a:t>
              </a:r>
              <a:endParaRPr lang="ru-RU" sz="2000" b="1" i="1">
                <a:solidFill>
                  <a:srgbClr val="0000FF"/>
                </a:solidFill>
              </a:endParaRPr>
            </a:p>
          </p:txBody>
        </p:sp>
        <p:sp>
          <p:nvSpPr>
            <p:cNvPr id="9237" name="Line 15"/>
            <p:cNvSpPr>
              <a:spLocks noChangeShapeType="1"/>
            </p:cNvSpPr>
            <p:nvPr/>
          </p:nvSpPr>
          <p:spPr bwMode="auto">
            <a:xfrm flipV="1">
              <a:off x="1633" y="2999"/>
              <a:ext cx="884" cy="794"/>
            </a:xfrm>
            <a:prstGeom prst="line">
              <a:avLst/>
            </a:prstGeom>
            <a:grpFill/>
            <a:ln w="28575">
              <a:solidFill>
                <a:srgbClr val="0066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9" name="Text Box 28"/>
          <p:cNvSpPr txBox="1">
            <a:spLocks noChangeArrowheads="1"/>
          </p:cNvSpPr>
          <p:nvPr/>
        </p:nvSpPr>
        <p:spPr bwMode="auto">
          <a:xfrm>
            <a:off x="166404" y="76880"/>
            <a:ext cx="1547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i="1" dirty="0" smtClean="0">
                <a:solidFill>
                  <a:srgbClr val="009900"/>
                </a:solidFill>
              </a:rPr>
              <a:t>6 КЛАСС</a:t>
            </a:r>
            <a:endParaRPr lang="ru-RU" sz="2000" b="1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260648"/>
            <a:ext cx="3641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Дано:  </a:t>
            </a:r>
            <a:r>
              <a:rPr lang="en-US" sz="2800" b="1" i="1" dirty="0">
                <a:latin typeface="Times New Roman" pitchFamily="18" charset="0"/>
              </a:rPr>
              <a:t>R</a:t>
            </a:r>
            <a:r>
              <a:rPr lang="en-US" sz="2800" b="1" i="1" baseline="-250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 = 10,  R</a:t>
            </a:r>
            <a:r>
              <a:rPr lang="en-US" sz="2800" b="1" i="1" baseline="-25000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</a:rPr>
              <a:t> = 8.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1655" y="908720"/>
            <a:ext cx="654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Найти  площадь  закрашенной  фигуры.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51654" y="1557336"/>
            <a:ext cx="4032313" cy="3887887"/>
            <a:chOff x="3132138" y="3213100"/>
            <a:chExt cx="3168650" cy="3024188"/>
          </a:xfrm>
        </p:grpSpPr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3132138" y="3213100"/>
              <a:ext cx="3168650" cy="3024188"/>
            </a:xfrm>
            <a:prstGeom prst="ellipse">
              <a:avLst/>
            </a:prstGeom>
            <a:solidFill>
              <a:schemeClr val="accent1"/>
            </a:solidFill>
            <a:ln w="412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3708400" y="3789363"/>
              <a:ext cx="2016125" cy="1922462"/>
            </a:xfrm>
            <a:prstGeom prst="ellipse">
              <a:avLst/>
            </a:prstGeom>
            <a:solidFill>
              <a:schemeClr val="bg1"/>
            </a:solidFill>
            <a:ln w="412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613925" y="4484688"/>
              <a:ext cx="5048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i="1" dirty="0"/>
                <a:t>.О</a:t>
              </a: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H="1">
              <a:off x="3348038" y="4724400"/>
              <a:ext cx="1368425" cy="720725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716463" y="4724400"/>
              <a:ext cx="215900" cy="936625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708400" y="4581525"/>
              <a:ext cx="5175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/>
                <a:t>R</a:t>
              </a:r>
              <a:r>
                <a:rPr lang="en-US" sz="2400" b="1" i="1" baseline="-25000"/>
                <a:t>1</a:t>
              </a:r>
              <a:endParaRPr lang="ru-RU" sz="2400" b="1" i="1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4859338" y="4941888"/>
              <a:ext cx="5175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i="1"/>
                <a:t>R</a:t>
              </a:r>
              <a:r>
                <a:rPr lang="en-US" sz="2400" b="1" i="1" baseline="-25000"/>
                <a:t>2</a:t>
              </a:r>
              <a:endParaRPr lang="ru-RU" sz="2400" b="1" i="1"/>
            </a:p>
          </p:txBody>
        </p:sp>
      </p:grpSp>
    </p:spTree>
    <p:extLst>
      <p:ext uri="{BB962C8B-B14F-4D97-AF65-F5344CB8AC3E}">
        <p14:creationId xmlns:p14="http://schemas.microsoft.com/office/powerpoint/2010/main" val="20459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260648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Дано</a:t>
            </a:r>
            <a:r>
              <a:rPr lang="ru-RU" sz="2800" b="1" i="1" dirty="0" smtClean="0">
                <a:latin typeface="Times New Roman" pitchFamily="18" charset="0"/>
              </a:rPr>
              <a:t>: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74103" y="1128901"/>
            <a:ext cx="654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Найти  площадь  закрашенной  фигуры.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426545" y="132526"/>
            <a:ext cx="21240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R = 5 </a:t>
            </a:r>
            <a:r>
              <a:rPr lang="ru-RU" sz="2400" b="1" dirty="0"/>
              <a:t>см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 dirty="0"/>
              <a:t>а = 7</a:t>
            </a:r>
            <a:r>
              <a:rPr lang="en-US" sz="2400" b="1" dirty="0"/>
              <a:t> </a:t>
            </a:r>
            <a:r>
              <a:rPr lang="ru-RU" sz="2400" b="1" dirty="0"/>
              <a:t>см</a:t>
            </a:r>
          </a:p>
        </p:txBody>
      </p: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520398" y="1967508"/>
            <a:ext cx="3691562" cy="3621732"/>
            <a:chOff x="680" y="1094"/>
            <a:chExt cx="1247" cy="1247"/>
          </a:xfrm>
        </p:grpSpPr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680" y="1094"/>
              <a:ext cx="1247" cy="1247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 rot="-1297978">
              <a:off x="862" y="1275"/>
              <a:ext cx="884" cy="8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1708093" y="2492896"/>
            <a:ext cx="3603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1350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9133" y="97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Дано</a:t>
            </a:r>
            <a:r>
              <a:rPr lang="ru-RU" sz="2800" b="1" i="1" dirty="0" smtClean="0">
                <a:latin typeface="Times New Roman" pitchFamily="18" charset="0"/>
              </a:rPr>
              <a:t>: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3298" y="1685751"/>
            <a:ext cx="654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Найти  площадь  закрашенной  фигуры.</a:t>
            </a: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430093" y="2564904"/>
            <a:ext cx="3747171" cy="3732170"/>
            <a:chOff x="635" y="2743"/>
            <a:chExt cx="1247" cy="1277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635" y="2743"/>
              <a:ext cx="1247" cy="1277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839" y="3208"/>
              <a:ext cx="862" cy="3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1359516" y="116632"/>
            <a:ext cx="26364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R = 4</a:t>
            </a:r>
            <a:r>
              <a:rPr lang="ru-RU" sz="2400" b="1" dirty="0"/>
              <a:t> см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a = 1 </a:t>
            </a:r>
            <a:r>
              <a:rPr lang="ru-RU" sz="2400" b="1" dirty="0"/>
              <a:t>см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b = 3 </a:t>
            </a:r>
            <a:r>
              <a:rPr lang="ru-RU" sz="2400" b="1" dirty="0"/>
              <a:t>см</a:t>
            </a:r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1076304" y="4205912"/>
            <a:ext cx="2508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/>
              <a:t>а</a:t>
            </a:r>
          </a:p>
        </p:txBody>
      </p:sp>
      <p:sp>
        <p:nvSpPr>
          <p:cNvPr id="19" name="Text Box 42"/>
          <p:cNvSpPr txBox="1">
            <a:spLocks noChangeArrowheads="1"/>
          </p:cNvSpPr>
          <p:nvPr/>
        </p:nvSpPr>
        <p:spPr bwMode="auto">
          <a:xfrm>
            <a:off x="2177471" y="3803065"/>
            <a:ext cx="252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b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082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3211" y="78351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Дано</a:t>
            </a:r>
            <a:r>
              <a:rPr lang="ru-RU" sz="2800" b="1" i="1" dirty="0" smtClean="0">
                <a:latin typeface="Times New Roman" pitchFamily="18" charset="0"/>
              </a:rPr>
              <a:t>: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3298" y="764704"/>
            <a:ext cx="85128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Найти  площадь </a:t>
            </a:r>
            <a:r>
              <a:rPr lang="ru-RU" sz="2800" b="1" i="1" dirty="0" smtClean="0">
                <a:latin typeface="Times New Roman" pitchFamily="18" charset="0"/>
              </a:rPr>
              <a:t>фигуры закрашенной в синий цвет</a:t>
            </a:r>
            <a:endParaRPr lang="ru-RU" sz="2800" b="1" i="1" dirty="0"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354905"/>
              </p:ext>
            </p:extLst>
          </p:nvPr>
        </p:nvGraphicFramePr>
        <p:xfrm>
          <a:off x="180184" y="1844824"/>
          <a:ext cx="4132678" cy="405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Точечный рисунок" r:id="rId3" imgW="2142857" imgH="2104762" progId="PBrush">
                  <p:embed/>
                </p:oleObj>
              </mc:Choice>
              <mc:Fallback>
                <p:oleObj name="Точечный рисунок" r:id="rId3" imgW="2142857" imgH="2104762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4" y="1844824"/>
                        <a:ext cx="4132678" cy="4056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361207" y="78351"/>
            <a:ext cx="17706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/>
              <a:t>R = 5 </a:t>
            </a:r>
            <a:r>
              <a:rPr lang="ru-RU" sz="2800" b="1" dirty="0"/>
              <a:t>см</a:t>
            </a:r>
          </a:p>
        </p:txBody>
      </p:sp>
    </p:spTree>
    <p:extLst>
      <p:ext uri="{BB962C8B-B14F-4D97-AF65-F5344CB8AC3E}">
        <p14:creationId xmlns:p14="http://schemas.microsoft.com/office/powerpoint/2010/main" val="9296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231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Точечный рисунок</vt:lpstr>
      <vt:lpstr>Формула</vt:lpstr>
      <vt:lpstr>Длина окружности и  площадь круга</vt:lpstr>
      <vt:lpstr>Презентация PowerPoint</vt:lpstr>
      <vt:lpstr>Разделим окружность на 8 секторов.</vt:lpstr>
      <vt:lpstr>Итак, формула для нахождения площади круга:</vt:lpstr>
      <vt:lpstr>Найдите площадь круга.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37</cp:revision>
  <dcterms:created xsi:type="dcterms:W3CDTF">2013-02-14T09:57:07Z</dcterms:created>
  <dcterms:modified xsi:type="dcterms:W3CDTF">2014-02-07T11:42:13Z</dcterms:modified>
</cp:coreProperties>
</file>