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2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ru-RU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1" lang="ru-RU" sz="2400">
                <a:latin typeface="Times New Roman" pitchFamily="18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  <a:cs typeface="+mn-cs"/>
              </a:endParaRPr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8823972-059A-4A17-BEDD-E18C38C908B7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C641B5D7-0D4C-4BA9-A346-CF965A349A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9363E-195F-42D0-8E7B-F59DF16567D2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BE986-4B16-49ED-A5CE-28DD077FA2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66761-11A0-4176-B705-419D587657E7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2F970-7697-4155-B59A-2359593D8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D5C89-5449-4B1A-8B05-2C6BBF7EE655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2D56-C797-4426-9898-BAC789BBA3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5EE59-F9A9-4FC6-BF09-BC2A403493C4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BBFD9-2C7C-4E1E-9C69-B67F1D7C47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84FD-25D9-48F6-AAD5-4204C350626F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AFC0E-21AA-43DB-A64D-36517E3FF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8A688-19E1-4157-B4E4-A5BDCF9E7526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E3717-DE28-4DF6-A7E9-4609B4625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23FCC-388F-493D-AED6-BA64205FF4DE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DD602-BF34-495F-915D-611ACBD45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37903-B45F-49EE-AE0E-80B96B1FD149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F01F1-E657-4B4F-A27A-D83EEC92E5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B3567-8150-4FDD-9AC5-E9C327A056D7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C245F-83AE-40B7-8118-8E9729BC0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D65EC-14C4-4A6C-9494-27268810FF05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461B72-9F15-42F8-9677-0DDAD7EAB9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696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3A0D7F4-76CD-42FC-859C-993A5A94E662}" type="datetimeFigureOut">
              <a:rPr lang="ru-RU"/>
              <a:pPr>
                <a:defRPr/>
              </a:pPr>
              <a:t>19.08.2014</a:t>
            </a:fld>
            <a:endParaRPr lang="ru-RU"/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26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EFC138-A734-4CA6-9555-13FBE9BB8A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push dir="u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 sz="quarter"/>
          </p:nvPr>
        </p:nvSpPr>
        <p:spPr>
          <a:xfrm>
            <a:off x="-612775" y="1052513"/>
            <a:ext cx="8229600" cy="1905000"/>
          </a:xfrm>
        </p:spPr>
        <p:txBody>
          <a:bodyPr/>
          <a:lstStyle/>
          <a:p>
            <a:pPr eaLnBrk="1" hangingPunct="1"/>
            <a:r>
              <a:rPr lang="en-US" smtClean="0"/>
              <a:t>Graphical User </a:t>
            </a: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>Interface</a:t>
            </a:r>
            <a:endParaRPr lang="ru-RU" smtClean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411413" y="260350"/>
            <a:ext cx="4579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/>
              <a:t>Saint-Petersburg IT College</a:t>
            </a:r>
            <a:endParaRPr lang="ru-RU" sz="28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547813" y="5805488"/>
            <a:ext cx="5688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           Saint-Petersburg 2014</a:t>
            </a:r>
            <a:endParaRPr lang="ru-RU" sz="280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76600" y="2492375"/>
            <a:ext cx="2808288" cy="37242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Thank you for your time! Hope you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have enjoyed my presentation and were able to learn something new. Have a nice day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00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755650" y="765175"/>
            <a:ext cx="7924800" cy="1143000"/>
          </a:xfrm>
        </p:spPr>
        <p:txBody>
          <a:bodyPr/>
          <a:lstStyle/>
          <a:p>
            <a:pPr eaLnBrk="1" hangingPunct="1"/>
            <a:r>
              <a:rPr lang="en-US" smtClean="0"/>
              <a:t>What is a GUI ?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9425" y="2565400"/>
            <a:ext cx="7548563" cy="37242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    </a:t>
            </a:r>
            <a:r>
              <a:rPr lang="en-US" smtClean="0"/>
              <a:t>A GUI (Graphical User Interface) allows users to interact with electronic devices like computers, hand- held devices (e.g. MP3’s, Portable media players etc), household devices and office equipment. </a:t>
            </a:r>
            <a:endParaRPr lang="ru-RU" smtClean="0"/>
          </a:p>
        </p:txBody>
      </p:sp>
      <p:pic>
        <p:nvPicPr>
          <p:cNvPr id="1032" name="Picture 8" descr="C:\Users\hiccu\Desktop\Безимени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4150" y="4076700"/>
            <a:ext cx="5618163" cy="362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297113"/>
            <a:ext cx="4021138" cy="372427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/>
              <a:t>The first graphical user interface was designed</a:t>
            </a:r>
            <a:r>
              <a:rPr lang="ru-RU" smtClean="0"/>
              <a:t> </a:t>
            </a:r>
            <a:r>
              <a:rPr lang="en-US" smtClean="0"/>
              <a:t>by Xerox Corporation in 1970s. But became popular after the Apple</a:t>
            </a:r>
            <a:r>
              <a:rPr lang="ru-RU" smtClean="0"/>
              <a:t> </a:t>
            </a:r>
            <a:r>
              <a:rPr lang="en-US" smtClean="0"/>
              <a:t>Macintosh’s emergence in 1980’s. Before GUI was developed the operating system was strictly text based.</a:t>
            </a:r>
            <a:endParaRPr lang="ru-RU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76825" y="2420938"/>
            <a:ext cx="3924300" cy="381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607050" y="6308725"/>
            <a:ext cx="34290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1</a:t>
            </a:r>
            <a:r>
              <a:rPr lang="en-US" baseline="30000"/>
              <a:t>st</a:t>
            </a:r>
            <a:r>
              <a:rPr lang="en-US"/>
              <a:t> commercial GUI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 and operating systems</a:t>
            </a:r>
            <a:endParaRPr lang="ru-RU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39750" y="2368550"/>
            <a:ext cx="53181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defRPr/>
            </a:pPr>
            <a:r>
              <a:rPr lang="en-US" sz="2800" kern="0" dirty="0">
                <a:latin typeface="+mn-lt"/>
                <a:cs typeface="+mn-cs"/>
              </a:rPr>
              <a:t>    Currently GUI is a standard part of most operating systems and applications. Examples of systems using the GUI: Mac OS, GEM, Microsoft Windows, Linux, Android.</a:t>
            </a:r>
            <a:endParaRPr lang="ru-RU" sz="2800" kern="0" dirty="0">
              <a:latin typeface="+mn-lt"/>
              <a:cs typeface="+mn-cs"/>
            </a:endParaRPr>
          </a:p>
        </p:txBody>
      </p:sp>
      <p:pic>
        <p:nvPicPr>
          <p:cNvPr id="20482" name="Picture 2" descr="C:\Users\hiccu\Desktop\200px-Finder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2205038"/>
            <a:ext cx="19431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 descr="C:\Users\hiccu\Desktop\100px-Android_robot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1813" y="3933825"/>
            <a:ext cx="1136650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C:\Users\hiccu\Desktop\windows_linux копия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941888"/>
            <a:ext cx="2232025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GUI elements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</a:t>
            </a:r>
          </a:p>
          <a:p>
            <a:pPr eaLnBrk="1" hangingPunct="1"/>
            <a:r>
              <a:rPr lang="en-US" smtClean="0"/>
              <a:t>Icons</a:t>
            </a:r>
          </a:p>
          <a:p>
            <a:pPr eaLnBrk="1" hangingPunct="1"/>
            <a:r>
              <a:rPr lang="en-US" smtClean="0"/>
              <a:t>Window</a:t>
            </a:r>
          </a:p>
          <a:p>
            <a:pPr eaLnBrk="1" hangingPunct="1"/>
            <a:r>
              <a:rPr lang="en-US" smtClean="0"/>
              <a:t>Folders</a:t>
            </a:r>
          </a:p>
          <a:p>
            <a:pPr eaLnBrk="1" hangingPunct="1"/>
            <a:r>
              <a:rPr lang="en-US" smtClean="0"/>
              <a:t>Menus</a:t>
            </a:r>
          </a:p>
          <a:p>
            <a:pPr eaLnBrk="1" hangingPunct="1"/>
            <a:r>
              <a:rPr lang="en-US" smtClean="0"/>
              <a:t>Desktop</a:t>
            </a:r>
          </a:p>
          <a:p>
            <a:pPr eaLnBrk="1" hangingPunct="1"/>
            <a:r>
              <a:rPr lang="en-US" smtClean="0"/>
              <a:t>Taskbar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ru-RU" smtClean="0"/>
          </a:p>
        </p:txBody>
      </p:sp>
      <p:pic>
        <p:nvPicPr>
          <p:cNvPr id="22530" name="Picture 2" descr="http://samag.ru/uploads/articles/2008/08/82_91_GUI%20History_3/image003.gif?rand=69832386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492375"/>
            <a:ext cx="5473700" cy="4105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532" name="Picture 4" descr="http://samag.ru/uploads/articles/2008/08/82_91_GUI%20History_3/image001.gif?rand=983167660"/>
          <p:cNvPicPr>
            <a:picLocks noChangeAspect="1" noChangeArrowheads="1"/>
          </p:cNvPicPr>
          <p:nvPr/>
        </p:nvPicPr>
        <p:blipFill>
          <a:blip r:embed="rId3"/>
          <a:srcRect l="74418" t="61424" r="3139" b="5501"/>
          <a:stretch>
            <a:fillRect/>
          </a:stretch>
        </p:blipFill>
        <p:spPr bwMode="auto">
          <a:xfrm>
            <a:off x="5508625" y="4076700"/>
            <a:ext cx="846138" cy="936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" name="Прямая со стрелкой 6"/>
          <p:cNvCxnSpPr>
            <a:cxnSpLocks noChangeShapeType="1"/>
            <a:endCxn id="8" idx="0"/>
          </p:cNvCxnSpPr>
          <p:nvPr/>
        </p:nvCxnSpPr>
        <p:spPr bwMode="auto">
          <a:xfrm>
            <a:off x="2700338" y="2708275"/>
            <a:ext cx="3240087" cy="16573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867400" y="4365625"/>
            <a:ext cx="144463" cy="142875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/>
          </a:p>
        </p:txBody>
      </p:sp>
      <p:cxnSp>
        <p:nvCxnSpPr>
          <p:cNvPr id="10" name="Прямая со стрелкой 9"/>
          <p:cNvCxnSpPr>
            <a:cxnSpLocks noChangeShapeType="1"/>
            <a:endCxn id="14" idx="1"/>
          </p:cNvCxnSpPr>
          <p:nvPr/>
        </p:nvCxnSpPr>
        <p:spPr bwMode="auto">
          <a:xfrm>
            <a:off x="2700338" y="3068638"/>
            <a:ext cx="2519362" cy="32385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5219700" y="2924175"/>
            <a:ext cx="936625" cy="936625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19" name="Прямая со стрелкой 18"/>
          <p:cNvCxnSpPr>
            <a:cxnSpLocks noChangeShapeType="1"/>
            <a:endCxn id="21" idx="1"/>
          </p:cNvCxnSpPr>
          <p:nvPr/>
        </p:nvCxnSpPr>
        <p:spPr bwMode="auto">
          <a:xfrm>
            <a:off x="2700338" y="3644900"/>
            <a:ext cx="2376487" cy="36513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5076825" y="2565400"/>
            <a:ext cx="3240088" cy="2232025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28" name="Прямая со стрелкой 27"/>
          <p:cNvCxnSpPr>
            <a:cxnSpLocks noChangeShapeType="1"/>
          </p:cNvCxnSpPr>
          <p:nvPr/>
        </p:nvCxnSpPr>
        <p:spPr bwMode="auto">
          <a:xfrm flipV="1">
            <a:off x="2700338" y="2997200"/>
            <a:ext cx="1223962" cy="1223963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31" name="Прямоугольник 30"/>
          <p:cNvSpPr>
            <a:spLocks noChangeArrowheads="1"/>
          </p:cNvSpPr>
          <p:nvPr/>
        </p:nvSpPr>
        <p:spPr bwMode="auto">
          <a:xfrm>
            <a:off x="3635375" y="2420938"/>
            <a:ext cx="936625" cy="576262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35" name="Прямая со стрелкой 34"/>
          <p:cNvCxnSpPr>
            <a:cxnSpLocks noChangeShapeType="1"/>
            <a:endCxn id="37" idx="1"/>
          </p:cNvCxnSpPr>
          <p:nvPr/>
        </p:nvCxnSpPr>
        <p:spPr bwMode="auto">
          <a:xfrm flipV="1">
            <a:off x="2700338" y="4581525"/>
            <a:ext cx="2735262" cy="71438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37" name="Прямоугольник 36"/>
          <p:cNvSpPr>
            <a:spLocks noChangeArrowheads="1"/>
          </p:cNvSpPr>
          <p:nvPr/>
        </p:nvSpPr>
        <p:spPr bwMode="auto">
          <a:xfrm>
            <a:off x="5435600" y="4005263"/>
            <a:ext cx="936625" cy="1152525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41" name="Прямая со стрелкой 40"/>
          <p:cNvCxnSpPr>
            <a:cxnSpLocks noChangeShapeType="1"/>
          </p:cNvCxnSpPr>
          <p:nvPr/>
        </p:nvCxnSpPr>
        <p:spPr bwMode="auto">
          <a:xfrm>
            <a:off x="2700338" y="5157788"/>
            <a:ext cx="215900" cy="647700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2916238" y="2349500"/>
            <a:ext cx="5688012" cy="4319588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  <p:cxnSp>
        <p:nvCxnSpPr>
          <p:cNvPr id="47" name="Прямая со стрелкой 46"/>
          <p:cNvCxnSpPr>
            <a:cxnSpLocks noChangeShapeType="1"/>
          </p:cNvCxnSpPr>
          <p:nvPr/>
        </p:nvCxnSpPr>
        <p:spPr bwMode="auto">
          <a:xfrm>
            <a:off x="2700338" y="5805488"/>
            <a:ext cx="935037" cy="503237"/>
          </a:xfrm>
          <a:prstGeom prst="straightConnector1">
            <a:avLst/>
          </a:prstGeom>
          <a:noFill/>
          <a:ln w="9525" algn="ctr">
            <a:solidFill>
              <a:srgbClr val="C00000"/>
            </a:solidFill>
            <a:round/>
            <a:headEnd/>
            <a:tailEnd type="arrow" w="med" len="med"/>
          </a:ln>
        </p:spPr>
      </p:cxn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3059113" y="6308725"/>
            <a:ext cx="5473700" cy="288925"/>
          </a:xfrm>
          <a:prstGeom prst="rect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ru-RU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21" grpId="0" animBg="1"/>
      <p:bldP spid="31" grpId="0" animBg="1"/>
      <p:bldP spid="37" grpId="0" animBg="1"/>
      <p:bldP spid="43" grpId="0" animBg="1"/>
      <p:bldP spid="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Pointer and Icons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650" y="2225675"/>
            <a:ext cx="5894388" cy="3724275"/>
          </a:xfrm>
        </p:spPr>
        <p:txBody>
          <a:bodyPr/>
          <a:lstStyle/>
          <a:p>
            <a:pPr eaLnBrk="1" hangingPunct="1"/>
            <a:r>
              <a:rPr lang="en-US" smtClean="0"/>
              <a:t>Pointer - a symbol that appears on the screen and used to select objects and commands. It is a small arrow.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pic>
        <p:nvPicPr>
          <p:cNvPr id="21505" name="Picture 1" descr="C:\Users\hiccu\Desktop\0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2636838"/>
            <a:ext cx="1582738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2"/>
          <p:cNvSpPr txBox="1">
            <a:spLocks/>
          </p:cNvSpPr>
          <p:nvPr/>
        </p:nvSpPr>
        <p:spPr bwMode="auto">
          <a:xfrm>
            <a:off x="755650" y="4221163"/>
            <a:ext cx="6192838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Icons - small pictures that represent commands, files, or windows. By a simple click on it we can execute a command/program or convert the icon into a window.</a:t>
            </a:r>
            <a:endParaRPr lang="ru-RU" sz="2800" kern="0" dirty="0">
              <a:latin typeface="+mn-lt"/>
              <a:cs typeface="+mn-cs"/>
            </a:endParaRPr>
          </a:p>
        </p:txBody>
      </p:sp>
      <p:pic>
        <p:nvPicPr>
          <p:cNvPr id="21506" name="Picture 2" descr="C:\Users\hiccu\Desktop\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99250" y="4292600"/>
            <a:ext cx="2409825" cy="249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Window and Folders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5605463" cy="3724275"/>
          </a:xfrm>
        </p:spPr>
        <p:txBody>
          <a:bodyPr/>
          <a:lstStyle/>
          <a:p>
            <a:pPr eaLnBrk="1" hangingPunct="1"/>
            <a:r>
              <a:rPr lang="en-US" smtClean="0"/>
              <a:t>Window – is one of the main elements of the interface. Window – is a framed part of the screen that displays the application, document, or message.</a:t>
            </a:r>
            <a:endParaRPr lang="ru-RU" smtClean="0"/>
          </a:p>
        </p:txBody>
      </p:sp>
      <p:pic>
        <p:nvPicPr>
          <p:cNvPr id="25602" name="Picture 2" descr="Windows XP"/>
          <p:cNvPicPr>
            <a:picLocks noChangeAspect="1" noChangeArrowheads="1"/>
          </p:cNvPicPr>
          <p:nvPr/>
        </p:nvPicPr>
        <p:blipFill>
          <a:blip r:embed="rId2"/>
          <a:srcRect l="60084" t="14765" r="9068" b="68501"/>
          <a:stretch>
            <a:fillRect/>
          </a:stretch>
        </p:blipFill>
        <p:spPr bwMode="auto">
          <a:xfrm>
            <a:off x="6084888" y="2492375"/>
            <a:ext cx="2663825" cy="1223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Содержимое 3"/>
          <p:cNvSpPr txBox="1">
            <a:spLocks/>
          </p:cNvSpPr>
          <p:nvPr/>
        </p:nvSpPr>
        <p:spPr bwMode="auto">
          <a:xfrm>
            <a:off x="755650" y="5229225"/>
            <a:ext cx="518477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Folders - containers for documents and applications. </a:t>
            </a:r>
            <a:endParaRPr lang="ru-RU" sz="2800" kern="0" dirty="0">
              <a:latin typeface="+mn-lt"/>
              <a:cs typeface="+mn-cs"/>
            </a:endParaRPr>
          </a:p>
        </p:txBody>
      </p:sp>
      <p:pic>
        <p:nvPicPr>
          <p:cNvPr id="25604" name="Picture 4" descr="http://www.scotsnewsletter.com/art/72/folder_drive_d.jpg"/>
          <p:cNvPicPr>
            <a:picLocks noChangeAspect="1" noChangeArrowheads="1"/>
          </p:cNvPicPr>
          <p:nvPr/>
        </p:nvPicPr>
        <p:blipFill>
          <a:blip r:embed="rId3"/>
          <a:srcRect l="24192" t="30106" r="39520" b="16372"/>
          <a:stretch>
            <a:fillRect/>
          </a:stretch>
        </p:blipFill>
        <p:spPr bwMode="auto">
          <a:xfrm>
            <a:off x="6084888" y="4005263"/>
            <a:ext cx="2663825" cy="23034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Menus and Desktop</a:t>
            </a:r>
            <a:endParaRPr lang="ru-RU" smtClean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838200" y="2362200"/>
            <a:ext cx="6038850" cy="3724275"/>
          </a:xfrm>
        </p:spPr>
        <p:txBody>
          <a:bodyPr/>
          <a:lstStyle/>
          <a:p>
            <a:pPr eaLnBrk="1" hangingPunct="1"/>
            <a:r>
              <a:rPr lang="en-US" smtClean="0"/>
              <a:t>Menus - most graphical user interfaces let you execute commands by selecting a choice/option from a menu.</a:t>
            </a:r>
            <a:endParaRPr lang="ru-RU" smtClean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911225" y="5033963"/>
            <a:ext cx="495617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800" kern="0" dirty="0">
                <a:latin typeface="+mn-lt"/>
                <a:cs typeface="+mn-cs"/>
              </a:rPr>
              <a:t>Desktop  - the area on the display screen where icons are grouped.</a:t>
            </a:r>
            <a:endParaRPr lang="ru-RU" sz="2800" kern="0" dirty="0">
              <a:latin typeface="+mn-lt"/>
              <a:cs typeface="+mn-cs"/>
            </a:endParaRPr>
          </a:p>
        </p:txBody>
      </p:sp>
      <p:pic>
        <p:nvPicPr>
          <p:cNvPr id="6" name="Picture 2" descr="Windows XP"/>
          <p:cNvPicPr>
            <a:picLocks noChangeAspect="1" noChangeArrowheads="1"/>
          </p:cNvPicPr>
          <p:nvPr/>
        </p:nvPicPr>
        <p:blipFill>
          <a:blip r:embed="rId2"/>
          <a:srcRect l="185" t="-115" r="1199" b="6365"/>
          <a:stretch>
            <a:fillRect/>
          </a:stretch>
        </p:blipFill>
        <p:spPr bwMode="auto">
          <a:xfrm>
            <a:off x="6227763" y="4508500"/>
            <a:ext cx="2592387" cy="22336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78" name="Picture 2" descr="http://applebeginner.ru/wp-content/uploads/2013/02/kuvva_menu.jpg"/>
          <p:cNvPicPr>
            <a:picLocks noChangeAspect="1" noChangeArrowheads="1"/>
          </p:cNvPicPr>
          <p:nvPr/>
        </p:nvPicPr>
        <p:blipFill>
          <a:blip r:embed="rId3"/>
          <a:srcRect l="3799" t="9861" r="12624" b="4680"/>
          <a:stretch>
            <a:fillRect/>
          </a:stretch>
        </p:blipFill>
        <p:spPr bwMode="auto">
          <a:xfrm>
            <a:off x="6659563" y="2420938"/>
            <a:ext cx="1584325" cy="18716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Taskbar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Taskbar - looks like the band, which by default is located along the bottom of the screen. It contains:</a:t>
            </a:r>
          </a:p>
          <a:p>
            <a:pPr eaLnBrk="1" hangingPunct="1"/>
            <a:r>
              <a:rPr lang="en-US" sz="2000" smtClean="0"/>
              <a:t>Digital clock</a:t>
            </a:r>
            <a:endParaRPr lang="ru-RU" sz="2000" smtClean="0"/>
          </a:p>
          <a:p>
            <a:pPr eaLnBrk="1" hangingPunct="1"/>
            <a:r>
              <a:rPr lang="en-US" sz="2000" smtClean="0"/>
              <a:t>Notification area </a:t>
            </a:r>
          </a:p>
          <a:p>
            <a:pPr eaLnBrk="1" hangingPunct="1"/>
            <a:r>
              <a:rPr lang="en-US" sz="2000" smtClean="0"/>
              <a:t>Program buttons </a:t>
            </a:r>
          </a:p>
          <a:p>
            <a:pPr eaLnBrk="1" hangingPunct="1"/>
            <a:r>
              <a:rPr lang="en-US" sz="2000" smtClean="0"/>
              <a:t>The "Start " button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/>
              <a:t> </a:t>
            </a:r>
          </a:p>
        </p:txBody>
      </p:sp>
      <p:pic>
        <p:nvPicPr>
          <p:cNvPr id="26626" name="Picture 2" descr="http://samag.ru/uploads/articles/2008/08/82_91_GUI%20History_3/image010.gif?rand=200220920"/>
          <p:cNvPicPr>
            <a:picLocks noChangeAspect="1" noChangeArrowheads="1"/>
          </p:cNvPicPr>
          <p:nvPr/>
        </p:nvPicPr>
        <p:blipFill>
          <a:blip r:embed="rId2"/>
          <a:srcRect l="245" t="96607"/>
          <a:stretch>
            <a:fillRect/>
          </a:stretch>
        </p:blipFill>
        <p:spPr bwMode="auto">
          <a:xfrm>
            <a:off x="1187450" y="5805488"/>
            <a:ext cx="6553200" cy="293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Прямая со стрелкой 5"/>
          <p:cNvCxnSpPr>
            <a:cxnSpLocks noChangeShapeType="1"/>
          </p:cNvCxnSpPr>
          <p:nvPr/>
        </p:nvCxnSpPr>
        <p:spPr bwMode="auto">
          <a:xfrm flipH="1">
            <a:off x="1476375" y="5229225"/>
            <a:ext cx="719138" cy="5762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3" name="Прямая со стрелкой 12"/>
          <p:cNvCxnSpPr>
            <a:cxnSpLocks noChangeShapeType="1"/>
          </p:cNvCxnSpPr>
          <p:nvPr/>
        </p:nvCxnSpPr>
        <p:spPr bwMode="auto">
          <a:xfrm>
            <a:off x="3348038" y="4724400"/>
            <a:ext cx="144462" cy="10810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7" name="Прямая со стрелкой 16"/>
          <p:cNvCxnSpPr>
            <a:cxnSpLocks noChangeShapeType="1"/>
          </p:cNvCxnSpPr>
          <p:nvPr/>
        </p:nvCxnSpPr>
        <p:spPr bwMode="auto">
          <a:xfrm>
            <a:off x="3276600" y="4652963"/>
            <a:ext cx="1187450" cy="11525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" name="Прямая со стрелкой 19"/>
          <p:cNvCxnSpPr>
            <a:cxnSpLocks noChangeShapeType="1"/>
          </p:cNvCxnSpPr>
          <p:nvPr/>
        </p:nvCxnSpPr>
        <p:spPr bwMode="auto">
          <a:xfrm>
            <a:off x="3851275" y="4365625"/>
            <a:ext cx="3384550" cy="14398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Прямая со стрелкой 21"/>
          <p:cNvCxnSpPr>
            <a:cxnSpLocks noChangeShapeType="1"/>
          </p:cNvCxnSpPr>
          <p:nvPr/>
        </p:nvCxnSpPr>
        <p:spPr bwMode="auto">
          <a:xfrm>
            <a:off x="3276600" y="3860800"/>
            <a:ext cx="4248150" cy="19446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0" name="Прямая со стрелкой 49"/>
          <p:cNvCxnSpPr>
            <a:cxnSpLocks noChangeShapeType="1"/>
          </p:cNvCxnSpPr>
          <p:nvPr/>
        </p:nvCxnSpPr>
        <p:spPr bwMode="auto">
          <a:xfrm flipH="1">
            <a:off x="2700338" y="5300663"/>
            <a:ext cx="719137" cy="5048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1">
  <a:themeElements>
    <a:clrScheme name="Capsules 12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FFFF00"/>
      </a:accent1>
      <a:accent2>
        <a:srgbClr val="72BA66"/>
      </a:accent2>
      <a:accent3>
        <a:srgbClr val="FFFFFF"/>
      </a:accent3>
      <a:accent4>
        <a:srgbClr val="002A56"/>
      </a:accent4>
      <a:accent5>
        <a:srgbClr val="FFFFAA"/>
      </a:accent5>
      <a:accent6>
        <a:srgbClr val="67A85C"/>
      </a:accent6>
      <a:hlink>
        <a:srgbClr val="4B3696"/>
      </a:hlink>
      <a:folHlink>
        <a:srgbClr val="000000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FFFF00"/>
        </a:accent1>
        <a:accent2>
          <a:srgbClr val="ED4533"/>
        </a:accent2>
        <a:accent3>
          <a:srgbClr val="FFFFFF"/>
        </a:accent3>
        <a:accent4>
          <a:srgbClr val="002A56"/>
        </a:accent4>
        <a:accent5>
          <a:srgbClr val="FFFFAA"/>
        </a:accent5>
        <a:accent6>
          <a:srgbClr val="D73E2D"/>
        </a:accent6>
        <a:hlink>
          <a:srgbClr val="6600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FFFF00"/>
        </a:accent1>
        <a:accent2>
          <a:srgbClr val="CD5367"/>
        </a:accent2>
        <a:accent3>
          <a:srgbClr val="FFFFFF"/>
        </a:accent3>
        <a:accent4>
          <a:srgbClr val="002A56"/>
        </a:accent4>
        <a:accent5>
          <a:srgbClr val="FFFFAA"/>
        </a:accent5>
        <a:accent6>
          <a:srgbClr val="BA4A5D"/>
        </a:accent6>
        <a:hlink>
          <a:srgbClr val="6600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FFFF00"/>
        </a:accent1>
        <a:accent2>
          <a:srgbClr val="CD5367"/>
        </a:accent2>
        <a:accent3>
          <a:srgbClr val="FFFFFF"/>
        </a:accent3>
        <a:accent4>
          <a:srgbClr val="002A56"/>
        </a:accent4>
        <a:accent5>
          <a:srgbClr val="FFFFAA"/>
        </a:accent5>
        <a:accent6>
          <a:srgbClr val="BA4A5D"/>
        </a:accent6>
        <a:hlink>
          <a:srgbClr val="4B3696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FFFF00"/>
        </a:accent1>
        <a:accent2>
          <a:srgbClr val="72BA66"/>
        </a:accent2>
        <a:accent3>
          <a:srgbClr val="FFFFFF"/>
        </a:accent3>
        <a:accent4>
          <a:srgbClr val="002A56"/>
        </a:accent4>
        <a:accent5>
          <a:srgbClr val="FFFFAA"/>
        </a:accent5>
        <a:accent6>
          <a:srgbClr val="67A85C"/>
        </a:accent6>
        <a:hlink>
          <a:srgbClr val="4B3696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505</TotalTime>
  <Words>280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Wingdings</vt:lpstr>
      <vt:lpstr>Calibri</vt:lpstr>
      <vt:lpstr>Times New Roman</vt:lpstr>
      <vt:lpstr>Тема1</vt:lpstr>
      <vt:lpstr>Тема1</vt:lpstr>
      <vt:lpstr>Graphical User  Interface</vt:lpstr>
      <vt:lpstr>What is a GUI ?</vt:lpstr>
      <vt:lpstr>History</vt:lpstr>
      <vt:lpstr>GUI and operating systems</vt:lpstr>
      <vt:lpstr>GUI elements</vt:lpstr>
      <vt:lpstr> Pointer and Icons</vt:lpstr>
      <vt:lpstr>Window and Folders</vt:lpstr>
      <vt:lpstr>Menus and Desktop</vt:lpstr>
      <vt:lpstr>Taskbar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hiccu</dc:creator>
  <cp:lastModifiedBy>Андрей</cp:lastModifiedBy>
  <cp:revision>60</cp:revision>
  <dcterms:created xsi:type="dcterms:W3CDTF">2013-12-13T17:40:50Z</dcterms:created>
  <dcterms:modified xsi:type="dcterms:W3CDTF">2014-08-19T17:46:03Z</dcterms:modified>
</cp:coreProperties>
</file>