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9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7%20&#1082;&#1083;&#1072;&#1089;&#1089;%20&#1091;&#1082;&#1088;&#1086;%20128.mt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12" Type="http://schemas.openxmlformats.org/officeDocument/2006/relationships/image" Target="../media/image1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gif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0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9.gif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/>
              <a:t>Параллель</a:t>
            </a:r>
            <a:r>
              <a:rPr lang="tt-RU" sz="6000" b="1" dirty="0" smtClean="0"/>
              <a:t>  турылар. Мәс</a:t>
            </a:r>
            <a:r>
              <a:rPr lang="ru-RU" sz="6000" b="1" dirty="0" err="1" smtClean="0"/>
              <a:t>ь</a:t>
            </a:r>
            <a:r>
              <a:rPr lang="tt-RU" sz="6000" b="1" dirty="0" smtClean="0"/>
              <a:t>әләләр чишү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правляющая кнопка: настраиваемая 3">
            <a:hlinkClick r:id="rId2" action="ppaction://hlinksldjump" highlightClick="1"/>
          </p:cNvPr>
          <p:cNvSpPr/>
          <p:nvPr/>
        </p:nvSpPr>
        <p:spPr>
          <a:xfrm>
            <a:off x="6732240" y="6021288"/>
            <a:ext cx="2088232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200" b="1" dirty="0" smtClean="0"/>
              <a:t>дәрес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РЕФЛЕКСИЯ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Бүгенге дәресебезнең максатын әйтеп карагыз.</a:t>
            </a:r>
          </a:p>
          <a:p>
            <a:r>
              <a:rPr lang="tt-RU" dirty="0" smtClean="0"/>
              <a:t>Без максатыбызга ирештекме?</a:t>
            </a:r>
          </a:p>
          <a:p>
            <a:r>
              <a:rPr lang="tt-RU" dirty="0" smtClean="0"/>
              <a:t>Дәресебезнең кайсы өлеше сезгә ошады?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t-RU" b="1" dirty="0" smtClean="0"/>
              <a:t>Дәрес максаты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Укучыларның параллел</a:t>
            </a:r>
            <a:r>
              <a:rPr lang="ru-RU" dirty="0" err="1" smtClean="0"/>
              <a:t>ь</a:t>
            </a:r>
            <a:r>
              <a:rPr lang="tt-RU" dirty="0" smtClean="0"/>
              <a:t> турылар буенча алган белемнәрен һәм мәс</a:t>
            </a:r>
            <a:r>
              <a:rPr lang="ru-RU" dirty="0" err="1" smtClean="0"/>
              <a:t>ь</a:t>
            </a:r>
            <a:r>
              <a:rPr lang="tt-RU" dirty="0" smtClean="0"/>
              <a:t>әләләр чишә белү сәләтләрен тикшерү һәм ныгыту</a:t>
            </a:r>
          </a:p>
          <a:p>
            <a:r>
              <a:rPr lang="tt-RU" dirty="0" smtClean="0"/>
              <a:t>Укучыларның теоретик белемнәрен ныгыту өстендә эшләү</a:t>
            </a:r>
          </a:p>
          <a:p>
            <a:r>
              <a:rPr lang="tt-RU" dirty="0" smtClean="0"/>
              <a:t>Укучыларда геометрик белемнәргә карата кызыксыну уяту һәм ГИА га әзерлек эшен алып бару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t-RU" b="1" dirty="0" smtClean="0"/>
              <a:t>Дәрес планы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Оештыру моменты</a:t>
            </a:r>
          </a:p>
          <a:p>
            <a:r>
              <a:rPr lang="tt-RU" dirty="0" smtClean="0"/>
              <a:t>Актуал</a:t>
            </a:r>
            <a:r>
              <a:rPr lang="ru-RU" dirty="0" err="1" smtClean="0"/>
              <a:t>ь</a:t>
            </a:r>
            <a:r>
              <a:rPr lang="tt-RU" dirty="0" smtClean="0"/>
              <a:t>ләштерү</a:t>
            </a:r>
          </a:p>
          <a:p>
            <a:r>
              <a:rPr lang="tt-RU" dirty="0" smtClean="0"/>
              <a:t>Мәсьәләләр чишү</a:t>
            </a:r>
          </a:p>
          <a:p>
            <a:r>
              <a:rPr lang="tt-RU" dirty="0" smtClean="0"/>
              <a:t>Физкул</a:t>
            </a:r>
            <a:r>
              <a:rPr lang="ru-RU" dirty="0" err="1" smtClean="0"/>
              <a:t>ьтминутка</a:t>
            </a:r>
            <a:r>
              <a:rPr lang="ru-RU" dirty="0" smtClean="0"/>
              <a:t> </a:t>
            </a:r>
            <a:endParaRPr lang="tt-RU" dirty="0" smtClean="0"/>
          </a:p>
          <a:p>
            <a:r>
              <a:rPr lang="tt-RU" dirty="0" smtClean="0"/>
              <a:t>Хаталар өстендә эшләү</a:t>
            </a:r>
          </a:p>
          <a:p>
            <a:r>
              <a:rPr lang="tt-RU" dirty="0" smtClean="0"/>
              <a:t>Өй эшен бирү</a:t>
            </a:r>
          </a:p>
          <a:p>
            <a:r>
              <a:rPr lang="tt-RU" dirty="0" smtClean="0"/>
              <a:t>Рефлексия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Оештыру моменты</a:t>
            </a:r>
            <a:endParaRPr lang="ru-RU" b="1" dirty="0"/>
          </a:p>
        </p:txBody>
      </p:sp>
      <p:pic>
        <p:nvPicPr>
          <p:cNvPr id="4" name="Содержимое 3" descr="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4716016" cy="4680520"/>
          </a:xfrm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499992" y="1600200"/>
            <a:ext cx="41868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t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Каникулга кадәр без нинди теманы өйрәнә башладык?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t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t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Рәсемдә үткән материалга кагылган өлешләр бармы?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Актуал</a:t>
            </a:r>
            <a:r>
              <a:rPr lang="ru-RU" b="1" dirty="0" err="1" smtClean="0"/>
              <a:t>ь</a:t>
            </a:r>
            <a:r>
              <a:rPr lang="tt-RU" b="1" dirty="0" smtClean="0"/>
              <a:t>ләштерү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tt-RU" sz="5400" b="1" dirty="0" smtClean="0">
                <a:hlinkClick r:id="rId2" action="ppaction://hlinkfile"/>
              </a:rPr>
              <a:t>ТЕСТ </a:t>
            </a:r>
            <a:r>
              <a:rPr lang="tt-RU" b="1" dirty="0" smtClean="0">
                <a:hlinkClick r:id="rId2" action="ppaction://hlinkfile"/>
              </a:rPr>
              <a:t>(бирелгән тест сорайларына җавап бирегез)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Мәсьәләләр чишү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80920" cy="4752528"/>
        </p:xfrm>
        <a:graphic>
          <a:graphicData uri="http://schemas.openxmlformats.org/drawingml/2006/table">
            <a:tbl>
              <a:tblPr/>
              <a:tblGrid>
                <a:gridCol w="560549"/>
                <a:gridCol w="4090027"/>
                <a:gridCol w="3630344"/>
              </a:tblGrid>
              <a:tr h="2376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данным рисунка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найдите углы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1, 2, 3.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Отрезок АК – биссектриса треугольника САЕ. Через точку К проведена прямая, параллельная стороне СА и пересекающая сторону АЕ в точке N.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Найдите углы треугольника АКN, если угол САЕ равен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ru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988840"/>
            <a:ext cx="2219325" cy="1666875"/>
          </a:xfrm>
          <a:prstGeom prst="rect">
            <a:avLst/>
          </a:prstGeom>
          <a:noFill/>
        </p:spPr>
      </p:pic>
      <p:pic>
        <p:nvPicPr>
          <p:cNvPr id="5121" name="Picture 1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365104"/>
            <a:ext cx="2219325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Физкультминутка</a:t>
            </a:r>
            <a:endParaRPr lang="ru-RU" b="1" dirty="0"/>
          </a:p>
        </p:txBody>
      </p:sp>
      <p:pic>
        <p:nvPicPr>
          <p:cNvPr id="4" name="Содержимое 3" descr="za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7200800" cy="535311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80920" cy="4752528"/>
        </p:xfrm>
        <a:graphic>
          <a:graphicData uri="http://schemas.openxmlformats.org/drawingml/2006/table">
            <a:tbl>
              <a:tblPr/>
              <a:tblGrid>
                <a:gridCol w="560549"/>
                <a:gridCol w="4090027"/>
                <a:gridCol w="3630344"/>
              </a:tblGrid>
              <a:tr h="2376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˂4=˂5(соответственные углы) 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 а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ǁb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Димәк ˂2=˂6=130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(соответственные</a:t>
                      </a: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 углы)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˂2+˂1=180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(внутренние углы)  ˂1=50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˂1=˂3=50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(накрест л</a:t>
                      </a:r>
                      <a:r>
                        <a:rPr lang="ru-RU" sz="2000" baseline="0" dirty="0" err="1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ежащ</a:t>
                      </a:r>
                      <a:r>
                        <a:rPr lang="tt-RU" sz="2000" baseline="0" dirty="0" smtClean="0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ие углы)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АК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биссектиса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булгач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˂САК=˂КА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=60</a:t>
                      </a:r>
                      <a:r>
                        <a:rPr lang="ru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:2=30</a:t>
                      </a:r>
                      <a:r>
                        <a:rPr lang="ru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CAǁKN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булгач ˂САК=˂А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KN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=30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(накрест ле</a:t>
                      </a:r>
                      <a:r>
                        <a:rPr lang="ru-RU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жащие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˂</a:t>
                      </a: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KN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А=180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-30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=120</a:t>
                      </a:r>
                      <a:r>
                        <a:rPr lang="tt-RU" sz="20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tt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1" name="Picture 1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365104"/>
            <a:ext cx="2219325" cy="1666875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t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Мәсьәләләрне тикшерү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132856"/>
            <a:ext cx="2343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t-RU" b="1" dirty="0" smtClean="0"/>
              <a:t>Өй эше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584797"/>
          <a:ext cx="8136904" cy="5084562"/>
        </p:xfrm>
        <a:graphic>
          <a:graphicData uri="http://schemas.openxmlformats.org/drawingml/2006/table">
            <a:tbl>
              <a:tblPr/>
              <a:tblGrid>
                <a:gridCol w="551448"/>
                <a:gridCol w="3921859"/>
                <a:gridCol w="3663597"/>
              </a:tblGrid>
              <a:tr h="798584"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Назовите пары соответственных, накрест лежащих и односторонних углов</a:t>
                      </a: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425">
                <a:tc>
                  <a:txBody>
                    <a:bodyPr/>
                    <a:lstStyle/>
                    <a:p>
                      <a:pPr algn="just"/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     AO=DO. CO= 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Доказать</a:t>
                      </a: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 AB ║CD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333">
                <a:tc>
                  <a:txBody>
                    <a:bodyPr/>
                    <a:lstStyle/>
                    <a:p>
                      <a:pPr algn="just"/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 a ║ b, c – секущая, угол 6 равен 30°</a:t>
                      </a:r>
                    </a:p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Какие еще углы равны 30°?</a:t>
                      </a: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m ║ n, p – секущая, угол 1 равен 125</a:t>
                      </a:r>
                      <a:r>
                        <a:rPr lang="ru-RU" sz="1400" baseline="30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/>
                      <a:r>
                        <a:rPr lang="ru-RU" sz="1400">
                          <a:latin typeface="Calibri"/>
                          <a:ea typeface="Times New Roman"/>
                          <a:cs typeface="Times New Roman"/>
                        </a:rPr>
                        <a:t>Найдите величины остальных углов</a:t>
                      </a: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a ║ b. Параллельны ли а и с?</a:t>
                      </a: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║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1= 2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  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Найти:  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  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696" marR="40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8" name="Picture 10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56792"/>
            <a:ext cx="1137295" cy="1073140"/>
          </a:xfrm>
          <a:prstGeom prst="rect">
            <a:avLst/>
          </a:prstGeom>
          <a:noFill/>
        </p:spPr>
      </p:pic>
      <p:pic>
        <p:nvPicPr>
          <p:cNvPr id="2057" name="Picture 9" descr="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276872"/>
            <a:ext cx="1344610" cy="1268760"/>
          </a:xfrm>
          <a:prstGeom prst="rect">
            <a:avLst/>
          </a:prstGeom>
          <a:noFill/>
        </p:spPr>
      </p:pic>
      <p:pic>
        <p:nvPicPr>
          <p:cNvPr id="2056" name="Picture 8" descr="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3140968"/>
            <a:ext cx="1270729" cy="1080120"/>
          </a:xfrm>
          <a:prstGeom prst="rect">
            <a:avLst/>
          </a:prstGeom>
          <a:noFill/>
        </p:spPr>
      </p:pic>
      <p:pic>
        <p:nvPicPr>
          <p:cNvPr id="2055" name="Picture 7" descr="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3" y="3933056"/>
            <a:ext cx="1531118" cy="1150243"/>
          </a:xfrm>
          <a:prstGeom prst="rect">
            <a:avLst/>
          </a:prstGeom>
          <a:noFill/>
        </p:spPr>
      </p:pic>
      <p:pic>
        <p:nvPicPr>
          <p:cNvPr id="2054" name="Picture 6" descr="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4653136"/>
            <a:ext cx="1547664" cy="1162673"/>
          </a:xfrm>
          <a:prstGeom prst="rect">
            <a:avLst/>
          </a:prstGeom>
          <a:noFill/>
        </p:spPr>
      </p:pic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0" y="0"/>
          <a:ext cx="161925" cy="180975"/>
        </p:xfrm>
        <a:graphic>
          <a:graphicData uri="http://schemas.openxmlformats.org/presentationml/2006/ole">
            <p:oleObj spid="_x0000_s2053" name="Формула" r:id="rId8" imgW="164957" imgH="152268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0" y="0"/>
          <a:ext cx="161925" cy="180975"/>
        </p:xfrm>
        <a:graphic>
          <a:graphicData uri="http://schemas.openxmlformats.org/presentationml/2006/ole">
            <p:oleObj spid="_x0000_s2052" name="Формула" r:id="rId9" imgW="164957" imgH="152268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0" y="0"/>
          <a:ext cx="161925" cy="180975"/>
        </p:xfrm>
        <a:graphic>
          <a:graphicData uri="http://schemas.openxmlformats.org/presentationml/2006/ole">
            <p:oleObj spid="_x0000_s2051" name="Формула" r:id="rId10" imgW="164957" imgH="152268" progId="Equation.3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161925" cy="180975"/>
        </p:xfrm>
        <a:graphic>
          <a:graphicData uri="http://schemas.openxmlformats.org/presentationml/2006/ole">
            <p:oleObj spid="_x0000_s2050" name="Формула" r:id="rId11" imgW="164957" imgH="152268" progId="Equation.3">
              <p:embed/>
            </p:oleObj>
          </a:graphicData>
        </a:graphic>
      </p:graphicFrame>
      <p:pic>
        <p:nvPicPr>
          <p:cNvPr id="2049" name="Picture 1" descr="6"/>
          <p:cNvPicPr>
            <a:picLocks noChangeAspect="1" noChangeArrowheads="1"/>
          </p:cNvPicPr>
          <p:nvPr/>
        </p:nvPicPr>
        <p:blipFill>
          <a:blip r:embed="rId12" cstate="print"/>
          <a:srcRect b="27345"/>
          <a:stretch>
            <a:fillRect/>
          </a:stretch>
        </p:blipFill>
        <p:spPr bwMode="auto">
          <a:xfrm>
            <a:off x="5004048" y="5733256"/>
            <a:ext cx="1619672" cy="883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325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Microsoft Equation 3.0</vt:lpstr>
      <vt:lpstr>Параллель  турылар. Мәсьәләләр чишү</vt:lpstr>
      <vt:lpstr>Дәрес максаты</vt:lpstr>
      <vt:lpstr>Дәрес планы</vt:lpstr>
      <vt:lpstr>Оештыру моменты</vt:lpstr>
      <vt:lpstr>Актуальләштерү</vt:lpstr>
      <vt:lpstr>Мәсьәләләр чишү</vt:lpstr>
      <vt:lpstr>Физкультминутка</vt:lpstr>
      <vt:lpstr>Слайд 8</vt:lpstr>
      <vt:lpstr>Өй эше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  турылар. Мәсьәләләр чишү</dc:title>
  <dc:creator>Эльмира</dc:creator>
  <cp:lastModifiedBy>Эльмира</cp:lastModifiedBy>
  <cp:revision>8</cp:revision>
  <dcterms:created xsi:type="dcterms:W3CDTF">2013-03-31T14:38:30Z</dcterms:created>
  <dcterms:modified xsi:type="dcterms:W3CDTF">2013-03-31T15:49:51Z</dcterms:modified>
</cp:coreProperties>
</file>