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sldIdLst>
    <p:sldId id="256" r:id="rId2"/>
    <p:sldId id="278" r:id="rId3"/>
    <p:sldId id="277" r:id="rId4"/>
    <p:sldId id="260" r:id="rId5"/>
    <p:sldId id="270" r:id="rId6"/>
    <p:sldId id="271" r:id="rId7"/>
    <p:sldId id="262" r:id="rId8"/>
    <p:sldId id="276" r:id="rId9"/>
    <p:sldId id="263" r:id="rId10"/>
    <p:sldId id="264" r:id="rId11"/>
    <p:sldId id="265" r:id="rId12"/>
    <p:sldId id="268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00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26" autoAdjust="0"/>
    <p:restoredTop sz="94660"/>
  </p:normalViewPr>
  <p:slideViewPr>
    <p:cSldViewPr>
      <p:cViewPr varScale="1">
        <p:scale>
          <a:sx n="69" d="100"/>
          <a:sy n="69" d="100"/>
        </p:scale>
        <p:origin x="-5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CE12A-508F-4570-B2BB-7B42995571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43098-1BF0-48A0-9A3F-F2AB452AB2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CA96C-752F-4164-BA85-F342C98F26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6BF8921-AAE4-4112-A8CC-82F540779CC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917F311-E2E8-43E4-A97D-2EB5492800A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1CD3-48A1-41F3-8C3B-63EC3125DA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3EC96-6B2A-4B57-8C5E-0609BF3239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2FAA3-72A8-4999-8AF7-1480B0DA8B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E9033-7D00-4824-8827-BE5C0B4543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ABCA6-1480-4941-929A-E490AB43F4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737BF-BCA0-45B0-B61E-4381F043B3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DE68C-5531-4DFC-A3F9-8D26AD5DA0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AE10A86-0D68-4685-824C-64AC5955FFD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632410E-FCF7-4B69-803C-D5300101B813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28662" y="1857364"/>
            <a:ext cx="75550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Экологическое право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50746" y="4071942"/>
            <a:ext cx="559325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Ф.И.О.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    Мотыгина Оксана Сергеевна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, учитель истории</a:t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</a:br>
            <a:r>
              <a:rPr lang="ru-RU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ОУ </a:t>
            </a: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: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Муниципальное автономное общеобразовательное учреждение «Средняя общеобразовательная школа </a:t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№ 37 г.Владимира»</a:t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</a:br>
            <a:r>
              <a:rPr lang="ru-RU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Предмет: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Обществознание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/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</a:br>
            <a:r>
              <a:rPr lang="ru-RU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Класс: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11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«а»</a:t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</a:br>
            <a:r>
              <a:rPr lang="ru-RU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Тип </a:t>
            </a:r>
            <a:r>
              <a:rPr lang="ru-RU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урока: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урок «открытия» нового знания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/>
              <a:t>Закон «Об охране окружающей среды»</a:t>
            </a:r>
            <a:r>
              <a:rPr lang="ru-RU"/>
              <a:t>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sz="2800" dirty="0"/>
              <a:t>Принят 20 декабря 2001 года, является   комплексным головным законодательным актом прямого действия  и решает три основных задачи:</a:t>
            </a:r>
          </a:p>
          <a:p>
            <a:r>
              <a:rPr lang="ru-RU" sz="2800" dirty="0"/>
              <a:t>Сохранение природной среды;</a:t>
            </a:r>
          </a:p>
          <a:p>
            <a:r>
              <a:rPr lang="ru-RU" sz="2800" dirty="0"/>
              <a:t>Предупреждение  и  устранение  вредного  влияния  хозяйственной  деятельности     на природу и здоровье человека;</a:t>
            </a:r>
          </a:p>
          <a:p>
            <a:r>
              <a:rPr lang="ru-RU" sz="2800" dirty="0"/>
              <a:t>Улучшение качества окружающей среды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ru-RU" sz="28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закона «Об охране окружающей среды»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0769"/>
            <a:ext cx="8229600" cy="551723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1800" b="1" dirty="0">
                <a:solidFill>
                  <a:schemeClr val="bg2">
                    <a:lumMod val="50000"/>
                  </a:schemeClr>
                </a:solidFill>
              </a:rPr>
              <a:t>состоит из </a:t>
            </a:r>
            <a:r>
              <a:rPr lang="en-US" sz="1800" b="1" dirty="0">
                <a:solidFill>
                  <a:schemeClr val="bg2">
                    <a:lumMod val="50000"/>
                  </a:schemeClr>
                </a:solidFill>
              </a:rPr>
              <a:t>XVI</a:t>
            </a:r>
            <a:r>
              <a:rPr lang="ru-RU" sz="1800" b="1" dirty="0">
                <a:solidFill>
                  <a:schemeClr val="bg2">
                    <a:lumMod val="50000"/>
                  </a:schemeClr>
                </a:solidFill>
              </a:rPr>
              <a:t> глав, содержащих 84 статьи, в которых представлены</a:t>
            </a:r>
            <a:r>
              <a:rPr lang="ru-RU" sz="1800" dirty="0">
                <a:solidFill>
                  <a:schemeClr val="bg2">
                    <a:lumMod val="50000"/>
                  </a:schemeClr>
                </a:solidFill>
              </a:rPr>
              <a:t>:</a:t>
            </a:r>
          </a:p>
          <a:p>
            <a:pPr>
              <a:lnSpc>
                <a:spcPct val="80000"/>
              </a:lnSpc>
            </a:pPr>
            <a:r>
              <a:rPr lang="ru-RU" sz="1600" b="1" dirty="0"/>
              <a:t>общие положения;</a:t>
            </a:r>
          </a:p>
          <a:p>
            <a:pPr>
              <a:lnSpc>
                <a:spcPct val="80000"/>
              </a:lnSpc>
            </a:pPr>
            <a:r>
              <a:rPr lang="ru-RU" sz="1600" b="1" dirty="0"/>
              <a:t>основы управления в области охраны окружающей среды;</a:t>
            </a:r>
          </a:p>
          <a:p>
            <a:pPr>
              <a:lnSpc>
                <a:spcPct val="80000"/>
              </a:lnSpc>
            </a:pPr>
            <a:r>
              <a:rPr lang="ru-RU" sz="1600" b="1" dirty="0"/>
              <a:t>права и обязанности граждан, общественных и иных некоммерческих объединений в области охраны окружающей среды;</a:t>
            </a:r>
          </a:p>
          <a:p>
            <a:pPr>
              <a:lnSpc>
                <a:spcPct val="80000"/>
              </a:lnSpc>
            </a:pPr>
            <a:r>
              <a:rPr lang="ru-RU" sz="1600" b="1" dirty="0"/>
              <a:t>экономическое регулирование в области охраны окружающей среды;</a:t>
            </a:r>
          </a:p>
          <a:p>
            <a:pPr>
              <a:lnSpc>
                <a:spcPct val="80000"/>
              </a:lnSpc>
            </a:pPr>
            <a:r>
              <a:rPr lang="ru-RU" sz="1600" b="1" dirty="0"/>
              <a:t>нормирование в области охраны окружающей среды;</a:t>
            </a:r>
          </a:p>
          <a:p>
            <a:pPr>
              <a:lnSpc>
                <a:spcPct val="80000"/>
              </a:lnSpc>
            </a:pPr>
            <a:r>
              <a:rPr lang="ru-RU" sz="1600" b="1" dirty="0"/>
              <a:t>оценка воздействия на окружающую среду и экологическая экспертиза;</a:t>
            </a:r>
          </a:p>
          <a:p>
            <a:pPr>
              <a:lnSpc>
                <a:spcPct val="80000"/>
              </a:lnSpc>
            </a:pPr>
            <a:r>
              <a:rPr lang="ru-RU" sz="1600" b="1" dirty="0"/>
              <a:t>требования в области охраны окружающей среды при осуществлении хозяйственной и иной деятельности;</a:t>
            </a:r>
          </a:p>
          <a:p>
            <a:pPr>
              <a:lnSpc>
                <a:spcPct val="80000"/>
              </a:lnSpc>
            </a:pPr>
            <a:r>
              <a:rPr lang="ru-RU" sz="1600" b="1" dirty="0"/>
              <a:t>зоны экологических бедствий, зоны чрезвычайных ситуаций;</a:t>
            </a:r>
          </a:p>
          <a:p>
            <a:pPr>
              <a:lnSpc>
                <a:spcPct val="80000"/>
              </a:lnSpc>
            </a:pPr>
            <a:r>
              <a:rPr lang="ru-RU" sz="1600" b="1" dirty="0"/>
              <a:t>природные объекты, находящиеся под особой охраной;</a:t>
            </a:r>
          </a:p>
          <a:p>
            <a:pPr>
              <a:lnSpc>
                <a:spcPct val="80000"/>
              </a:lnSpc>
            </a:pPr>
            <a:r>
              <a:rPr lang="ru-RU" sz="1600" b="1" dirty="0"/>
              <a:t>государственный мониторинг окружающей среды;</a:t>
            </a:r>
          </a:p>
          <a:p>
            <a:pPr>
              <a:lnSpc>
                <a:spcPct val="80000"/>
              </a:lnSpc>
            </a:pPr>
            <a:r>
              <a:rPr lang="ru-RU" sz="1600" b="1" dirty="0"/>
              <a:t>контроль в области охраны окружающей среды. Экологический мониторинг;</a:t>
            </a:r>
          </a:p>
          <a:p>
            <a:pPr>
              <a:lnSpc>
                <a:spcPct val="80000"/>
              </a:lnSpc>
            </a:pPr>
            <a:r>
              <a:rPr lang="ru-RU" sz="1600" b="1" dirty="0"/>
              <a:t>научные исследования в области охраны окружающей среды;</a:t>
            </a:r>
          </a:p>
          <a:p>
            <a:pPr>
              <a:lnSpc>
                <a:spcPct val="80000"/>
              </a:lnSpc>
            </a:pPr>
            <a:r>
              <a:rPr lang="ru-RU" sz="1600" b="1" dirty="0"/>
              <a:t>основы формирования экологической культуры;</a:t>
            </a:r>
          </a:p>
          <a:p>
            <a:pPr>
              <a:lnSpc>
                <a:spcPct val="80000"/>
              </a:lnSpc>
            </a:pPr>
            <a:r>
              <a:rPr lang="ru-RU" sz="1600" b="1" dirty="0"/>
              <a:t>ответственность за нарушение законодательства в области охраны окружающей среды;</a:t>
            </a:r>
          </a:p>
          <a:p>
            <a:pPr>
              <a:lnSpc>
                <a:spcPct val="80000"/>
              </a:lnSpc>
            </a:pPr>
            <a:r>
              <a:rPr lang="ru-RU" sz="1600" b="1" dirty="0"/>
              <a:t>международное сотрудничество в области охраны окружающей среды;</a:t>
            </a:r>
          </a:p>
          <a:p>
            <a:pPr>
              <a:lnSpc>
                <a:spcPct val="80000"/>
              </a:lnSpc>
            </a:pPr>
            <a:r>
              <a:rPr lang="ru-RU" sz="1600" b="1" dirty="0"/>
              <a:t>заключительные положения.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714356"/>
            <a:ext cx="8229600" cy="490537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Список литературы</a:t>
            </a:r>
            <a:r>
              <a:rPr lang="ru-RU" sz="28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57298"/>
            <a:ext cx="8229600" cy="5240352"/>
          </a:xfrm>
        </p:spPr>
        <p:txBody>
          <a:bodyPr/>
          <a:lstStyle/>
          <a:p>
            <a:pPr>
              <a:lnSpc>
                <a:spcPct val="80000"/>
              </a:lnSpc>
              <a:buFontTx/>
              <a:buAutoNum type="arabicPeriod"/>
            </a:pPr>
            <a:r>
              <a:rPr lang="en-US" sz="1800" b="1" i="1" dirty="0" smtClean="0"/>
              <a:t>http://ru.wikipedia.org/wiki/%DD%EA%EE%EB%EE%E3%E8%F7%E5%F1%EA%EE%E5_%EF%F0%E0%E2%EE</a:t>
            </a:r>
            <a:endParaRPr lang="ru-RU" sz="1800" b="1" i="1" dirty="0" smtClean="0"/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en-US" sz="1800" b="1" i="1" dirty="0" smtClean="0"/>
              <a:t>http://www.bestreferat.ru/referat-197533.html</a:t>
            </a:r>
            <a:endParaRPr lang="ru-RU" sz="1800" b="1" i="1" dirty="0" smtClean="0"/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en-US" sz="1800" b="1" i="1" dirty="0" smtClean="0"/>
              <a:t>http://www.twirpx.com/files/law/ecology/</a:t>
            </a:r>
            <a:endParaRPr lang="ru-RU" sz="1800" b="1" i="1" dirty="0" smtClean="0"/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en-US" sz="1600" b="1" i="1" dirty="0" smtClean="0"/>
              <a:t>http://revolution.allbest.ru/ecology/00143321_0.html</a:t>
            </a:r>
            <a:endParaRPr lang="ru-RU" sz="1600" b="1" i="1" dirty="0" smtClean="0"/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en-US" sz="1600" b="1" i="1" dirty="0" smtClean="0"/>
              <a:t>partnerstvo.ru</a:t>
            </a:r>
            <a:endParaRPr lang="ru-RU" sz="1600" b="1" i="1" dirty="0" smtClean="0"/>
          </a:p>
        </p:txBody>
      </p:sp>
      <p:pic>
        <p:nvPicPr>
          <p:cNvPr id="4" name="Рисунок 3" descr="8224247-3d-man-holding-some-colorful-book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38936" y="2852936"/>
            <a:ext cx="4005064" cy="40050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786266441ff9a43099c3d1852e5a1c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1000108"/>
            <a:ext cx="3613351" cy="54406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395" name="WordArt 131"/>
          <p:cNvSpPr>
            <a:spLocks noChangeArrowheads="1" noChangeShapeType="1" noTextEdit="1"/>
          </p:cNvSpPr>
          <p:nvPr/>
        </p:nvSpPr>
        <p:spPr bwMode="auto">
          <a:xfrm>
            <a:off x="4572000" y="1000108"/>
            <a:ext cx="3241675" cy="1895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b="1" kern="1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Impact"/>
              </a:rPr>
              <a:t>Экологическое</a:t>
            </a:r>
          </a:p>
          <a:p>
            <a:r>
              <a:rPr lang="ru-RU" b="1" kern="1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Impact"/>
              </a:rPr>
              <a:t> право</a:t>
            </a:r>
          </a:p>
        </p:txBody>
      </p:sp>
      <p:sp>
        <p:nvSpPr>
          <p:cNvPr id="11399" name="Text Box 135"/>
          <p:cNvSpPr txBox="1">
            <a:spLocks noChangeArrowheads="1"/>
          </p:cNvSpPr>
          <p:nvPr/>
        </p:nvSpPr>
        <p:spPr bwMode="auto">
          <a:xfrm>
            <a:off x="4253156" y="3357562"/>
            <a:ext cx="4890844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dirty="0">
                <a:solidFill>
                  <a:schemeClr val="tx1"/>
                </a:solidFill>
              </a:rPr>
              <a:t>- совокупность правовых норм, которые регулируют общественные отношения, возникающие в результате взаимодействия общества и окружающей среды.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99" grpId="0" build="p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214290"/>
            <a:ext cx="8229600" cy="1143000"/>
          </a:xfr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sz="28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Общая </a:t>
            </a:r>
            <a:r>
              <a:rPr lang="ru-RU" sz="28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характеристика</a:t>
            </a:r>
            <a:r>
              <a:rPr lang="ru-RU" sz="28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экологического права</a:t>
            </a:r>
            <a:r>
              <a:rPr lang="ru-RU" sz="2400" b="1" u="sng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  <p:sp>
        <p:nvSpPr>
          <p:cNvPr id="65598" name="Rectangle 62"/>
          <p:cNvSpPr>
            <a:spLocks noGrp="1" noChangeArrowheads="1"/>
          </p:cNvSpPr>
          <p:nvPr>
            <p:ph sz="half" idx="1"/>
          </p:nvPr>
        </p:nvSpPr>
        <p:spPr>
          <a:xfrm>
            <a:off x="3286116" y="1428736"/>
            <a:ext cx="5616575" cy="504825"/>
          </a:xfr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ru-RU" sz="2400" b="1" dirty="0">
                <a:solidFill>
                  <a:schemeClr val="tx1"/>
                </a:solidFill>
              </a:rPr>
              <a:t>Источники экологического права</a:t>
            </a:r>
          </a:p>
        </p:txBody>
      </p:sp>
      <p:sp>
        <p:nvSpPr>
          <p:cNvPr id="65614" name="WordArt 78"/>
          <p:cNvSpPr>
            <a:spLocks noChangeArrowheads="1" noChangeShapeType="1" noTextEdit="1"/>
          </p:cNvSpPr>
          <p:nvPr/>
        </p:nvSpPr>
        <p:spPr bwMode="auto">
          <a:xfrm>
            <a:off x="971550" y="3213100"/>
            <a:ext cx="2117725" cy="830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33CC33"/>
                    </a:gs>
                    <a:gs pos="50000">
                      <a:srgbClr val="33CC33">
                        <a:gamma/>
                        <a:shade val="46275"/>
                        <a:invGamma/>
                      </a:srgbClr>
                    </a:gs>
                    <a:gs pos="100000">
                      <a:srgbClr val="33CC33"/>
                    </a:gs>
                  </a:gsLst>
                  <a:lin ang="5400000" scaled="1"/>
                </a:gradFill>
                <a:latin typeface="Arial"/>
                <a:cs typeface="Arial"/>
              </a:rPr>
              <a:t>подзаконные</a:t>
            </a:r>
          </a:p>
          <a:p>
            <a:r>
              <a:rPr lang="ru-RU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33CC33"/>
                    </a:gs>
                    <a:gs pos="50000">
                      <a:srgbClr val="33CC33">
                        <a:gamma/>
                        <a:shade val="46275"/>
                        <a:invGamma/>
                      </a:srgbClr>
                    </a:gs>
                    <a:gs pos="100000">
                      <a:srgbClr val="33CC33"/>
                    </a:gs>
                  </a:gsLst>
                  <a:lin ang="5400000" scaled="1"/>
                </a:gradFill>
                <a:latin typeface="Arial"/>
                <a:cs typeface="Arial"/>
              </a:rPr>
              <a:t>акты</a:t>
            </a:r>
          </a:p>
        </p:txBody>
      </p:sp>
      <p:sp>
        <p:nvSpPr>
          <p:cNvPr id="65615" name="WordArt 79"/>
          <p:cNvSpPr>
            <a:spLocks noChangeArrowheads="1" noChangeShapeType="1" noTextEdit="1"/>
          </p:cNvSpPr>
          <p:nvPr/>
        </p:nvSpPr>
        <p:spPr bwMode="auto">
          <a:xfrm>
            <a:off x="6948488" y="4005263"/>
            <a:ext cx="1368425" cy="414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33CC33"/>
                    </a:gs>
                    <a:gs pos="50000">
                      <a:srgbClr val="33CC33">
                        <a:gamma/>
                        <a:shade val="46275"/>
                        <a:invGamma/>
                      </a:srgbClr>
                    </a:gs>
                    <a:gs pos="100000">
                      <a:srgbClr val="33CC33"/>
                    </a:gs>
                  </a:gsLst>
                  <a:lin ang="5400000" scaled="1"/>
                </a:gradFill>
                <a:latin typeface="Arial"/>
                <a:cs typeface="Arial"/>
              </a:rPr>
              <a:t>законы</a:t>
            </a:r>
          </a:p>
        </p:txBody>
      </p:sp>
      <p:sp>
        <p:nvSpPr>
          <p:cNvPr id="65617" name="WordArt 81" descr="Бумажный пакет"/>
          <p:cNvSpPr>
            <a:spLocks noChangeArrowheads="1" noChangeShapeType="1" noTextEdit="1"/>
          </p:cNvSpPr>
          <p:nvPr/>
        </p:nvSpPr>
        <p:spPr bwMode="auto">
          <a:xfrm>
            <a:off x="3779838" y="2781300"/>
            <a:ext cx="2808287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000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по юридической силе</a:t>
            </a:r>
          </a:p>
        </p:txBody>
      </p:sp>
      <p:grpSp>
        <p:nvGrpSpPr>
          <p:cNvPr id="2" name="Group 83"/>
          <p:cNvGrpSpPr>
            <a:grpSpLocks/>
          </p:cNvGrpSpPr>
          <p:nvPr/>
        </p:nvGrpSpPr>
        <p:grpSpPr bwMode="auto">
          <a:xfrm>
            <a:off x="6156325" y="4652963"/>
            <a:ext cx="2586038" cy="1714500"/>
            <a:chOff x="3936" y="3024"/>
            <a:chExt cx="1584" cy="1125"/>
          </a:xfrm>
        </p:grpSpPr>
        <p:graphicFrame>
          <p:nvGraphicFramePr>
            <p:cNvPr id="65620" name="Object 84"/>
            <p:cNvGraphicFramePr>
              <a:graphicFrameLocks noChangeAspect="1"/>
            </p:cNvGraphicFramePr>
            <p:nvPr/>
          </p:nvGraphicFramePr>
          <p:xfrm>
            <a:off x="3936" y="3024"/>
            <a:ext cx="1584" cy="1125"/>
          </p:xfrm>
          <a:graphic>
            <a:graphicData uri="http://schemas.openxmlformats.org/presentationml/2006/ole">
              <p:oleObj spid="_x0000_s29698" name="Clip" r:id="rId4" imgW="751320" imgH="534600" progId="">
                <p:embed/>
              </p:oleObj>
            </a:graphicData>
          </a:graphic>
        </p:graphicFrame>
        <p:sp>
          <p:nvSpPr>
            <p:cNvPr id="65621" name="Text Box 85"/>
            <p:cNvSpPr txBox="1">
              <a:spLocks noChangeArrowheads="1"/>
            </p:cNvSpPr>
            <p:nvPr/>
          </p:nvSpPr>
          <p:spPr bwMode="auto">
            <a:xfrm rot="-2914581">
              <a:off x="4269" y="3240"/>
              <a:ext cx="675" cy="280"/>
            </a:xfrm>
            <a:prstGeom prst="rect">
              <a:avLst/>
            </a:prstGeom>
            <a:noFill/>
            <a:ln w="762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>
                  <a:solidFill>
                    <a:srgbClr val="FF9900"/>
                  </a:solidFill>
                </a:rPr>
                <a:t>Закон </a:t>
              </a:r>
            </a:p>
          </p:txBody>
        </p:sp>
      </p:grpSp>
      <p:grpSp>
        <p:nvGrpSpPr>
          <p:cNvPr id="3" name="Group 94"/>
          <p:cNvGrpSpPr>
            <a:grpSpLocks/>
          </p:cNvGrpSpPr>
          <p:nvPr/>
        </p:nvGrpSpPr>
        <p:grpSpPr bwMode="auto">
          <a:xfrm>
            <a:off x="1258888" y="4076700"/>
            <a:ext cx="969962" cy="1404938"/>
            <a:chOff x="390" y="3249"/>
            <a:chExt cx="611" cy="885"/>
          </a:xfrm>
        </p:grpSpPr>
        <p:pic>
          <p:nvPicPr>
            <p:cNvPr id="65631" name="Picture 95" descr="j018615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69" y="3249"/>
              <a:ext cx="432" cy="684"/>
            </a:xfrm>
            <a:prstGeom prst="rect">
              <a:avLst/>
            </a:prstGeom>
            <a:noFill/>
          </p:spPr>
        </p:pic>
        <p:sp>
          <p:nvSpPr>
            <p:cNvPr id="65632" name="Text Box 96"/>
            <p:cNvSpPr txBox="1">
              <a:spLocks noChangeArrowheads="1"/>
            </p:cNvSpPr>
            <p:nvPr/>
          </p:nvSpPr>
          <p:spPr bwMode="auto">
            <a:xfrm>
              <a:off x="390" y="3846"/>
              <a:ext cx="55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ru-RU" b="0">
                  <a:latin typeface="Tahoma" pitchFamily="34" charset="0"/>
                </a:rPr>
                <a:t>Акты</a:t>
              </a:r>
            </a:p>
          </p:txBody>
        </p:sp>
      </p:grpSp>
      <p:pic>
        <p:nvPicPr>
          <p:cNvPr id="65633" name="Picture 97" descr="ed00039_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03575" y="4221163"/>
            <a:ext cx="2319338" cy="1974850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00"/>
            </a:solidFill>
            <a:miter lim="800000"/>
            <a:headEnd/>
            <a:tailEnd/>
          </a:ln>
        </p:spPr>
      </p:pic>
      <p:sp>
        <p:nvSpPr>
          <p:cNvPr id="65635" name="WordArt 99"/>
          <p:cNvSpPr>
            <a:spLocks noChangeArrowheads="1" noChangeShapeType="1" noTextEdit="1"/>
          </p:cNvSpPr>
          <p:nvPr/>
        </p:nvSpPr>
        <p:spPr bwMode="auto">
          <a:xfrm>
            <a:off x="3348038" y="4868863"/>
            <a:ext cx="1949450" cy="558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33CC33"/>
                    </a:gs>
                    <a:gs pos="50000">
                      <a:srgbClr val="33CC33">
                        <a:gamma/>
                        <a:shade val="46275"/>
                        <a:invGamma/>
                      </a:srgbClr>
                    </a:gs>
                    <a:gs pos="100000">
                      <a:srgbClr val="33CC33"/>
                    </a:gs>
                  </a:gsLst>
                  <a:lin ang="5400000" scaled="1"/>
                </a:gradFill>
                <a:latin typeface="Arial"/>
                <a:cs typeface="Arial"/>
              </a:rPr>
              <a:t>конституции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614" grpId="0" animBg="1"/>
      <p:bldP spid="65615" grpId="0" animBg="1"/>
      <p:bldP spid="6563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принципы экологического </a:t>
            </a: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права</a:t>
            </a:r>
            <a:endParaRPr lang="ru-RU" sz="28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1285860"/>
            <a:ext cx="8229600" cy="445452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endParaRPr lang="en-US" sz="2000" dirty="0" smtClean="0"/>
          </a:p>
          <a:p>
            <a:pPr>
              <a:lnSpc>
                <a:spcPct val="80000"/>
              </a:lnSpc>
              <a:buFontTx/>
              <a:buNone/>
            </a:pPr>
            <a:endParaRPr lang="en-US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     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Они 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делятся на </a:t>
            </a:r>
            <a:r>
              <a:rPr lang="ru-RU" sz="2000" b="1" dirty="0">
                <a:solidFill>
                  <a:schemeClr val="bg2">
                    <a:lumMod val="50000"/>
                  </a:schemeClr>
                </a:solidFill>
              </a:rPr>
              <a:t>общеправовые, межотраслевые и отраслевые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    </a:t>
            </a:r>
            <a:r>
              <a:rPr lang="ru-RU" sz="2000" u="sng" dirty="0" smtClean="0">
                <a:solidFill>
                  <a:schemeClr val="bg2">
                    <a:lumMod val="50000"/>
                  </a:schemeClr>
                </a:solidFill>
              </a:rPr>
              <a:t>заключаются </a:t>
            </a:r>
            <a:r>
              <a:rPr lang="ru-RU" sz="2000" u="sng" dirty="0">
                <a:solidFill>
                  <a:schemeClr val="bg2">
                    <a:lumMod val="50000"/>
                  </a:schemeClr>
                </a:solidFill>
              </a:rPr>
              <a:t>в следующем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:</a:t>
            </a:r>
          </a:p>
          <a:p>
            <a:pPr>
              <a:lnSpc>
                <a:spcPct val="80000"/>
              </a:lnSpc>
            </a:pPr>
            <a:r>
              <a:rPr lang="ru-RU" sz="1800" dirty="0"/>
              <a:t> природные ресурсы - основа жизни и деятельности народа;</a:t>
            </a:r>
          </a:p>
          <a:p>
            <a:pPr>
              <a:lnSpc>
                <a:spcPct val="80000"/>
              </a:lnSpc>
            </a:pPr>
            <a:r>
              <a:rPr lang="ru-RU" sz="1800" dirty="0"/>
              <a:t>рациональное использование природных ресурсов, учёт природных ресурсов;</a:t>
            </a:r>
          </a:p>
          <a:p>
            <a:pPr>
              <a:lnSpc>
                <a:spcPct val="80000"/>
              </a:lnSpc>
            </a:pPr>
            <a:r>
              <a:rPr lang="ru-RU" sz="1800" dirty="0"/>
              <a:t>контроль за использованием природных ресурсов;</a:t>
            </a:r>
          </a:p>
          <a:p>
            <a:pPr>
              <a:lnSpc>
                <a:spcPct val="80000"/>
              </a:lnSpc>
            </a:pPr>
            <a:r>
              <a:rPr lang="ru-RU" sz="1800" dirty="0"/>
              <a:t>приоритетность экологических принципов во взаимоотношениях «общество - природа»;</a:t>
            </a:r>
          </a:p>
          <a:p>
            <a:pPr>
              <a:lnSpc>
                <a:spcPct val="80000"/>
              </a:lnSpc>
            </a:pPr>
            <a:r>
              <a:rPr lang="ru-RU" sz="1800" dirty="0"/>
              <a:t>экономическое стимулирование рационального природопользования;</a:t>
            </a:r>
          </a:p>
          <a:p>
            <a:pPr>
              <a:lnSpc>
                <a:spcPct val="80000"/>
              </a:lnSpc>
            </a:pPr>
            <a:r>
              <a:rPr lang="ru-RU" sz="1800" dirty="0"/>
              <a:t>экологическое воспитание населения;</a:t>
            </a:r>
          </a:p>
          <a:p>
            <a:pPr>
              <a:lnSpc>
                <a:spcPct val="80000"/>
              </a:lnSpc>
            </a:pPr>
            <a:r>
              <a:rPr lang="ru-RU" sz="1800" dirty="0"/>
              <a:t>международное экологическое сотрудничество.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depositphotos_4282138-3d-man-conference-standing-near-a-blank-boar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0" y="4929198"/>
            <a:ext cx="2571736" cy="19288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42918"/>
            <a:ext cx="9144000" cy="1078410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Конституционные </a:t>
            </a: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основы</a:t>
            </a:r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экологического </a:t>
            </a: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законодательства</a:t>
            </a:r>
            <a:r>
              <a:rPr lang="ru-RU" sz="28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ru-RU" sz="28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1928802"/>
            <a:ext cx="8929718" cy="5256882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>
              <a:lnSpc>
                <a:spcPct val="80000"/>
              </a:lnSpc>
              <a:buFontTx/>
              <a:buNone/>
            </a:pPr>
            <a:r>
              <a:rPr lang="ru-RU" sz="1600" dirty="0"/>
              <a:t>       </a:t>
            </a:r>
            <a:r>
              <a:rPr lang="en-US" sz="1600" dirty="0" smtClean="0"/>
              <a:t>      </a:t>
            </a:r>
            <a:r>
              <a:rPr lang="ru-RU" sz="1600" dirty="0" smtClean="0"/>
              <a:t> </a:t>
            </a:r>
            <a:r>
              <a:rPr lang="ru-RU" sz="2000" b="1" dirty="0">
                <a:solidFill>
                  <a:schemeClr val="bg2">
                    <a:lumMod val="50000"/>
                  </a:schemeClr>
                </a:solidFill>
              </a:rPr>
              <a:t>Основу экологического законодательства составляют </a:t>
            </a:r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</a:rPr>
              <a:t>    </a:t>
            </a: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следующие </a:t>
            </a:r>
            <a:r>
              <a:rPr lang="ru-RU" sz="2000" b="1" dirty="0">
                <a:solidFill>
                  <a:schemeClr val="bg2">
                    <a:lumMod val="50000"/>
                  </a:schemeClr>
                </a:solidFill>
              </a:rPr>
              <a:t>положения Конституции Российской Федерации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:</a:t>
            </a:r>
          </a:p>
          <a:p>
            <a:pPr algn="r">
              <a:lnSpc>
                <a:spcPct val="80000"/>
              </a:lnSpc>
            </a:pPr>
            <a:r>
              <a:rPr lang="ru-RU" sz="1800" dirty="0"/>
              <a:t> </a:t>
            </a:r>
            <a:r>
              <a:rPr lang="ru-RU" sz="1800" b="1" dirty="0"/>
              <a:t>о праве каждого на благоприятную окружающую среду, достоверную информацию о её состоянии, на возмещение ущерба, причинённого его здоровью или имуществу экологическим правонарушением </a:t>
            </a:r>
            <a:r>
              <a:rPr lang="ru-RU" sz="1800" b="1" dirty="0">
                <a:solidFill>
                  <a:schemeClr val="bg2">
                    <a:lumMod val="50000"/>
                  </a:schemeClr>
                </a:solidFill>
              </a:rPr>
              <a:t>(ст. 42);</a:t>
            </a:r>
          </a:p>
          <a:p>
            <a:pPr algn="r">
              <a:lnSpc>
                <a:spcPct val="80000"/>
              </a:lnSpc>
            </a:pPr>
            <a:r>
              <a:rPr lang="ru-RU" sz="1800" b="1" dirty="0"/>
              <a:t> об обязанности каждого сохранять природу и окружающую среду, бережно относиться к природным богатствам </a:t>
            </a:r>
            <a:r>
              <a:rPr lang="ru-RU" sz="1800" b="1" dirty="0">
                <a:solidFill>
                  <a:schemeClr val="bg2">
                    <a:lumMod val="50000"/>
                  </a:schemeClr>
                </a:solidFill>
              </a:rPr>
              <a:t>(ст. 58);</a:t>
            </a:r>
          </a:p>
          <a:p>
            <a:pPr algn="r">
              <a:lnSpc>
                <a:spcPct val="80000"/>
              </a:lnSpc>
            </a:pPr>
            <a:r>
              <a:rPr lang="ru-RU" sz="1800" b="1" dirty="0"/>
              <a:t> об использовании и охране в Российской Федерации земли и других природных ресурсов как основы жизни и деятельности народов, проживающих на соответствующей территории </a:t>
            </a:r>
            <a:r>
              <a:rPr lang="ru-RU" sz="1800" b="1" dirty="0">
                <a:solidFill>
                  <a:schemeClr val="bg2">
                    <a:lumMod val="50000"/>
                  </a:schemeClr>
                </a:solidFill>
              </a:rPr>
              <a:t>(ст. 9);</a:t>
            </a:r>
          </a:p>
          <a:p>
            <a:pPr algn="r">
              <a:lnSpc>
                <a:spcPct val="80000"/>
              </a:lnSpc>
            </a:pPr>
            <a:r>
              <a:rPr lang="ru-RU" sz="1800" b="1" dirty="0" smtClean="0"/>
              <a:t> о </a:t>
            </a:r>
            <a:r>
              <a:rPr lang="ru-RU" sz="1800" b="1" dirty="0"/>
              <a:t>праве граждан и их объединений иметь в частной собственности землю; об осуществлении собственниками свободного владения, пользования и распоряжения землёй и другими природными ресурсами, если это не наносит ущерба окружающей среде и не нарушает прав и законных интересов иных лиц </a:t>
            </a:r>
            <a:r>
              <a:rPr lang="ru-RU" sz="1800" b="1" dirty="0">
                <a:solidFill>
                  <a:schemeClr val="bg2">
                    <a:lumMod val="50000"/>
                  </a:schemeClr>
                </a:solidFill>
              </a:rPr>
              <a:t>(ст. 36);</a:t>
            </a:r>
          </a:p>
          <a:p>
            <a:pPr algn="r">
              <a:lnSpc>
                <a:spcPct val="80000"/>
              </a:lnSpc>
              <a:buFontTx/>
              <a:buNone/>
            </a:pPr>
            <a:r>
              <a:rPr lang="ru-RU" sz="1800" b="1" dirty="0"/>
              <a:t>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81075"/>
            <a:ext cx="8229600" cy="5616575"/>
          </a:xfrm>
        </p:spPr>
        <p:txBody>
          <a:bodyPr/>
          <a:lstStyle/>
          <a:p>
            <a:pPr>
              <a:buFontTx/>
              <a:buNone/>
            </a:pPr>
            <a:r>
              <a:rPr lang="ru-RU" sz="2400"/>
              <a:t>        </a:t>
            </a:r>
            <a:endParaRPr lang="ru-RU" b="1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251520" y="908720"/>
            <a:ext cx="8569325" cy="503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buFontTx/>
              <a:buChar char="•"/>
            </a:pPr>
            <a:r>
              <a:rPr lang="ru-RU" b="1" dirty="0" smtClean="0">
                <a:latin typeface="+mn-lt"/>
              </a:rPr>
              <a:t>о </a:t>
            </a:r>
            <a:r>
              <a:rPr lang="ru-RU" b="1" dirty="0">
                <a:latin typeface="+mn-lt"/>
              </a:rPr>
              <a:t>поощрении в Российской Федерации деятельности, </a:t>
            </a:r>
            <a:r>
              <a:rPr lang="en-US" b="1" dirty="0" smtClean="0">
                <a:latin typeface="+mn-lt"/>
              </a:rPr>
              <a:t>                </a:t>
            </a:r>
            <a:r>
              <a:rPr lang="ru-RU" b="1" dirty="0" smtClean="0">
                <a:latin typeface="+mn-lt"/>
              </a:rPr>
              <a:t>способствующей </a:t>
            </a:r>
            <a:r>
              <a:rPr lang="ru-RU" b="1" dirty="0">
                <a:latin typeface="+mn-lt"/>
              </a:rPr>
              <a:t>экологическому и санитарно-эпидемиологическому благополучию 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(ст. 41);</a:t>
            </a:r>
          </a:p>
          <a:p>
            <a:pPr algn="r">
              <a:buFontTx/>
              <a:buChar char="•"/>
            </a:pPr>
            <a:r>
              <a:rPr lang="ru-RU" b="1" dirty="0">
                <a:latin typeface="+mn-lt"/>
              </a:rPr>
              <a:t> об отнесении к ведению Российской Федерации установления основ федеральной политики и федеральных программ в области экологического развития Российской Федерации, определение статуса и защиты территориального моря, воздушного пространства, исключительной экономической зоны и континентального шельфа Российской Федерации 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(ст. 71);</a:t>
            </a:r>
          </a:p>
          <a:p>
            <a:pPr algn="r">
              <a:buFontTx/>
              <a:buChar char="•"/>
            </a:pPr>
            <a:r>
              <a:rPr lang="ru-RU" b="1" dirty="0">
                <a:latin typeface="+mn-lt"/>
              </a:rPr>
              <a:t> об отнесении к совместному ведению РФ и субъектов РФ вопросов владения, пользования и распоряжения землёй, недрами, водными и другими природными ресурсами; природопользования, охраны окружающей среды и обеспечения экологической безопасности; особо охраняемых природных территорий; земельного, водного, лесного законодательства, законодательства о недрах, об охране окружающей среды 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(ст. 72);</a:t>
            </a:r>
          </a:p>
          <a:p>
            <a:pPr algn="r">
              <a:buFontTx/>
              <a:buChar char="•"/>
            </a:pPr>
            <a:r>
              <a:rPr lang="ru-RU" b="1" dirty="0">
                <a:latin typeface="+mn-lt"/>
              </a:rPr>
              <a:t> о задаче Правительства РФ обеспечивать проведение в РФ единой государственной политики в области экологии</a:t>
            </a:r>
            <a:r>
              <a:rPr lang="ru-RU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(ст. 114).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Права и обязанности граждан в сфере природопользования</a:t>
            </a:r>
            <a:r>
              <a:rPr lang="ru-RU" sz="28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000" b="1" dirty="0">
                <a:solidFill>
                  <a:schemeClr val="bg2">
                    <a:lumMod val="50000"/>
                  </a:schemeClr>
                </a:solidFill>
              </a:rPr>
              <a:t>Граждане имеют право:</a:t>
            </a:r>
          </a:p>
          <a:p>
            <a:pPr algn="just">
              <a:lnSpc>
                <a:spcPct val="80000"/>
              </a:lnSpc>
            </a:pPr>
            <a:r>
              <a:rPr lang="ru-RU" sz="2000" i="1" dirty="0"/>
              <a:t>создавать общественные объединения, фонды и другие организации, осуществляющие деятельность в области охраны окружающей среды;</a:t>
            </a:r>
          </a:p>
          <a:p>
            <a:pPr algn="just">
              <a:lnSpc>
                <a:spcPct val="80000"/>
              </a:lnSpc>
            </a:pPr>
            <a:r>
              <a:rPr lang="ru-RU" sz="2000" i="1" dirty="0"/>
              <a:t>получать своевременную полную и достоверную информацию о состоянии окружающей среды в местах своего проживания;</a:t>
            </a:r>
          </a:p>
          <a:p>
            <a:pPr algn="just">
              <a:lnSpc>
                <a:spcPct val="80000"/>
              </a:lnSpc>
            </a:pPr>
            <a:r>
              <a:rPr lang="ru-RU" sz="2000" i="1" dirty="0"/>
              <a:t>выдвигать предложения о проведении общественной экологической экспертизы и участвовать в её проведении;</a:t>
            </a:r>
          </a:p>
          <a:p>
            <a:pPr algn="just">
              <a:lnSpc>
                <a:spcPct val="80000"/>
              </a:lnSpc>
            </a:pPr>
            <a:r>
              <a:rPr lang="ru-RU" sz="2000" i="1" dirty="0"/>
              <a:t>предъявлять в суд иски о возмещении вреда окружающей среде.</a:t>
            </a:r>
            <a:endParaRPr lang="en-US" sz="2000" i="1" dirty="0"/>
          </a:p>
          <a:p>
            <a:pPr algn="just">
              <a:lnSpc>
                <a:spcPct val="80000"/>
              </a:lnSpc>
              <a:buFontTx/>
              <a:buNone/>
            </a:pPr>
            <a:r>
              <a:rPr lang="ru-RU" sz="2000" b="1" dirty="0">
                <a:solidFill>
                  <a:schemeClr val="bg2">
                    <a:lumMod val="50000"/>
                  </a:schemeClr>
                </a:solidFill>
              </a:rPr>
              <a:t> Граждане обязаны:</a:t>
            </a:r>
          </a:p>
          <a:p>
            <a:pPr algn="just">
              <a:lnSpc>
                <a:spcPct val="80000"/>
              </a:lnSpc>
            </a:pPr>
            <a:r>
              <a:rPr lang="ru-RU" sz="2000" i="1" dirty="0"/>
              <a:t>сохранять природу и окружающую среду;</a:t>
            </a:r>
          </a:p>
          <a:p>
            <a:pPr algn="just">
              <a:lnSpc>
                <a:spcPct val="80000"/>
              </a:lnSpc>
            </a:pPr>
            <a:r>
              <a:rPr lang="ru-RU" sz="2000" i="1" dirty="0"/>
              <a:t>бережно относится к природе и природным богатствам;</a:t>
            </a:r>
          </a:p>
          <a:p>
            <a:pPr algn="just">
              <a:lnSpc>
                <a:spcPct val="80000"/>
              </a:lnSpc>
            </a:pPr>
            <a:r>
              <a:rPr lang="ru-RU" sz="2000" i="1" dirty="0"/>
              <a:t>Осуществлять природопользование в пределах, разрешенных законом.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8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Виды экологических правонарушений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sz="2800"/>
              <a:t> </a:t>
            </a:r>
          </a:p>
        </p:txBody>
      </p:sp>
      <p:pic>
        <p:nvPicPr>
          <p:cNvPr id="28677" name="Picture 5" descr="29-8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4213" y="1484313"/>
            <a:ext cx="7991475" cy="5040312"/>
          </a:xfrm>
          <a:noFill/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  <p:pic>
        <p:nvPicPr>
          <p:cNvPr id="5" name="Рисунок 4" descr="3d-character-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3645024"/>
            <a:ext cx="3600400" cy="26974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Organization Chart 5"/>
          <p:cNvGrpSpPr>
            <a:grpSpLocks noChangeAspect="1"/>
          </p:cNvGrpSpPr>
          <p:nvPr/>
        </p:nvGrpSpPr>
        <p:grpSpPr bwMode="auto">
          <a:xfrm>
            <a:off x="1800184" y="332656"/>
            <a:ext cx="7343816" cy="4103687"/>
            <a:chOff x="111" y="-94"/>
            <a:chExt cx="2435" cy="2547"/>
          </a:xfrm>
        </p:grpSpPr>
        <p:cxnSp>
          <p:nvCxnSpPr>
            <p:cNvPr id="12305" name="_s12305"/>
            <p:cNvCxnSpPr>
              <a:cxnSpLocks noChangeShapeType="1"/>
              <a:stCxn id="16" idx="1"/>
              <a:endCxn id="11" idx="2"/>
            </p:cNvCxnSpPr>
            <p:nvPr/>
          </p:nvCxnSpPr>
          <p:spPr bwMode="auto">
            <a:xfrm rot="10800000">
              <a:off x="666" y="174"/>
              <a:ext cx="98" cy="2123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12303" name="_s12303"/>
            <p:cNvCxnSpPr>
              <a:cxnSpLocks noChangeShapeType="1"/>
              <a:stCxn id="15" idx="1"/>
              <a:endCxn id="11" idx="2"/>
            </p:cNvCxnSpPr>
            <p:nvPr/>
          </p:nvCxnSpPr>
          <p:spPr bwMode="auto">
            <a:xfrm rot="10800000">
              <a:off x="666" y="174"/>
              <a:ext cx="98" cy="1673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12300" name="_s12300"/>
            <p:cNvCxnSpPr>
              <a:cxnSpLocks noChangeShapeType="1"/>
              <a:stCxn id="14" idx="1"/>
              <a:endCxn id="11" idx="2"/>
            </p:cNvCxnSpPr>
            <p:nvPr/>
          </p:nvCxnSpPr>
          <p:spPr bwMode="auto">
            <a:xfrm rot="10800000">
              <a:off x="666" y="174"/>
              <a:ext cx="98" cy="1224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12299" name="_s12299"/>
            <p:cNvCxnSpPr>
              <a:cxnSpLocks noChangeShapeType="1"/>
              <a:stCxn id="13" idx="1"/>
              <a:endCxn id="11" idx="2"/>
            </p:cNvCxnSpPr>
            <p:nvPr/>
          </p:nvCxnSpPr>
          <p:spPr bwMode="auto">
            <a:xfrm rot="10800000">
              <a:off x="666" y="174"/>
              <a:ext cx="98" cy="752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12298" name="_s12298"/>
            <p:cNvCxnSpPr>
              <a:cxnSpLocks noChangeShapeType="1"/>
              <a:stCxn id="12" idx="1"/>
              <a:endCxn id="11" idx="2"/>
            </p:cNvCxnSpPr>
            <p:nvPr/>
          </p:nvCxnSpPr>
          <p:spPr bwMode="auto">
            <a:xfrm rot="10800000">
              <a:off x="666" y="174"/>
              <a:ext cx="90" cy="333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sp>
          <p:nvSpPr>
            <p:cNvPr id="11" name="_s12294"/>
            <p:cNvSpPr>
              <a:spLocks noChangeArrowheads="1"/>
            </p:cNvSpPr>
            <p:nvPr/>
          </p:nvSpPr>
          <p:spPr bwMode="auto">
            <a:xfrm>
              <a:off x="111" y="-94"/>
              <a:ext cx="1110" cy="26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none" lIns="68787" tIns="34391" rIns="68787" bIns="34391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rPr>
                <a:t>ГРУППЫ ОТВЕТСТВЕННОСТИ ЗА:</a:t>
              </a:r>
            </a:p>
          </p:txBody>
        </p:sp>
        <p:sp>
          <p:nvSpPr>
            <p:cNvPr id="12" name="_s12295"/>
            <p:cNvSpPr>
              <a:spLocks noChangeArrowheads="1"/>
            </p:cNvSpPr>
            <p:nvPr/>
          </p:nvSpPr>
          <p:spPr bwMode="auto">
            <a:xfrm>
              <a:off x="756" y="353"/>
              <a:ext cx="1767" cy="30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vert="horz" wrap="none" lIns="68787" tIns="34391" rIns="68787" bIns="34391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Загрязнение природной среды</a:t>
              </a: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 </a:t>
              </a:r>
            </a:p>
          </p:txBody>
        </p:sp>
        <p:sp>
          <p:nvSpPr>
            <p:cNvPr id="13" name="_s12296"/>
            <p:cNvSpPr>
              <a:spLocks noChangeArrowheads="1"/>
            </p:cNvSpPr>
            <p:nvPr/>
          </p:nvSpPr>
          <p:spPr bwMode="auto">
            <a:xfrm>
              <a:off x="764" y="755"/>
              <a:ext cx="1782" cy="34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vert="horz" wrap="none" lIns="68787" tIns="34391" rIns="68787" bIns="34391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5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Нерациональное использование природных ресурсов</a:t>
              </a: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 </a:t>
              </a:r>
            </a:p>
          </p:txBody>
        </p:sp>
        <p:sp>
          <p:nvSpPr>
            <p:cNvPr id="14" name="_s12297"/>
            <p:cNvSpPr>
              <a:spLocks noChangeArrowheads="1"/>
            </p:cNvSpPr>
            <p:nvPr/>
          </p:nvSpPr>
          <p:spPr bwMode="auto">
            <a:xfrm>
              <a:off x="764" y="1247"/>
              <a:ext cx="1782" cy="30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vert="horz" wrap="none" lIns="68787" tIns="34391" rIns="68787" bIns="34391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Истощение ресурсов</a:t>
              </a: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 </a:t>
              </a:r>
            </a:p>
          </p:txBody>
        </p:sp>
        <p:sp>
          <p:nvSpPr>
            <p:cNvPr id="15" name="_s12302"/>
            <p:cNvSpPr>
              <a:spLocks noChangeArrowheads="1"/>
            </p:cNvSpPr>
            <p:nvPr/>
          </p:nvSpPr>
          <p:spPr bwMode="auto">
            <a:xfrm>
              <a:off x="764" y="1694"/>
              <a:ext cx="1758" cy="307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vert="horz" wrap="none" lIns="68787" tIns="34391" rIns="68787" bIns="34391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5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Повреждение или уничтожение природных объектов</a:t>
              </a: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 </a:t>
              </a:r>
            </a:p>
          </p:txBody>
        </p:sp>
        <p:sp>
          <p:nvSpPr>
            <p:cNvPr id="16" name="_s12304"/>
            <p:cNvSpPr>
              <a:spLocks noChangeArrowheads="1"/>
            </p:cNvSpPr>
            <p:nvPr/>
          </p:nvSpPr>
          <p:spPr bwMode="auto">
            <a:xfrm>
              <a:off x="764" y="2141"/>
              <a:ext cx="1758" cy="31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vert="horz" wrap="none" lIns="68787" tIns="34391" rIns="68787" bIns="34391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7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Разрушение природных экосистем</a:t>
              </a: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 </a:t>
              </a:r>
            </a:p>
          </p:txBody>
        </p:sp>
      </p:grp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179388" y="4508500"/>
            <a:ext cx="8964612" cy="219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b="1"/>
              <a:t>К законодательным актам, содержащим общие положения об ответственности правонарушителей, относится: </a:t>
            </a:r>
          </a:p>
          <a:p>
            <a:pPr algn="just">
              <a:lnSpc>
                <a:spcPct val="80000"/>
              </a:lnSpc>
              <a:spcBef>
                <a:spcPct val="50000"/>
              </a:spcBef>
            </a:pPr>
            <a:r>
              <a:rPr lang="ru-RU" sz="1400" b="1"/>
              <a:t>Закон РФ «Об экологической экспертизе» от 23 октября 1995 г.; </a:t>
            </a:r>
          </a:p>
          <a:p>
            <a:pPr algn="just">
              <a:lnSpc>
                <a:spcPct val="80000"/>
              </a:lnSpc>
              <a:spcBef>
                <a:spcPct val="50000"/>
              </a:spcBef>
            </a:pPr>
            <a:r>
              <a:rPr lang="ru-RU" sz="1400" b="1"/>
              <a:t>Закон РФ «Об особо охраняемых природных территориях от 14 марта 1995 г.;</a:t>
            </a:r>
          </a:p>
          <a:p>
            <a:pPr algn="just">
              <a:lnSpc>
                <a:spcPct val="80000"/>
              </a:lnSpc>
              <a:spcBef>
                <a:spcPct val="50000"/>
              </a:spcBef>
            </a:pPr>
            <a:r>
              <a:rPr lang="ru-RU" sz="1400" b="1"/>
              <a:t> Закон РФ «О природных лечебных ресурсах, лечебно-оздоровительных местностях и курортах» от 23 февраля 1995 г.; </a:t>
            </a:r>
          </a:p>
          <a:p>
            <a:pPr algn="just">
              <a:lnSpc>
                <a:spcPct val="80000"/>
              </a:lnSpc>
              <a:spcBef>
                <a:spcPct val="50000"/>
              </a:spcBef>
            </a:pPr>
            <a:r>
              <a:rPr lang="ru-RU" sz="1400" b="1"/>
              <a:t>Закон РФ «О животном мире» от 24 апреля 1995 г.;</a:t>
            </a:r>
          </a:p>
          <a:p>
            <a:pPr algn="just">
              <a:lnSpc>
                <a:spcPct val="80000"/>
              </a:lnSpc>
              <a:spcBef>
                <a:spcPct val="50000"/>
              </a:spcBef>
            </a:pPr>
            <a:r>
              <a:rPr lang="ru-RU" sz="1400" b="1"/>
              <a:t> Водный кодекс РФ от 18 октября 1995 г. и т.д.</a:t>
            </a:r>
          </a:p>
        </p:txBody>
      </p:sp>
      <p:pic>
        <p:nvPicPr>
          <p:cNvPr id="30" name="Рисунок 29" descr="7163499_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908720"/>
            <a:ext cx="2900040" cy="34761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571</TotalTime>
  <Words>826</Words>
  <Application>Microsoft Office PowerPoint</Application>
  <PresentationFormat>Экран (4:3)</PresentationFormat>
  <Paragraphs>91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Поток</vt:lpstr>
      <vt:lpstr>Clip</vt:lpstr>
      <vt:lpstr>Слайд 1</vt:lpstr>
      <vt:lpstr>Слайд 2</vt:lpstr>
      <vt:lpstr>Общая характеристика экологического права.</vt:lpstr>
      <vt:lpstr>Основные принципы экологического права</vt:lpstr>
      <vt:lpstr>Конституционные основы экологического                                                законодательства. </vt:lpstr>
      <vt:lpstr>Слайд 6</vt:lpstr>
      <vt:lpstr>Права и обязанности граждан в сфере природопользования </vt:lpstr>
      <vt:lpstr>Виды экологических правонарушений</vt:lpstr>
      <vt:lpstr>Слайд 9</vt:lpstr>
      <vt:lpstr>Закон «Об охране окружающей среды» </vt:lpstr>
      <vt:lpstr>Структура закона «Об охране окружающей среды»</vt:lpstr>
      <vt:lpstr>Список литературы.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msu</dc:creator>
  <cp:lastModifiedBy>Илюшка</cp:lastModifiedBy>
  <cp:revision>34</cp:revision>
  <dcterms:created xsi:type="dcterms:W3CDTF">2003-09-29T19:16:56Z</dcterms:created>
  <dcterms:modified xsi:type="dcterms:W3CDTF">2014-07-22T09:24:43Z</dcterms:modified>
</cp:coreProperties>
</file>