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7" r:id="rId2"/>
    <p:sldId id="32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7" r:id="rId17"/>
    <p:sldId id="278" r:id="rId18"/>
    <p:sldId id="276" r:id="rId19"/>
    <p:sldId id="279" r:id="rId20"/>
    <p:sldId id="280" r:id="rId21"/>
    <p:sldId id="281" r:id="rId22"/>
    <p:sldId id="29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6600"/>
    <a:srgbClr val="CCCCFF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1.xls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18" Type="http://schemas.openxmlformats.org/officeDocument/2006/relationships/slide" Target="slide20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2" Type="http://schemas.openxmlformats.org/officeDocument/2006/relationships/slide" Target="slide4.xml"/><Relationship Id="rId16" Type="http://schemas.openxmlformats.org/officeDocument/2006/relationships/slide" Target="slide17.xml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5" Type="http://schemas.openxmlformats.org/officeDocument/2006/relationships/slide" Target="slide16.xml"/><Relationship Id="rId10" Type="http://schemas.openxmlformats.org/officeDocument/2006/relationships/slide" Target="slide12.xml"/><Relationship Id="rId19" Type="http://schemas.openxmlformats.org/officeDocument/2006/relationships/slide" Target="slide21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Прямоугольник 6"/>
          <p:cNvSpPr/>
          <p:nvPr/>
        </p:nvSpPr>
        <p:spPr>
          <a:xfrm>
            <a:off x="0" y="0"/>
            <a:ext cx="9144000" cy="5929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8246720" cy="136815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Петр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И ЕГО РЕФОРМЫ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Documents and Settings\User\Рабочий стол\Новая папка (4)\Peter_der-Grosse_18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628800"/>
            <a:ext cx="3125586" cy="408670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2339752" y="5929329"/>
            <a:ext cx="6624736" cy="787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Мельник Виктория Олеговна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МБОУ СОШ № 1 п. Хор  района имени Лазо Хабаровского края 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47939" y="116632"/>
            <a:ext cx="6120680" cy="8818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– игра по истории для 7 класса  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Какой орган был образован вместо Боярской думы?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Раздел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Реформы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Правительствующий </a:t>
            </a: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Сенат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5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4" name="Picture 5" descr="15"/>
          <p:cNvPicPr>
            <a:picLocks noChangeAspect="1" noChangeArrowheads="1"/>
          </p:cNvPicPr>
          <p:nvPr/>
        </p:nvPicPr>
        <p:blipFill>
          <a:blip r:embed="rId3" cstate="print"/>
          <a:srcRect b="41802"/>
          <a:stretch>
            <a:fillRect/>
          </a:stretch>
        </p:blipFill>
        <p:spPr bwMode="auto">
          <a:xfrm>
            <a:off x="611560" y="116632"/>
            <a:ext cx="1223863" cy="1148925"/>
          </a:xfrm>
          <a:prstGeom prst="rect">
            <a:avLst/>
          </a:prstGeom>
          <a:noFill/>
        </p:spPr>
      </p:pic>
      <p:pic>
        <p:nvPicPr>
          <p:cNvPr id="15" name="Picture 7" descr="7c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365104"/>
            <a:ext cx="1800200" cy="136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Какой орган был образован вместо приказов? 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Раздел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Реформы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buClr>
                <a:schemeClr val="accent2"/>
              </a:buClr>
              <a:buSzPct val="60000"/>
              <a:defRPr/>
            </a:pPr>
            <a:endParaRPr lang="ru-RU" sz="2100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Коллегии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6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4" name="Picture 5" descr="15"/>
          <p:cNvPicPr>
            <a:picLocks noChangeAspect="1" noChangeArrowheads="1"/>
          </p:cNvPicPr>
          <p:nvPr/>
        </p:nvPicPr>
        <p:blipFill>
          <a:blip r:embed="rId3" cstate="print"/>
          <a:srcRect b="41802"/>
          <a:stretch>
            <a:fillRect/>
          </a:stretch>
        </p:blipFill>
        <p:spPr bwMode="auto">
          <a:xfrm>
            <a:off x="611560" y="116632"/>
            <a:ext cx="1223863" cy="1148925"/>
          </a:xfrm>
          <a:prstGeom prst="rect">
            <a:avLst/>
          </a:prstGeom>
          <a:noFill/>
        </p:spPr>
      </p:pic>
      <p:pic>
        <p:nvPicPr>
          <p:cNvPr id="15" name="Picture 4" descr="Лансере 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077072"/>
            <a:ext cx="326004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Государственный орган управления  Русской православной церкви? 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Раздел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Реформы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Святейший Правительствующий </a:t>
            </a: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Синод</a:t>
            </a:r>
            <a:endParaRPr kumimoji="0" lang="ru-RU" sz="3200" b="1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7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4" name="Picture 5" descr="15"/>
          <p:cNvPicPr>
            <a:picLocks noChangeAspect="1" noChangeArrowheads="1"/>
          </p:cNvPicPr>
          <p:nvPr/>
        </p:nvPicPr>
        <p:blipFill>
          <a:blip r:embed="rId3" cstate="print"/>
          <a:srcRect b="41802"/>
          <a:stretch>
            <a:fillRect/>
          </a:stretch>
        </p:blipFill>
        <p:spPr bwMode="auto">
          <a:xfrm>
            <a:off x="611560" y="116632"/>
            <a:ext cx="1223863" cy="1148925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4293096"/>
            <a:ext cx="1080120" cy="118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Каково значение введения Табеля о рангах?</a:t>
            </a:r>
            <a:endParaRPr lang="ru-RU" sz="32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Раздел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Реформы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267744" y="3929066"/>
            <a:ext cx="3312368" cy="1588166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buClr>
                <a:schemeClr val="accent2"/>
              </a:buClr>
              <a:buSzPct val="60000"/>
              <a:defRPr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 этому документу служба делилась на военную и гражданскую. Служебный рост не зависел от происхождения человека.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8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4" name="Picture 5" descr="15"/>
          <p:cNvPicPr>
            <a:picLocks noChangeAspect="1" noChangeArrowheads="1"/>
          </p:cNvPicPr>
          <p:nvPr/>
        </p:nvPicPr>
        <p:blipFill>
          <a:blip r:embed="rId4" cstate="print"/>
          <a:srcRect b="41802"/>
          <a:stretch>
            <a:fillRect/>
          </a:stretch>
        </p:blipFill>
        <p:spPr bwMode="auto">
          <a:xfrm>
            <a:off x="611560" y="116632"/>
            <a:ext cx="1223863" cy="1148925"/>
          </a:xfrm>
          <a:prstGeom prst="rect">
            <a:avLst/>
          </a:prstGeom>
          <a:noFill/>
        </p:spPr>
      </p:pic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5724127" y="3717032"/>
          <a:ext cx="3196379" cy="218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Лист" r:id="rId6" imgW="3958200" imgH="2711880" progId="Excel.Sheet.8">
                  <p:embed/>
                </p:oleObj>
              </mc:Choice>
              <mc:Fallback>
                <p:oleObj name="Лист" r:id="rId6" imgW="3958200" imgH="2711880" progId="Excel.Shee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7" y="3717032"/>
                        <a:ext cx="3196379" cy="2184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</a:t>
            </a:r>
          </a:p>
          <a:p>
            <a:pPr marL="0" indent="0" algn="ctr">
              <a:buNone/>
              <a:tabLst>
                <a:tab pos="174625" algn="l"/>
              </a:tabLst>
            </a:pP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Каково значение учреждения указа о единоначалии?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Раздел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Реформы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92500" lnSpcReduction="10000"/>
          </a:bodyPr>
          <a:lstStyle/>
          <a:p>
            <a:pPr lvl="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marL="261938" lvl="0">
              <a:buClr>
                <a:schemeClr val="accent2"/>
              </a:buClr>
              <a:buSzPct val="60000"/>
              <a:defRPr/>
            </a:pP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Отныне поместья дворян приравнивались к боярским вотчинам, стирание границ между родовой и дворянской знатью</a:t>
            </a:r>
            <a:endParaRPr kumimoji="0" lang="ru-RU" sz="2800" b="1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9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4" name="Picture 5" descr="15"/>
          <p:cNvPicPr>
            <a:picLocks noChangeAspect="1" noChangeArrowheads="1"/>
          </p:cNvPicPr>
          <p:nvPr/>
        </p:nvPicPr>
        <p:blipFill>
          <a:blip r:embed="rId3" cstate="print"/>
          <a:srcRect b="41802"/>
          <a:stretch>
            <a:fillRect/>
          </a:stretch>
        </p:blipFill>
        <p:spPr bwMode="auto">
          <a:xfrm>
            <a:off x="611560" y="0"/>
            <a:ext cx="1223863" cy="1148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чём значение петровских реформ в  сфере  государственного  управления?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Раздел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Реформы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Они значительно укрепили Российское государство, усовершенствовали систему центрального и  местного управления, привели к укреплению царской власти.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10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4" name="Picture 5" descr="15"/>
          <p:cNvPicPr>
            <a:picLocks noChangeAspect="1" noChangeArrowheads="1"/>
          </p:cNvPicPr>
          <p:nvPr/>
        </p:nvPicPr>
        <p:blipFill>
          <a:blip r:embed="rId3" cstate="print"/>
          <a:srcRect b="41802"/>
          <a:stretch>
            <a:fillRect/>
          </a:stretch>
        </p:blipFill>
        <p:spPr bwMode="auto">
          <a:xfrm>
            <a:off x="539552" y="0"/>
            <a:ext cx="1223863" cy="1148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3455296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</a:t>
            </a:r>
          </a:p>
          <a:p>
            <a:pPr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Имя отца Петра 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32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Раздел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sz="3200" b="1" i="1" noProof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Имена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411760" y="3861048"/>
            <a:ext cx="2792922" cy="14927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Алексей Михайлович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5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5" name="Picture 5" descr="15"/>
          <p:cNvPicPr>
            <a:picLocks noChangeAspect="1" noChangeArrowheads="1"/>
          </p:cNvPicPr>
          <p:nvPr/>
        </p:nvPicPr>
        <p:blipFill>
          <a:blip r:embed="rId3" cstate="print"/>
          <a:srcRect b="41802"/>
          <a:stretch>
            <a:fillRect/>
          </a:stretch>
        </p:blipFill>
        <p:spPr bwMode="auto">
          <a:xfrm>
            <a:off x="611560" y="0"/>
            <a:ext cx="1223863" cy="1148925"/>
          </a:xfrm>
          <a:prstGeom prst="rect">
            <a:avLst/>
          </a:prstGeom>
          <a:noFill/>
        </p:spPr>
      </p:pic>
      <p:pic>
        <p:nvPicPr>
          <p:cNvPr id="16" name="Picture 8" descr="Alekse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628800"/>
            <a:ext cx="3202584" cy="418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928802"/>
            <a:ext cx="3600400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</a:t>
            </a:r>
          </a:p>
          <a:p>
            <a:pPr>
              <a:spcBef>
                <a:spcPts val="0"/>
              </a:spcBef>
              <a:buNone/>
            </a:pPr>
            <a:r>
              <a:rPr lang="ru-RU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Имя сестры Петра </a:t>
            </a:r>
            <a:r>
              <a:rPr lang="en-US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32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79512" y="4653136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Раздел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sz="3200" b="1" i="1" noProof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Имена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763688" y="4221088"/>
            <a:ext cx="1656184" cy="864096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lvl="0" algn="ctr">
              <a:spcBef>
                <a:spcPts val="700"/>
              </a:spcBef>
              <a:buClr>
                <a:srgbClr val="000099"/>
              </a:buClr>
              <a:buSzPct val="60000"/>
              <a:defRPr/>
            </a:pP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Софья 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6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5" name="Picture 5" descr="15"/>
          <p:cNvPicPr>
            <a:picLocks noChangeAspect="1" noChangeArrowheads="1"/>
          </p:cNvPicPr>
          <p:nvPr/>
        </p:nvPicPr>
        <p:blipFill>
          <a:blip r:embed="rId3" cstate="print"/>
          <a:srcRect b="41802"/>
          <a:stretch>
            <a:fillRect/>
          </a:stretch>
        </p:blipFill>
        <p:spPr bwMode="auto">
          <a:xfrm>
            <a:off x="611560" y="116632"/>
            <a:ext cx="1223863" cy="1148925"/>
          </a:xfrm>
          <a:prstGeom prst="rect">
            <a:avLst/>
          </a:prstGeom>
          <a:noFill/>
        </p:spPr>
      </p:pic>
      <p:pic>
        <p:nvPicPr>
          <p:cNvPr id="14" name="Picture 4" descr="sofia_aleks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242718"/>
            <a:ext cx="2193817" cy="277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sofias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2190994"/>
            <a:ext cx="2366373" cy="282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928802"/>
            <a:ext cx="7200800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</a:t>
            </a:r>
          </a:p>
          <a:p>
            <a:pPr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Выходец из крестьянской семьи стал одним из ближайших соратников Петра Великого; закончил свой жизненный путь в Сибири</a:t>
            </a:r>
            <a:endParaRPr lang="ru-RU" sz="28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Раздел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sz="3200" b="1" i="1" noProof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Имена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645024"/>
            <a:ext cx="3224970" cy="2304256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99"/>
              </a:buClr>
              <a:buSzPct val="60000"/>
              <a:tabLst/>
              <a:defRPr/>
            </a:pPr>
            <a:endParaRPr lang="ru-RU" sz="32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99"/>
              </a:buClr>
              <a:buSzPct val="60000"/>
              <a:tabLst/>
              <a:defRPr/>
            </a:pP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Меншиков А.Д. 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7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5" name="Picture 5" descr="15"/>
          <p:cNvPicPr>
            <a:picLocks noChangeAspect="1" noChangeArrowheads="1"/>
          </p:cNvPicPr>
          <p:nvPr/>
        </p:nvPicPr>
        <p:blipFill>
          <a:blip r:embed="rId3" cstate="print"/>
          <a:srcRect b="41802"/>
          <a:stretch>
            <a:fillRect/>
          </a:stretch>
        </p:blipFill>
        <p:spPr bwMode="auto">
          <a:xfrm>
            <a:off x="611560" y="116632"/>
            <a:ext cx="1223863" cy="1148925"/>
          </a:xfrm>
          <a:prstGeom prst="rect">
            <a:avLst/>
          </a:prstGeom>
          <a:noFill/>
        </p:spPr>
      </p:pic>
      <p:pic>
        <p:nvPicPr>
          <p:cNvPr id="16" name="Picture 8" descr="Рисунок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1628800"/>
            <a:ext cx="1440160" cy="1856525"/>
          </a:xfrm>
          <a:prstGeom prst="rect">
            <a:avLst/>
          </a:prstGeom>
          <a:noFill/>
          <a:ln w="76200">
            <a:solidFill>
              <a:srgbClr val="660033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916832"/>
            <a:ext cx="4896544" cy="237626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</a:t>
            </a:r>
          </a:p>
          <a:p>
            <a:pPr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Иностранец, генерал, служивший в русской армии ещё при Алексее Михайловиче. В </a:t>
            </a:r>
            <a:r>
              <a:rPr lang="ru-RU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1694 году 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ранге контр-адмирала 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участвовал  </a:t>
            </a:r>
            <a:r>
              <a:rPr lang="ru-RU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поездке Петра на Белое море и переводит на английский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язык первый </a:t>
            </a:r>
            <a:r>
              <a:rPr lang="ru-RU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свод русских морских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сигналов.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Раздел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sz="3200" b="1" i="1" noProof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Имена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483768" y="4653136"/>
            <a:ext cx="2648906" cy="844716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92500" lnSpcReduction="20000"/>
          </a:bodyPr>
          <a:lstStyle/>
          <a:p>
            <a:pPr lvl="0">
              <a:spcBef>
                <a:spcPts val="700"/>
              </a:spcBef>
              <a:buClr>
                <a:srgbClr val="000099"/>
              </a:buClr>
              <a:buSzPct val="60000"/>
              <a:defRPr/>
            </a:pPr>
            <a:r>
              <a:rPr lang="ru-RU" sz="2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Генерал </a:t>
            </a:r>
          </a:p>
          <a:p>
            <a:pPr lvl="0">
              <a:spcBef>
                <a:spcPts val="700"/>
              </a:spcBef>
              <a:buClr>
                <a:srgbClr val="000099"/>
              </a:buClr>
              <a:buSzPct val="60000"/>
              <a:defRPr/>
            </a:pPr>
            <a:r>
              <a:rPr lang="ru-RU" sz="2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Патрик Гордон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8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5" name="Picture 5" descr="15"/>
          <p:cNvPicPr>
            <a:picLocks noChangeAspect="1" noChangeArrowheads="1"/>
          </p:cNvPicPr>
          <p:nvPr/>
        </p:nvPicPr>
        <p:blipFill>
          <a:blip r:embed="rId3" cstate="print"/>
          <a:srcRect b="41802"/>
          <a:stretch>
            <a:fillRect/>
          </a:stretch>
        </p:blipFill>
        <p:spPr bwMode="auto">
          <a:xfrm>
            <a:off x="611560" y="0"/>
            <a:ext cx="1223863" cy="1148925"/>
          </a:xfrm>
          <a:prstGeom prst="rect">
            <a:avLst/>
          </a:prstGeom>
          <a:noFill/>
        </p:spPr>
      </p:pic>
      <p:pic>
        <p:nvPicPr>
          <p:cNvPr id="4098" name="Picture 2" descr="C:\Documents and Settings\Администратор\Рабочий стол\Гордон6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700808"/>
            <a:ext cx="3493953" cy="388843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Право первого хода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0679" y="1628800"/>
            <a:ext cx="3437914" cy="43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774576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Назовите  дату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рождения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 полное имя Петра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I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59771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628800"/>
            <a:ext cx="4320480" cy="1943076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0000" lnSpcReduction="2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Государственный 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 военный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деятель,  сподвижник Петра 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Родился в 1656 году в Женеве в семье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торговца, поэтому  многие 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историки называют 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его  швейцарцем.</a:t>
            </a:r>
          </a:p>
          <a:p>
            <a:pPr algn="ctr">
              <a:spcBef>
                <a:spcPts val="0"/>
              </a:spcBef>
              <a:buNone/>
            </a:pPr>
            <a:endParaRPr lang="ru-RU" sz="2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Раздел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sz="3200" b="1" i="1" noProof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Имена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411760" y="4077072"/>
            <a:ext cx="2232248" cy="185567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lvl="0" algn="ctr">
              <a:buClr>
                <a:srgbClr val="000099"/>
              </a:buClr>
              <a:buSzPct val="60000"/>
              <a:defRPr/>
            </a:pP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Франц Яковлевич</a:t>
            </a:r>
          </a:p>
          <a:p>
            <a:pPr lvl="0" algn="ctr">
              <a:buClr>
                <a:srgbClr val="000099"/>
              </a:buClr>
              <a:buSzPct val="60000"/>
              <a:defRPr/>
            </a:pP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Лефорт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9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5" name="Picture 5" descr="15"/>
          <p:cNvPicPr>
            <a:picLocks noChangeAspect="1" noChangeArrowheads="1"/>
          </p:cNvPicPr>
          <p:nvPr/>
        </p:nvPicPr>
        <p:blipFill>
          <a:blip r:embed="rId3" cstate="print"/>
          <a:srcRect b="41802"/>
          <a:stretch>
            <a:fillRect/>
          </a:stretch>
        </p:blipFill>
        <p:spPr bwMode="auto">
          <a:xfrm>
            <a:off x="611560" y="0"/>
            <a:ext cx="1223863" cy="1148925"/>
          </a:xfrm>
          <a:prstGeom prst="rect">
            <a:avLst/>
          </a:prstGeom>
          <a:noFill/>
        </p:spPr>
      </p:pic>
      <p:pic>
        <p:nvPicPr>
          <p:cNvPr id="5122" name="Picture 2" descr="C:\Documents and Settings\Администратор\Рабочий стол\06S2037i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5436" y="1755394"/>
            <a:ext cx="3639012" cy="404987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928802"/>
            <a:ext cx="439248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Вопрос: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Это  мать   </a:t>
            </a:r>
            <a:r>
              <a:rPr lang="ru-RU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царевича Алексея,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а также последняя    царствующая   не иноземная  супруга  </a:t>
            </a:r>
            <a:r>
              <a:rPr lang="ru-RU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русского монарха.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Назовите её имя. Какова её судьба? 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79512" y="4365104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Раздел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sz="3200" b="1" i="1" noProof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Имена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588442" y="3825044"/>
            <a:ext cx="3127574" cy="2124236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40000" lnSpcReduction="20000"/>
          </a:bodyPr>
          <a:lstStyle/>
          <a:p>
            <a:pPr lvl="0">
              <a:spcBef>
                <a:spcPts val="700"/>
              </a:spcBef>
              <a:buClr>
                <a:srgbClr val="000099"/>
              </a:buClr>
              <a:buSzPct val="60000"/>
              <a:defRPr/>
            </a:pPr>
            <a:r>
              <a:rPr lang="ru-RU" sz="2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Евдокия Фёдоровна Лопухина</a:t>
            </a:r>
            <a:r>
              <a:rPr lang="ru-RU" sz="2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Евдокия  была пострижена в монахини </a:t>
            </a:r>
            <a:r>
              <a:rPr lang="ru-RU" sz="2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(по обычаю, принятому на Руси вместо </a:t>
            </a:r>
            <a:r>
              <a:rPr lang="ru-RU" sz="2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развода). 23 </a:t>
            </a:r>
            <a:r>
              <a:rPr lang="ru-RU" sz="2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сентября 1698 года её отправили в Суздальско-Покровский монастырь (традиционное место ссылки цариц), где она была пострижена под именем </a:t>
            </a:r>
            <a:r>
              <a:rPr lang="ru-RU" sz="2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Елены. С </a:t>
            </a:r>
            <a:r>
              <a:rPr lang="ru-RU" sz="2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воцарением своего внука Петра II  </a:t>
            </a:r>
            <a:r>
              <a:rPr lang="ru-RU" sz="2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она </a:t>
            </a:r>
            <a:r>
              <a:rPr lang="ru-RU" sz="2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была с почётом перевезена в Москву. Никакой роли при дворе Петра II Лопухина не играла. Умерла Евдокия в </a:t>
            </a:r>
            <a:r>
              <a:rPr lang="ru-RU" sz="2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1731 году, похоронена </a:t>
            </a:r>
            <a:r>
              <a:rPr lang="ru-RU" sz="2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соборной церкви Новодевичьего </a:t>
            </a:r>
            <a:r>
              <a:rPr lang="ru-RU" sz="2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монастыря </a:t>
            </a:r>
            <a:endParaRPr lang="ru-RU" sz="29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10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5" name="Picture 5" descr="15"/>
          <p:cNvPicPr>
            <a:picLocks noChangeAspect="1" noChangeArrowheads="1"/>
          </p:cNvPicPr>
          <p:nvPr/>
        </p:nvPicPr>
        <p:blipFill>
          <a:blip r:embed="rId3" cstate="print"/>
          <a:srcRect b="41802"/>
          <a:stretch>
            <a:fillRect/>
          </a:stretch>
        </p:blipFill>
        <p:spPr bwMode="auto">
          <a:xfrm>
            <a:off x="755576" y="0"/>
            <a:ext cx="1223863" cy="1148925"/>
          </a:xfrm>
          <a:prstGeom prst="rect">
            <a:avLst/>
          </a:prstGeom>
          <a:noFill/>
        </p:spPr>
      </p:pic>
      <p:pic>
        <p:nvPicPr>
          <p:cNvPr id="25602" name="Picture 2" descr="C:\Documents and Settings\Администратор\Рабочий стол\Pp5442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700808"/>
            <a:ext cx="3817468" cy="424847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 descr="Джинсовая ткань"/>
          <p:cNvSpPr>
            <a:spLocks noChangeArrowheads="1"/>
          </p:cNvSpPr>
          <p:nvPr/>
        </p:nvSpPr>
        <p:spPr bwMode="auto">
          <a:xfrm>
            <a:off x="395288" y="3357563"/>
            <a:ext cx="8353425" cy="316706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762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5000" b="1" dirty="0">
                <a:solidFill>
                  <a:srgbClr val="C00000"/>
                </a:solidFill>
                <a:latin typeface="Monotype Corsiva" pitchFamily="66" charset="0"/>
              </a:rPr>
              <a:t>Молодцы!</a:t>
            </a:r>
          </a:p>
        </p:txBody>
      </p:sp>
      <p:pic>
        <p:nvPicPr>
          <p:cNvPr id="27651" name="Picture 4" descr="4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1" y="1556792"/>
            <a:ext cx="4017856" cy="168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2530" y="-22186"/>
            <a:ext cx="6379072" cy="100811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Интерактивная игра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«Петр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его реформы»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928802"/>
            <a:ext cx="2000264" cy="571504"/>
          </a:xfrm>
          <a:prstGeom prst="rect">
            <a:avLst/>
          </a:prstGeom>
          <a:solidFill>
            <a:schemeClr val="accent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Даты</a:t>
            </a:r>
            <a:r>
              <a:rPr lang="ru-RU" sz="3200" b="1" dirty="0" smtClean="0"/>
              <a:t>  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643182"/>
            <a:ext cx="2000264" cy="571504"/>
          </a:xfrm>
          <a:prstGeom prst="rect">
            <a:avLst/>
          </a:prstGeom>
          <a:solidFill>
            <a:schemeClr val="accent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Реформы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3356992"/>
            <a:ext cx="2016224" cy="571504"/>
          </a:xfrm>
          <a:prstGeom prst="rect">
            <a:avLst/>
          </a:prstGeom>
          <a:solidFill>
            <a:schemeClr val="accent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Имена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929330"/>
            <a:ext cx="571472" cy="285752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3933" y="5866442"/>
            <a:ext cx="8572528" cy="285752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28596" y="2571744"/>
            <a:ext cx="8001056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28596" y="1785926"/>
            <a:ext cx="8001056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28596" y="3286124"/>
            <a:ext cx="8001056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28596" y="4000504"/>
            <a:ext cx="8001056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рямоугольник с двумя скругленными противолежащими углами 77"/>
          <p:cNvSpPr/>
          <p:nvPr/>
        </p:nvSpPr>
        <p:spPr>
          <a:xfrm>
            <a:off x="2714612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9" name="Прямоугольник с двумя скругленными противолежащими углами 78"/>
          <p:cNvSpPr/>
          <p:nvPr/>
        </p:nvSpPr>
        <p:spPr>
          <a:xfrm>
            <a:off x="3714744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0" name="Прямоугольник с двумя скругленными противолежащими углами 79"/>
          <p:cNvSpPr/>
          <p:nvPr/>
        </p:nvSpPr>
        <p:spPr>
          <a:xfrm>
            <a:off x="4714876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1" name="Прямоугольник с двумя скругленными противолежащими углами 80"/>
          <p:cNvSpPr/>
          <p:nvPr/>
        </p:nvSpPr>
        <p:spPr>
          <a:xfrm>
            <a:off x="5715008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2" name="Прямоугольник с двумя скругленными противолежащими углами 81"/>
          <p:cNvSpPr/>
          <p:nvPr/>
        </p:nvSpPr>
        <p:spPr>
          <a:xfrm>
            <a:off x="6715140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3" name="Прямоугольник с двумя скругленными противолежащими углами 82"/>
          <p:cNvSpPr/>
          <p:nvPr/>
        </p:nvSpPr>
        <p:spPr>
          <a:xfrm>
            <a:off x="7715272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4" name="Прямоугольник с двумя скругленными противолежащими углами 83"/>
          <p:cNvSpPr/>
          <p:nvPr/>
        </p:nvSpPr>
        <p:spPr>
          <a:xfrm>
            <a:off x="2714612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5" name="Прямоугольник с двумя скругленными противолежащими углами 84"/>
          <p:cNvSpPr/>
          <p:nvPr/>
        </p:nvSpPr>
        <p:spPr>
          <a:xfrm>
            <a:off x="3714744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6" name="Прямоугольник с двумя скругленными противолежащими углами 85"/>
          <p:cNvSpPr/>
          <p:nvPr/>
        </p:nvSpPr>
        <p:spPr>
          <a:xfrm>
            <a:off x="4714876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7" name="Прямоугольник с двумя скругленными противолежащими углами 86"/>
          <p:cNvSpPr/>
          <p:nvPr/>
        </p:nvSpPr>
        <p:spPr>
          <a:xfrm>
            <a:off x="5715008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8" name="Прямоугольник с двумя скругленными противолежащими углами 87"/>
          <p:cNvSpPr/>
          <p:nvPr/>
        </p:nvSpPr>
        <p:spPr>
          <a:xfrm>
            <a:off x="6715140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9" name="Прямоугольник с двумя скругленными противолежащими углами 88"/>
          <p:cNvSpPr/>
          <p:nvPr/>
        </p:nvSpPr>
        <p:spPr>
          <a:xfrm>
            <a:off x="7715272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90" name="Прямоугольник с двумя скругленными противолежащими углами 89"/>
          <p:cNvSpPr/>
          <p:nvPr/>
        </p:nvSpPr>
        <p:spPr>
          <a:xfrm>
            <a:off x="2714612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91" name="Прямоугольник с двумя скругленными противолежащими углами 90"/>
          <p:cNvSpPr/>
          <p:nvPr/>
        </p:nvSpPr>
        <p:spPr>
          <a:xfrm>
            <a:off x="3714744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92" name="Прямоугольник с двумя скругленными противолежащими углами 91"/>
          <p:cNvSpPr/>
          <p:nvPr/>
        </p:nvSpPr>
        <p:spPr>
          <a:xfrm>
            <a:off x="4714876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93" name="Прямоугольник с двумя скругленными противолежащими углами 92"/>
          <p:cNvSpPr/>
          <p:nvPr/>
        </p:nvSpPr>
        <p:spPr>
          <a:xfrm>
            <a:off x="5715008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94" name="Прямоугольник с двумя скругленными противолежащими углами 93"/>
          <p:cNvSpPr/>
          <p:nvPr/>
        </p:nvSpPr>
        <p:spPr>
          <a:xfrm>
            <a:off x="6715140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95" name="Прямоугольник с двумя скругленными противолежащими углами 94"/>
          <p:cNvSpPr/>
          <p:nvPr/>
        </p:nvSpPr>
        <p:spPr>
          <a:xfrm>
            <a:off x="7715272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97" name="Прямоугольник с двумя скругленными противолежащими углами 96">
            <a:hlinkClick r:id="rId2" action="ppaction://hlinksldjump"/>
          </p:cNvPr>
          <p:cNvSpPr/>
          <p:nvPr/>
        </p:nvSpPr>
        <p:spPr>
          <a:xfrm>
            <a:off x="2714612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FF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98" name="Прямоугольник с двумя скругленными противолежащими углами 97">
            <a:hlinkClick r:id="rId3" action="ppaction://hlinksldjump"/>
          </p:cNvPr>
          <p:cNvSpPr/>
          <p:nvPr/>
        </p:nvSpPr>
        <p:spPr>
          <a:xfrm>
            <a:off x="3714744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FF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99" name="Прямоугольник с двумя скругленными противолежащими углами 98">
            <a:hlinkClick r:id="rId4" action="ppaction://hlinksldjump"/>
          </p:cNvPr>
          <p:cNvSpPr/>
          <p:nvPr/>
        </p:nvSpPr>
        <p:spPr>
          <a:xfrm>
            <a:off x="4714876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FF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7</a:t>
            </a:r>
            <a:endParaRPr lang="ru-RU" sz="2400" b="1" dirty="0"/>
          </a:p>
        </p:txBody>
      </p:sp>
      <p:sp>
        <p:nvSpPr>
          <p:cNvPr id="100" name="Прямоугольник с двумя скругленными противолежащими углами 99">
            <a:hlinkClick r:id="rId5" action="ppaction://hlinksldjump"/>
          </p:cNvPr>
          <p:cNvSpPr/>
          <p:nvPr/>
        </p:nvSpPr>
        <p:spPr>
          <a:xfrm>
            <a:off x="5715008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FF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8</a:t>
            </a:r>
            <a:endParaRPr lang="ru-RU" sz="2400" b="1" dirty="0"/>
          </a:p>
        </p:txBody>
      </p:sp>
      <p:sp>
        <p:nvSpPr>
          <p:cNvPr id="101" name="Прямоугольник с двумя скругленными противолежащими углами 100">
            <a:hlinkClick r:id="rId6" action="ppaction://hlinksldjump"/>
          </p:cNvPr>
          <p:cNvSpPr/>
          <p:nvPr/>
        </p:nvSpPr>
        <p:spPr>
          <a:xfrm>
            <a:off x="6715140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FF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9</a:t>
            </a:r>
            <a:endParaRPr lang="ru-RU" sz="2400" b="1" dirty="0"/>
          </a:p>
        </p:txBody>
      </p:sp>
      <p:sp>
        <p:nvSpPr>
          <p:cNvPr id="102" name="Прямоугольник с двумя скругленными противолежащими углами 101">
            <a:hlinkClick r:id="rId7" action="ppaction://hlinksldjump"/>
          </p:cNvPr>
          <p:cNvSpPr/>
          <p:nvPr/>
        </p:nvSpPr>
        <p:spPr>
          <a:xfrm>
            <a:off x="7715272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FF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10</a:t>
            </a:r>
            <a:endParaRPr lang="ru-RU" sz="2400" b="1" dirty="0"/>
          </a:p>
        </p:txBody>
      </p:sp>
      <p:sp>
        <p:nvSpPr>
          <p:cNvPr id="103" name="Прямоугольник с двумя скругленными противолежащими углами 102">
            <a:hlinkClick r:id="rId8" action="ppaction://hlinksldjump"/>
          </p:cNvPr>
          <p:cNvSpPr/>
          <p:nvPr/>
        </p:nvSpPr>
        <p:spPr>
          <a:xfrm>
            <a:off x="2714612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FF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5</a:t>
            </a:r>
          </a:p>
        </p:txBody>
      </p:sp>
      <p:sp>
        <p:nvSpPr>
          <p:cNvPr id="104" name="Прямоугольник с двумя скругленными противолежащими углами 103">
            <a:hlinkClick r:id="rId9" action="ppaction://hlinksldjump"/>
          </p:cNvPr>
          <p:cNvSpPr/>
          <p:nvPr/>
        </p:nvSpPr>
        <p:spPr>
          <a:xfrm>
            <a:off x="3714744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FF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6</a:t>
            </a:r>
          </a:p>
        </p:txBody>
      </p:sp>
      <p:sp>
        <p:nvSpPr>
          <p:cNvPr id="105" name="Прямоугольник с двумя скругленными противолежащими углами 104">
            <a:hlinkClick r:id="rId10" action="ppaction://hlinksldjump"/>
          </p:cNvPr>
          <p:cNvSpPr/>
          <p:nvPr/>
        </p:nvSpPr>
        <p:spPr>
          <a:xfrm>
            <a:off x="4714876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FF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7</a:t>
            </a:r>
          </a:p>
        </p:txBody>
      </p:sp>
      <p:sp>
        <p:nvSpPr>
          <p:cNvPr id="106" name="Прямоугольник с двумя скругленными противолежащими углами 105">
            <a:hlinkClick r:id="rId11" action="ppaction://hlinksldjump"/>
          </p:cNvPr>
          <p:cNvSpPr/>
          <p:nvPr/>
        </p:nvSpPr>
        <p:spPr>
          <a:xfrm>
            <a:off x="5715008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FF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8</a:t>
            </a:r>
            <a:endParaRPr lang="ru-RU" sz="2400" b="1" dirty="0"/>
          </a:p>
        </p:txBody>
      </p:sp>
      <p:sp>
        <p:nvSpPr>
          <p:cNvPr id="107" name="Прямоугольник с двумя скругленными противолежащими углами 106">
            <a:hlinkClick r:id="rId12" action="ppaction://hlinksldjump"/>
          </p:cNvPr>
          <p:cNvSpPr/>
          <p:nvPr/>
        </p:nvSpPr>
        <p:spPr>
          <a:xfrm>
            <a:off x="6715140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FF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9</a:t>
            </a:r>
            <a:endParaRPr lang="ru-RU" sz="2400" b="1" dirty="0"/>
          </a:p>
        </p:txBody>
      </p:sp>
      <p:sp>
        <p:nvSpPr>
          <p:cNvPr id="108" name="Прямоугольник с двумя скругленными противолежащими углами 107">
            <a:hlinkClick r:id="rId13" action="ppaction://hlinksldjump"/>
          </p:cNvPr>
          <p:cNvSpPr/>
          <p:nvPr/>
        </p:nvSpPr>
        <p:spPr>
          <a:xfrm>
            <a:off x="7715272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FF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10</a:t>
            </a:r>
            <a:endParaRPr lang="ru-RU" sz="2400" b="1" dirty="0"/>
          </a:p>
        </p:txBody>
      </p:sp>
      <p:sp>
        <p:nvSpPr>
          <p:cNvPr id="109" name="Прямоугольник с двумя скругленными противолежащими углами 108">
            <a:hlinkClick r:id="rId14" action="ppaction://hlinksldjump"/>
          </p:cNvPr>
          <p:cNvSpPr/>
          <p:nvPr/>
        </p:nvSpPr>
        <p:spPr>
          <a:xfrm>
            <a:off x="2714612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FF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10" name="Прямоугольник с двумя скругленными противолежащими углами 109">
            <a:hlinkClick r:id="rId15" action="ppaction://hlinksldjump"/>
          </p:cNvPr>
          <p:cNvSpPr/>
          <p:nvPr/>
        </p:nvSpPr>
        <p:spPr>
          <a:xfrm>
            <a:off x="3714744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FF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11" name="Прямоугольник с двумя скругленными противолежащими углами 110">
            <a:hlinkClick r:id="rId16" action="ppaction://hlinksldjump"/>
          </p:cNvPr>
          <p:cNvSpPr/>
          <p:nvPr/>
        </p:nvSpPr>
        <p:spPr>
          <a:xfrm>
            <a:off x="4714876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FF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7</a:t>
            </a:r>
            <a:endParaRPr lang="ru-RU" sz="2400" b="1" dirty="0"/>
          </a:p>
        </p:txBody>
      </p:sp>
      <p:sp>
        <p:nvSpPr>
          <p:cNvPr id="112" name="Прямоугольник с двумя скругленными противолежащими углами 111">
            <a:hlinkClick r:id="rId17" action="ppaction://hlinksldjump"/>
          </p:cNvPr>
          <p:cNvSpPr/>
          <p:nvPr/>
        </p:nvSpPr>
        <p:spPr>
          <a:xfrm>
            <a:off x="5715008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FF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8</a:t>
            </a:r>
          </a:p>
        </p:txBody>
      </p:sp>
      <p:sp>
        <p:nvSpPr>
          <p:cNvPr id="113" name="Прямоугольник с двумя скругленными противолежащими углами 112">
            <a:hlinkClick r:id="rId18" action="ppaction://hlinksldjump"/>
          </p:cNvPr>
          <p:cNvSpPr/>
          <p:nvPr/>
        </p:nvSpPr>
        <p:spPr>
          <a:xfrm>
            <a:off x="6715140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FF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9</a:t>
            </a:r>
          </a:p>
        </p:txBody>
      </p:sp>
      <p:sp>
        <p:nvSpPr>
          <p:cNvPr id="114" name="Прямоугольник с двумя скругленными противолежащими углами 113">
            <a:hlinkClick r:id="rId19" action="ppaction://hlinksldjump"/>
          </p:cNvPr>
          <p:cNvSpPr/>
          <p:nvPr/>
        </p:nvSpPr>
        <p:spPr>
          <a:xfrm>
            <a:off x="7715272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FF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10</a:t>
            </a:r>
            <a:endParaRPr lang="ru-RU" sz="2400" b="1" dirty="0"/>
          </a:p>
        </p:txBody>
      </p:sp>
      <p:sp>
        <p:nvSpPr>
          <p:cNvPr id="127" name="Прямоугольник с двумя скругленными противолежащими углами 126">
            <a:hlinkClick r:id="" action="ppaction://hlinkshowjump?jump=lastslide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FF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Выход</a:t>
            </a:r>
            <a:endParaRPr lang="ru-RU" b="1" dirty="0"/>
          </a:p>
        </p:txBody>
      </p:sp>
      <p:pic>
        <p:nvPicPr>
          <p:cNvPr id="96" name="Picture 5" descr="15"/>
          <p:cNvPicPr>
            <a:picLocks noChangeAspect="1" noChangeArrowheads="1"/>
          </p:cNvPicPr>
          <p:nvPr/>
        </p:nvPicPr>
        <p:blipFill>
          <a:blip r:embed="rId20" cstate="print"/>
          <a:srcRect b="41802"/>
          <a:stretch>
            <a:fillRect/>
          </a:stretch>
        </p:blipFill>
        <p:spPr bwMode="auto">
          <a:xfrm>
            <a:off x="179512" y="116632"/>
            <a:ext cx="1223863" cy="1148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5255496" cy="1785950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</a:t>
            </a:r>
          </a:p>
          <a:p>
            <a:pPr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Начало Северной войны 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Раздел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sz="3200" b="1" i="1" noProof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Даты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228184" y="3929066"/>
            <a:ext cx="237460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6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1700г</a:t>
            </a:r>
            <a:endParaRPr lang="ru-RU" sz="6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5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4" name="Picture 6" descr="1 эпа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772816"/>
            <a:ext cx="2751236" cy="1944216"/>
          </a:xfrm>
          <a:prstGeom prst="rect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15" name="Picture 5" descr="15"/>
          <p:cNvPicPr>
            <a:picLocks noChangeAspect="1" noChangeArrowheads="1"/>
          </p:cNvPicPr>
          <p:nvPr/>
        </p:nvPicPr>
        <p:blipFill>
          <a:blip r:embed="rId4" cstate="print"/>
          <a:srcRect b="41802"/>
          <a:stretch>
            <a:fillRect/>
          </a:stretch>
        </p:blipFill>
        <p:spPr bwMode="auto">
          <a:xfrm>
            <a:off x="539552" y="116632"/>
            <a:ext cx="1223863" cy="1148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4175376" cy="1785950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</a:t>
            </a:r>
          </a:p>
          <a:p>
            <a:pPr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Дата Полтавской  битвы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Раздел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sz="3200" b="1" i="1" noProof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Даты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148064" y="3929066"/>
            <a:ext cx="2736304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kumimoji="0" lang="ru-RU" sz="6600" b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1709г</a:t>
            </a:r>
            <a:endParaRPr kumimoji="0" lang="ru-RU" sz="6600" b="1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5" name="Picture 5" descr="15"/>
          <p:cNvPicPr>
            <a:picLocks noChangeAspect="1" noChangeArrowheads="1"/>
          </p:cNvPicPr>
          <p:nvPr/>
        </p:nvPicPr>
        <p:blipFill>
          <a:blip r:embed="rId3" cstate="print"/>
          <a:srcRect b="41802"/>
          <a:stretch>
            <a:fillRect/>
          </a:stretch>
        </p:blipFill>
        <p:spPr bwMode="auto">
          <a:xfrm>
            <a:off x="539552" y="116632"/>
            <a:ext cx="1223863" cy="1148925"/>
          </a:xfrm>
          <a:prstGeom prst="rect">
            <a:avLst/>
          </a:prstGeom>
          <a:noFill/>
        </p:spPr>
      </p:pic>
      <p:pic>
        <p:nvPicPr>
          <p:cNvPr id="14" name="Picture 5" descr="Рисунок11 коп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628800"/>
            <a:ext cx="287965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844823"/>
            <a:ext cx="3887344" cy="1981919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Дата «Великого посольства» в Германию, Голландию, Англию и Польшу </a:t>
            </a:r>
            <a:endParaRPr lang="ru-RU" sz="24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Раздел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sz="3200" b="1" i="1" noProof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Даты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6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1697 – 1698гг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7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4" name="Picture 5" descr="15"/>
          <p:cNvPicPr>
            <a:picLocks noChangeAspect="1" noChangeArrowheads="1"/>
          </p:cNvPicPr>
          <p:nvPr/>
        </p:nvPicPr>
        <p:blipFill>
          <a:blip r:embed="rId3" cstate="print"/>
          <a:srcRect b="41802"/>
          <a:stretch>
            <a:fillRect/>
          </a:stretch>
        </p:blipFill>
        <p:spPr bwMode="auto">
          <a:xfrm>
            <a:off x="539552" y="116632"/>
            <a:ext cx="1223863" cy="1148925"/>
          </a:xfrm>
          <a:prstGeom prst="rect">
            <a:avLst/>
          </a:prstGeom>
          <a:noFill/>
        </p:spPr>
      </p:pic>
      <p:pic>
        <p:nvPicPr>
          <p:cNvPr id="15" name="Picture 5" descr="4j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444208" y="1772816"/>
            <a:ext cx="2570674" cy="1872208"/>
          </a:xfrm>
          <a:prstGeom prst="rect">
            <a:avLst/>
          </a:prstGeom>
          <a:noFill/>
        </p:spPr>
      </p:pic>
      <p:pic>
        <p:nvPicPr>
          <p:cNvPr id="16" name="Picture 6" descr="посольств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1628800"/>
            <a:ext cx="2016224" cy="219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3095256" cy="1785950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Дата основание Петербурга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95536" y="4437112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Раздел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«Даты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907704" y="3933056"/>
            <a:ext cx="2592288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320040" lvl="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16 мая </a:t>
            </a:r>
          </a:p>
          <a:p>
            <a:pPr marL="320040" lvl="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1703г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8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4" name="Picture 5" descr="15"/>
          <p:cNvPicPr>
            <a:picLocks noChangeAspect="1" noChangeArrowheads="1"/>
          </p:cNvPicPr>
          <p:nvPr/>
        </p:nvPicPr>
        <p:blipFill>
          <a:blip r:embed="rId3" cstate="print"/>
          <a:srcRect b="41802"/>
          <a:stretch>
            <a:fillRect/>
          </a:stretch>
        </p:blipFill>
        <p:spPr bwMode="auto">
          <a:xfrm>
            <a:off x="611560" y="116632"/>
            <a:ext cx="1223863" cy="1148925"/>
          </a:xfrm>
          <a:prstGeom prst="rect">
            <a:avLst/>
          </a:prstGeom>
          <a:noFill/>
        </p:spPr>
      </p:pic>
      <p:pic>
        <p:nvPicPr>
          <p:cNvPr id="15" name="Picture 4" descr="img024"/>
          <p:cNvPicPr>
            <a:picLocks noChangeAspect="1" noChangeArrowheads="1"/>
          </p:cNvPicPr>
          <p:nvPr/>
        </p:nvPicPr>
        <p:blipFill>
          <a:blip r:embed="rId4" cstate="print">
            <a:lum bright="-22000" contrast="18000"/>
          </a:blip>
          <a:srcRect/>
          <a:stretch>
            <a:fillRect/>
          </a:stretch>
        </p:blipFill>
        <p:spPr bwMode="auto">
          <a:xfrm>
            <a:off x="4860032" y="1772816"/>
            <a:ext cx="3962791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738293"/>
            <a:ext cx="5399512" cy="2160240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</a:t>
            </a:r>
          </a:p>
          <a:p>
            <a:pPr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Дата упразднения Боярской </a:t>
            </a:r>
          </a:p>
          <a:p>
            <a:pPr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думы</a:t>
            </a:r>
          </a:p>
          <a:p>
            <a:pPr>
              <a:spcBef>
                <a:spcPts val="0"/>
              </a:spcBef>
              <a:buNone/>
            </a:pPr>
            <a:endParaRPr lang="ru-RU" sz="2800" i="1" dirty="0" smtClean="0">
              <a:solidFill>
                <a:srgbClr val="FF0000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755576" y="4869160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Раздел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«Даты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156176" y="1844824"/>
            <a:ext cx="2746120" cy="165504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320040" lvl="0" indent="-320040" algn="ctr">
              <a:buClr>
                <a:schemeClr val="accent2"/>
              </a:buClr>
              <a:buSzPct val="60000"/>
              <a:defRPr/>
            </a:pPr>
            <a:r>
              <a:rPr lang="ru-RU" sz="6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1704г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9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4" name="Picture 5" descr="15"/>
          <p:cNvPicPr>
            <a:picLocks noChangeAspect="1" noChangeArrowheads="1"/>
          </p:cNvPicPr>
          <p:nvPr/>
        </p:nvPicPr>
        <p:blipFill>
          <a:blip r:embed="rId3" cstate="print"/>
          <a:srcRect b="41802"/>
          <a:stretch>
            <a:fillRect/>
          </a:stretch>
        </p:blipFill>
        <p:spPr bwMode="auto">
          <a:xfrm>
            <a:off x="539552" y="116632"/>
            <a:ext cx="1223863" cy="1148925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49080"/>
            <a:ext cx="2696244" cy="1698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as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7102624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 </a:t>
            </a:r>
          </a:p>
          <a:p>
            <a:pPr>
              <a:spcBef>
                <a:spcPts val="0"/>
              </a:spcBef>
              <a:buNone/>
            </a:pPr>
            <a:r>
              <a:rPr lang="ru-RU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Даты существования в России рекрутской повинности 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Раздел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sz="3200" b="1" i="1" noProof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Даты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411760" y="4437112"/>
            <a:ext cx="5616624" cy="127733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320040" lvl="0" indent="-320040" algn="ctr">
              <a:buClr>
                <a:schemeClr val="accent2"/>
              </a:buClr>
              <a:buSzPct val="60000"/>
              <a:defRPr/>
            </a:pPr>
            <a:r>
              <a:rPr lang="ru-RU" sz="6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1705 – 1874гг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10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5" name="Picture 5" descr="15"/>
          <p:cNvPicPr>
            <a:picLocks noChangeAspect="1" noChangeArrowheads="1"/>
          </p:cNvPicPr>
          <p:nvPr/>
        </p:nvPicPr>
        <p:blipFill>
          <a:blip r:embed="rId3" cstate="print"/>
          <a:srcRect b="41802"/>
          <a:stretch>
            <a:fillRect/>
          </a:stretch>
        </p:blipFill>
        <p:spPr bwMode="auto">
          <a:xfrm>
            <a:off x="611560" y="116632"/>
            <a:ext cx="1223863" cy="1148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1111</TotalTime>
  <Words>557</Words>
  <Application>Microsoft Office PowerPoint</Application>
  <PresentationFormat>Экран (4:3)</PresentationFormat>
  <Paragraphs>166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Обычная</vt:lpstr>
      <vt:lpstr>Лист</vt:lpstr>
      <vt:lpstr>  Петр I  И ЕГО РЕФОРМЫ </vt:lpstr>
      <vt:lpstr>Право первого хода </vt:lpstr>
      <vt:lpstr> Интерактивная игра  «Петр I и его реформы»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интерактивная игра «Знатоки дорожного движения»</dc:title>
  <cp:lastModifiedBy>DNA7 X64</cp:lastModifiedBy>
  <cp:revision>191</cp:revision>
  <dcterms:modified xsi:type="dcterms:W3CDTF">2014-07-06T04:07:07Z</dcterms:modified>
</cp:coreProperties>
</file>