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63" r:id="rId5"/>
    <p:sldId id="262" r:id="rId6"/>
    <p:sldId id="259" r:id="rId7"/>
    <p:sldId id="260" r:id="rId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2" autoAdjust="0"/>
    <p:restoredTop sz="71093" autoAdjust="0"/>
  </p:normalViewPr>
  <p:slideViewPr>
    <p:cSldViewPr>
      <p:cViewPr varScale="1">
        <p:scale>
          <a:sx n="67" d="100"/>
          <a:sy n="67" d="100"/>
        </p:scale>
        <p:origin x="-165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83395AA-6F05-4190-A52B-9B8E8E4AE9B6}" type="datetimeFigureOut">
              <a:rPr lang="ru-RU"/>
              <a:pPr>
                <a:defRPr/>
              </a:pPr>
              <a:t>15.08.2014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0D93151-4ED1-4A6E-8C85-03BDD2EB9047}"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buzzle.com/articles/advantages-disadvantages-internet.htm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Internet is a treasure trove of information; which offers knowledge on any given topic under the sun. Search engines make information accessible on various subject matters such as, government law and services, trade fairs and conferences, market information, new innovations and technical support, and even dispense advice on love and relationships matters.</a:t>
            </a:r>
            <a:br>
              <a:rPr lang="en-US" smtClean="0"/>
            </a:br>
            <a:endParaRPr lang="ru-RU" smtClean="0"/>
          </a:p>
        </p:txBody>
      </p:sp>
      <p:sp>
        <p:nvSpPr>
          <p:cNvPr id="16387"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F6605D-1A22-4AC5-9895-F784B048FB27}" type="slidenum">
              <a:rPr lang="ru-RU">
                <a:cs typeface="Arial" charset="0"/>
              </a:rPr>
              <a:pPr fontAlgn="base">
                <a:spcBef>
                  <a:spcPct val="0"/>
                </a:spcBef>
                <a:spcAft>
                  <a:spcPct val="0"/>
                </a:spcAft>
                <a:defRPr/>
              </a:pPr>
              <a:t>2</a:t>
            </a:fld>
            <a:endParaRPr lang="ru-RU">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p:cNvSpPr>
          <p:nvPr>
            <p:ph type="sldImg"/>
          </p:nvPr>
        </p:nvSpPr>
        <p:spPr bwMode="auto">
          <a:noFill/>
          <a:ln>
            <a:solidFill>
              <a:srgbClr val="000000"/>
            </a:solidFill>
            <a:miter lim="800000"/>
            <a:headEnd/>
            <a:tailEnd/>
          </a:ln>
        </p:spPr>
      </p:sp>
      <p:sp>
        <p:nvSpPr>
          <p:cNvPr id="18434"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One cannot imagine a social life without Facebook or Twitter. These portals have become our means to stay connected with friends and family, and stay in touch with the latest happenings in the world. Social networking has also evolved as a great medium to connect with like-minded individuals and become a part of interesting groups and communities.</a:t>
            </a:r>
            <a:br>
              <a:rPr lang="en-US" smtClean="0"/>
            </a:br>
            <a:endParaRPr lang="ru-RU" smtClean="0"/>
          </a:p>
        </p:txBody>
      </p:sp>
      <p:sp>
        <p:nvSpPr>
          <p:cNvPr id="18435"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0AF7AE-6651-419F-A96D-E74B91BCC6B6}" type="slidenum">
              <a:rPr lang="ru-RU">
                <a:cs typeface="Arial" charset="0"/>
              </a:rPr>
              <a:pPr fontAlgn="base">
                <a:spcBef>
                  <a:spcPct val="0"/>
                </a:spcBef>
                <a:spcAft>
                  <a:spcPct val="0"/>
                </a:spcAft>
                <a:defRPr/>
              </a:pPr>
              <a:t>3</a:t>
            </a:fld>
            <a:endParaRPr lang="ru-RU">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Образ слайда 1"/>
          <p:cNvSpPr>
            <a:spLocks noGrp="1" noRot="1" noChangeAspect="1"/>
          </p:cNvSpPr>
          <p:nvPr>
            <p:ph type="sldImg"/>
          </p:nvPr>
        </p:nvSpPr>
        <p:spPr bwMode="auto">
          <a:noFill/>
          <a:ln>
            <a:solidFill>
              <a:srgbClr val="000000"/>
            </a:solidFill>
            <a:miter lim="800000"/>
            <a:headEnd/>
            <a:tailEnd/>
          </a:ln>
        </p:spPr>
      </p:sp>
      <p:sp>
        <p:nvSpPr>
          <p:cNvPr id="20482"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Thanks to numerous monetary services, we can perform all our financial transactions online. We can book tickets for a movie, transfer funds, pay utility bills and taxes without having to leave our homes or offices. Travel websites for instance, offer quick booking schemes and plan itineraries as per the preferences of their clients.</a:t>
            </a:r>
            <a:br>
              <a:rPr lang="en-US" smtClean="0"/>
            </a:br>
            <a:endParaRPr lang="ru-RU" smtClean="0"/>
          </a:p>
        </p:txBody>
      </p:sp>
      <p:sp>
        <p:nvSpPr>
          <p:cNvPr id="20483"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04D0EBF-EBD6-4559-8DCD-EBFD4AFF9359}" type="slidenum">
              <a:rPr lang="ru-RU">
                <a:cs typeface="Arial" charset="0"/>
              </a:rPr>
              <a:pPr fontAlgn="base">
                <a:spcBef>
                  <a:spcPct val="0"/>
                </a:spcBef>
                <a:spcAft>
                  <a:spcPct val="0"/>
                </a:spcAft>
                <a:defRPr/>
              </a:pPr>
              <a:t>4</a:t>
            </a:fld>
            <a:endParaRPr lang="ru-RU">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Образ слайда 1"/>
          <p:cNvSpPr>
            <a:spLocks noGrp="1" noRot="1" noChangeAspect="1"/>
          </p:cNvSpPr>
          <p:nvPr>
            <p:ph type="sldImg"/>
          </p:nvPr>
        </p:nvSpPr>
        <p:spPr bwMode="auto">
          <a:noFill/>
          <a:ln>
            <a:solidFill>
              <a:srgbClr val="000000"/>
            </a:solidFill>
            <a:miter lim="800000"/>
            <a:headEnd/>
            <a:tailEnd/>
          </a:ln>
        </p:spPr>
      </p:sp>
      <p:sp>
        <p:nvSpPr>
          <p:cNvPr id="22530"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use of Internet for banking, social networking, or other services, often makes our personal information vulnerable to theft. There are no fail-proof ways to securing names, account numbers, addresses, photos, and credit card numbers from being stolen or misused by thieving websites and individuals.</a:t>
            </a:r>
            <a:br>
              <a:rPr lang="en-US" smtClean="0"/>
            </a:br>
            <a:r>
              <a:rPr lang="en-US" smtClean="0"/>
              <a:t/>
            </a:r>
            <a:br>
              <a:rPr lang="en-US" smtClean="0"/>
            </a:br>
            <a:endParaRPr lang="ru-RU" smtClean="0"/>
          </a:p>
        </p:txBody>
      </p:sp>
      <p:sp>
        <p:nvSpPr>
          <p:cNvPr id="22531"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0C23A6-60C0-4282-8113-0678DFF7B59B}" type="slidenum">
              <a:rPr lang="ru-RU">
                <a:cs typeface="Arial" charset="0"/>
              </a:rPr>
              <a:pPr fontAlgn="base">
                <a:spcBef>
                  <a:spcPct val="0"/>
                </a:spcBef>
                <a:spcAft>
                  <a:spcPct val="0"/>
                </a:spcAft>
                <a:defRPr/>
              </a:pPr>
              <a:t>5</a:t>
            </a:fld>
            <a:endParaRPr lang="ru-RU">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bwMode="auto">
          <a:noFill/>
          <a:ln>
            <a:solidFill>
              <a:srgbClr val="000000"/>
            </a:solidFill>
            <a:miter lim="800000"/>
            <a:headEnd/>
            <a:tailEnd/>
          </a:ln>
        </p:spPr>
      </p:sp>
      <p:sp>
        <p:nvSpPr>
          <p:cNvPr id="24578"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Spamming refers to sending unwanted e-mails, which serve no purpose and needlessly obstruct the computer system. Such illegal activities can be very frustrating as it makes it slower to access our email accounts and makes the entire service unreliable for consumers.</a:t>
            </a:r>
            <a:br>
              <a:rPr lang="en-US" smtClean="0"/>
            </a:br>
            <a:endParaRPr lang="ru-RU" smtClean="0"/>
          </a:p>
        </p:txBody>
      </p:sp>
      <p:sp>
        <p:nvSpPr>
          <p:cNvPr id="24579"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37F035-6759-4C35-816C-7E3C99ABCEEA}" type="slidenum">
              <a:rPr lang="ru-RU">
                <a:cs typeface="Arial" charset="0"/>
              </a:rPr>
              <a:pPr fontAlgn="base">
                <a:spcBef>
                  <a:spcPct val="0"/>
                </a:spcBef>
                <a:spcAft>
                  <a:spcPct val="0"/>
                </a:spcAft>
                <a:defRPr/>
              </a:pPr>
              <a:t>6</a:t>
            </a:fld>
            <a:endParaRPr lang="ru-RU">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Образ слайда 1"/>
          <p:cNvSpPr>
            <a:spLocks noGrp="1" noRot="1" noChangeAspect="1"/>
          </p:cNvSpPr>
          <p:nvPr>
            <p:ph type="sldImg"/>
          </p:nvPr>
        </p:nvSpPr>
        <p:spPr bwMode="auto">
          <a:noFill/>
          <a:ln>
            <a:solidFill>
              <a:srgbClr val="000000"/>
            </a:solidFill>
            <a:miter lim="800000"/>
            <a:headEnd/>
            <a:tailEnd/>
          </a:ln>
        </p:spPr>
      </p:sp>
      <p:sp>
        <p:nvSpPr>
          <p:cNvPr id="2662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biggest problem with having the Internet is, its ability to create rifts between the real and virtual world. The virtual world can often seem so alluring that once hooked, going back to real life seems daunting.</a:t>
            </a:r>
            <a:br>
              <a:rPr lang="en-US" smtClean="0"/>
            </a:br>
            <a:r>
              <a:rPr lang="en-US" smtClean="0"/>
              <a:t/>
            </a:r>
            <a:br>
              <a:rPr lang="en-US" smtClean="0"/>
            </a:br>
            <a:r>
              <a:rPr lang="en-US" smtClean="0"/>
              <a:t>Read more at Buzzle: </a:t>
            </a:r>
            <a:r>
              <a:rPr lang="en-US" smtClean="0">
                <a:hlinkClick r:id="rId3"/>
              </a:rPr>
              <a:t>http://www.buzzle.com/articles/advantages-disadvantages-internet.html</a:t>
            </a:r>
            <a:endParaRPr lang="ru-RU" smtClean="0"/>
          </a:p>
        </p:txBody>
      </p:sp>
      <p:sp>
        <p:nvSpPr>
          <p:cNvPr id="26627"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8A4510-33A5-4108-8C04-E40238D58A61}" type="slidenum">
              <a:rPr lang="ru-RU">
                <a:cs typeface="Arial" charset="0"/>
              </a:rPr>
              <a:pPr fontAlgn="base">
                <a:spcBef>
                  <a:spcPct val="0"/>
                </a:spcBef>
                <a:spcAft>
                  <a:spcPct val="0"/>
                </a:spcAft>
                <a:defRPr/>
              </a:pPr>
              <a:t>7</a:t>
            </a:fld>
            <a:endParaRPr lang="ru-RU">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lvl1pPr>
          </a:lstStyle>
          <a:p>
            <a:pPr>
              <a:defRPr/>
            </a:pPr>
            <a:fld id="{03A0A567-ECAB-42FB-B859-767ACFEB4173}" type="datetimeFigureOut">
              <a:rPr lang="ru-RU"/>
              <a:pPr>
                <a:defRPr/>
              </a:pPr>
              <a:t>15.08.2014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F5D006FB-DA78-4001-B508-14293CB9F4E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C493EF53-4ABF-4F66-BEF2-83607D21FDFE}" type="datetimeFigureOut">
              <a:rPr lang="ru-RU"/>
              <a:pPr>
                <a:defRPr/>
              </a:pPr>
              <a:t>15.08.2014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8C9FC7A1-5D8E-47DC-AEB6-EA88E173070A}"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EDDC8B9B-154D-4213-BA5C-84080C246AD5}" type="datetimeFigureOut">
              <a:rPr lang="ru-RU"/>
              <a:pPr>
                <a:defRPr/>
              </a:pPr>
              <a:t>15.08.2014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E6C50227-CD7E-4641-95F8-BB27A00D86E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lvl1pPr>
              <a:defRPr/>
            </a:lvl1pPr>
          </a:lstStyle>
          <a:p>
            <a:pPr>
              <a:defRPr/>
            </a:pPr>
            <a:fld id="{FDF71AB7-11FC-4BE2-95C4-822B9781933E}" type="datetimeFigureOut">
              <a:rPr lang="ru-RU"/>
              <a:pPr>
                <a:defRPr/>
              </a:pPr>
              <a:t>15.08.2014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B6BD9771-9680-44DB-88FF-C250EDBC133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Oval 6"/>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7"/>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8"/>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0"/>
          </p:nvPr>
        </p:nvSpPr>
        <p:spPr/>
        <p:txBody>
          <a:bodyPr/>
          <a:lstStyle>
            <a:lvl1pPr>
              <a:defRPr/>
            </a:lvl1pPr>
          </a:lstStyle>
          <a:p>
            <a:pPr>
              <a:defRPr/>
            </a:pPr>
            <a:fld id="{4BA70BE6-368D-405D-9E40-501278355891}" type="datetimeFigureOut">
              <a:rPr lang="ru-RU"/>
              <a:pPr>
                <a:defRPr/>
              </a:pPr>
              <a:t>15.08.2014</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228C4D57-5C9E-4DAD-B833-6EC69C2607C4}"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4"/>
          </p:nvPr>
        </p:nvSpPr>
        <p:spPr/>
        <p:txBody>
          <a:bodyPr/>
          <a:lstStyle>
            <a:lvl1pPr>
              <a:defRPr/>
            </a:lvl1pPr>
          </a:lstStyle>
          <a:p>
            <a:pPr>
              <a:defRPr/>
            </a:pPr>
            <a:fld id="{2B208F51-315B-4256-B339-736C94B3AE91}" type="datetimeFigureOut">
              <a:rPr lang="ru-RU"/>
              <a:pPr>
                <a:defRPr/>
              </a:pPr>
              <a:t>15.08.2014</a:t>
            </a:fld>
            <a:endParaRPr lang="ru-RU"/>
          </a:p>
        </p:txBody>
      </p:sp>
      <p:sp>
        <p:nvSpPr>
          <p:cNvPr id="6" name="Footer Placeholder 4"/>
          <p:cNvSpPr>
            <a:spLocks noGrp="1"/>
          </p:cNvSpPr>
          <p:nvPr>
            <p:ph type="ftr" sz="quarter" idx="15"/>
          </p:nvPr>
        </p:nvSpPr>
        <p:spPr/>
        <p:txBody>
          <a:bodyPr/>
          <a:lstStyle>
            <a:lvl1pPr>
              <a:defRPr/>
            </a:lvl1pPr>
          </a:lstStyle>
          <a:p>
            <a:pPr>
              <a:defRPr/>
            </a:pPr>
            <a:endParaRPr lang="ru-RU"/>
          </a:p>
        </p:txBody>
      </p:sp>
      <p:sp>
        <p:nvSpPr>
          <p:cNvPr id="7" name="Slide Number Placeholder 5"/>
          <p:cNvSpPr>
            <a:spLocks noGrp="1"/>
          </p:cNvSpPr>
          <p:nvPr>
            <p:ph type="sldNum" sz="quarter" idx="16"/>
          </p:nvPr>
        </p:nvSpPr>
        <p:spPr/>
        <p:txBody>
          <a:bodyPr/>
          <a:lstStyle>
            <a:lvl1pPr>
              <a:defRPr/>
            </a:lvl1pPr>
          </a:lstStyle>
          <a:p>
            <a:pPr>
              <a:defRPr/>
            </a:pPr>
            <a:fld id="{798A703C-2913-40F4-A546-9EB59B2CF1B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5"/>
          </p:nvPr>
        </p:nvSpPr>
        <p:spPr/>
        <p:txBody>
          <a:bodyPr/>
          <a:lstStyle>
            <a:lvl1pPr>
              <a:defRPr/>
            </a:lvl1pPr>
          </a:lstStyle>
          <a:p>
            <a:pPr>
              <a:defRPr/>
            </a:pPr>
            <a:fld id="{A297E3D0-6540-4D91-B4C2-06AFC339A821}" type="datetimeFigureOut">
              <a:rPr lang="ru-RU"/>
              <a:pPr>
                <a:defRPr/>
              </a:pPr>
              <a:t>15.08.2014</a:t>
            </a:fld>
            <a:endParaRPr lang="ru-RU"/>
          </a:p>
        </p:txBody>
      </p:sp>
      <p:sp>
        <p:nvSpPr>
          <p:cNvPr id="8" name="Footer Placeholder 4"/>
          <p:cNvSpPr>
            <a:spLocks noGrp="1"/>
          </p:cNvSpPr>
          <p:nvPr>
            <p:ph type="ftr" sz="quarter" idx="16"/>
          </p:nvPr>
        </p:nvSpPr>
        <p:spPr/>
        <p:txBody>
          <a:bodyPr/>
          <a:lstStyle>
            <a:lvl1pPr>
              <a:defRPr/>
            </a:lvl1pPr>
          </a:lstStyle>
          <a:p>
            <a:pPr>
              <a:defRPr/>
            </a:pPr>
            <a:endParaRPr lang="ru-RU"/>
          </a:p>
        </p:txBody>
      </p:sp>
      <p:sp>
        <p:nvSpPr>
          <p:cNvPr id="9" name="Slide Number Placeholder 5"/>
          <p:cNvSpPr>
            <a:spLocks noGrp="1"/>
          </p:cNvSpPr>
          <p:nvPr>
            <p:ph type="sldNum" sz="quarter" idx="17"/>
          </p:nvPr>
        </p:nvSpPr>
        <p:spPr/>
        <p:txBody>
          <a:bodyPr/>
          <a:lstStyle>
            <a:lvl1pPr>
              <a:defRPr/>
            </a:lvl1pPr>
          </a:lstStyle>
          <a:p>
            <a:pPr>
              <a:defRPr/>
            </a:pPr>
            <a:fld id="{DD4D74A4-18EF-4D75-8900-ACD2EF48CCC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EBEF90FE-0FF2-4F53-909B-A855E744AC9B}" type="datetimeFigureOut">
              <a:rPr lang="ru-RU"/>
              <a:pPr>
                <a:defRPr/>
              </a:pPr>
              <a:t>15.08.2014</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541C0012-9641-49DC-A46E-CA8C1795E7E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7320A92-2805-4012-8440-9C4B24B37148}" type="datetimeFigureOut">
              <a:rPr lang="ru-RU"/>
              <a:pPr>
                <a:defRPr/>
              </a:pPr>
              <a:t>15.08.2014</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47E0A129-56DE-4D53-A27D-756D1A003A4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DAE5BD54-36FC-4588-81B7-A176CE4D6037}" type="datetimeFigureOut">
              <a:rPr lang="ru-RU"/>
              <a:pPr>
                <a:defRPr/>
              </a:pPr>
              <a:t>15.08.2014</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CB1770C3-BC44-4EAB-938F-E3CDF43A3A4A}"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8501EEB6-4837-498B-B9C9-B0DEDFA8F553}" type="datetimeFigureOut">
              <a:rPr lang="ru-RU"/>
              <a:pPr>
                <a:defRPr/>
              </a:pPr>
              <a:t>15.08.2014</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F4827AFF-5212-4895-B0E5-1AE6CFC7025B}"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BB39340D-9468-4B46-886A-6E812F9FBCB2}" type="datetimeFigureOut">
              <a:rPr lang="ru-RU"/>
              <a:pPr>
                <a:defRPr/>
              </a:pPr>
              <a:t>15.08.2014</a:t>
            </a:fld>
            <a:endParaRPr lang="ru-RU"/>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endParaRPr lang="ru-RU"/>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3EB013F7-9C2C-48D9-893A-8906CE6E26BC}" type="slidenum">
              <a:rPr lang="ru-RU"/>
              <a:pPr>
                <a:defRPr/>
              </a:pPr>
              <a:t>‹#›</a:t>
            </a:fld>
            <a:endParaRPr lang="ru-RU"/>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72"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950" y="1366838"/>
            <a:ext cx="8712200" cy="3502025"/>
          </a:xfrm>
        </p:spPr>
        <p:txBody>
          <a:bodyPr/>
          <a:lstStyle/>
          <a:p>
            <a:pPr eaLnBrk="1" fontAlgn="auto" hangingPunct="1">
              <a:spcAft>
                <a:spcPts val="0"/>
              </a:spcAft>
              <a:defRPr/>
            </a:pPr>
            <a:r>
              <a:rPr lang="en-US" sz="4800" dirty="0" smtClean="0">
                <a:effectLst>
                  <a:outerShdw blurRad="38100" dist="38100" dir="2700000" algn="tl">
                    <a:srgbClr val="000000">
                      <a:alpha val="43137"/>
                    </a:srgbClr>
                  </a:outerShdw>
                </a:effectLst>
              </a:rPr>
              <a:t>Advantage </a:t>
            </a:r>
            <a:r>
              <a:rPr lang="ru-RU" sz="4800" dirty="0" smtClean="0">
                <a:effectLst>
                  <a:outerShdw blurRad="38100" dist="38100" dir="2700000" algn="tl">
                    <a:srgbClr val="000000">
                      <a:alpha val="43137"/>
                    </a:srgbClr>
                  </a:outerShdw>
                </a:effectLst>
              </a:rPr>
              <a:t> </a:t>
            </a:r>
            <a:r>
              <a:rPr lang="en-US" sz="4800" dirty="0" smtClean="0">
                <a:effectLst>
                  <a:outerShdw blurRad="38100" dist="38100" dir="2700000" algn="tl">
                    <a:srgbClr val="000000">
                      <a:alpha val="43137"/>
                    </a:srgbClr>
                  </a:outerShdw>
                </a:effectLst>
              </a:rPr>
              <a:t>and Disadvantage  </a:t>
            </a:r>
            <a:r>
              <a:rPr lang="en-US" sz="4800" dirty="0">
                <a:effectLst>
                  <a:outerShdw blurRad="38100" dist="38100" dir="2700000" algn="tl">
                    <a:srgbClr val="000000">
                      <a:alpha val="43137"/>
                    </a:srgbClr>
                  </a:outerShdw>
                </a:effectLst>
              </a:rPr>
              <a:t>I</a:t>
            </a:r>
            <a:r>
              <a:rPr lang="en-US" sz="4800" dirty="0" smtClean="0">
                <a:effectLst>
                  <a:outerShdw blurRad="38100" dist="38100" dir="2700000" algn="tl">
                    <a:srgbClr val="000000">
                      <a:alpha val="43137"/>
                    </a:srgbClr>
                  </a:outerShdw>
                </a:effectLst>
              </a:rPr>
              <a:t>nfluences </a:t>
            </a:r>
            <a:r>
              <a:rPr lang="en-US" sz="4800" dirty="0">
                <a:effectLst>
                  <a:outerShdw blurRad="38100" dist="38100" dir="2700000" algn="tl">
                    <a:srgbClr val="000000">
                      <a:alpha val="43137"/>
                    </a:srgbClr>
                  </a:outerShdw>
                </a:effectLst>
              </a:rPr>
              <a:t>of the Internet </a:t>
            </a:r>
            <a:r>
              <a:rPr lang="en-US" sz="4800" dirty="0" smtClean="0">
                <a:effectLst>
                  <a:outerShdw blurRad="38100" dist="38100" dir="2700000" algn="tl">
                    <a:srgbClr val="000000">
                      <a:alpha val="43137"/>
                    </a:srgbClr>
                  </a:outerShdw>
                </a:effectLst>
              </a:rPr>
              <a:t>on a Human </a:t>
            </a:r>
            <a:r>
              <a:rPr lang="en-US" sz="4800" dirty="0">
                <a:effectLst>
                  <a:outerShdw blurRad="38100" dist="38100" dir="2700000" algn="tl">
                    <a:srgbClr val="000000">
                      <a:alpha val="43137"/>
                    </a:srgbClr>
                  </a:outerShdw>
                </a:effectLst>
              </a:rPr>
              <a:t>L</a:t>
            </a:r>
            <a:r>
              <a:rPr lang="en-US" sz="4800" dirty="0" smtClean="0">
                <a:effectLst>
                  <a:outerShdw blurRad="38100" dist="38100" dir="2700000" algn="tl">
                    <a:srgbClr val="000000">
                      <a:alpha val="43137"/>
                    </a:srgbClr>
                  </a:outerShdw>
                </a:effectLst>
              </a:rPr>
              <a:t>ife</a:t>
            </a:r>
            <a:r>
              <a:rPr lang="en-US" dirty="0">
                <a:effectLst/>
              </a:rPr>
              <a:t/>
            </a:r>
            <a:br>
              <a:rPr lang="en-US" dirty="0">
                <a:effectLst/>
              </a:rPr>
            </a:br>
            <a:endParaRPr lang="ru-RU" dirty="0"/>
          </a:p>
        </p:txBody>
      </p:sp>
      <p:sp>
        <p:nvSpPr>
          <p:cNvPr id="3" name="Подзаголовок 2"/>
          <p:cNvSpPr>
            <a:spLocks noGrp="1"/>
          </p:cNvSpPr>
          <p:nvPr>
            <p:ph type="subTitle" idx="1"/>
          </p:nvPr>
        </p:nvSpPr>
        <p:spPr>
          <a:xfrm>
            <a:off x="4787900" y="4005263"/>
            <a:ext cx="4248150" cy="1511300"/>
          </a:xfrm>
        </p:spPr>
        <p:txBody>
          <a:bodyPr/>
          <a:lstStyle/>
          <a:p>
            <a:pPr algn="r" eaLnBrk="1" hangingPunct="1"/>
            <a:endParaRPr lang="en-US" smtClean="0">
              <a:solidFill>
                <a:schemeClr val="tx2"/>
              </a:solidFill>
            </a:endParaRPr>
          </a:p>
          <a:p>
            <a:pPr algn="r" eaLnBrk="1" hangingPunct="1"/>
            <a:endParaRPr lang="en-US" smtClean="0">
              <a:solidFill>
                <a:schemeClr val="tx2"/>
              </a:solidFill>
            </a:endParaRPr>
          </a:p>
          <a:p>
            <a:pPr algn="r" eaLnBrk="1" hangingPunct="1"/>
            <a:endParaRPr lang="ru-RU" smtClean="0">
              <a:solidFill>
                <a:srgbClr val="898989"/>
              </a:solidFill>
            </a:endParaRPr>
          </a:p>
        </p:txBody>
      </p:sp>
      <p:sp>
        <p:nvSpPr>
          <p:cNvPr id="14339" name="Text Box 4"/>
          <p:cNvSpPr txBox="1">
            <a:spLocks noChangeArrowheads="1"/>
          </p:cNvSpPr>
          <p:nvPr/>
        </p:nvSpPr>
        <p:spPr bwMode="auto">
          <a:xfrm>
            <a:off x="1958975" y="280988"/>
            <a:ext cx="4916488" cy="461962"/>
          </a:xfrm>
          <a:prstGeom prst="rect">
            <a:avLst/>
          </a:prstGeom>
          <a:noFill/>
          <a:ln w="9525">
            <a:noFill/>
            <a:miter lim="800000"/>
            <a:headEnd/>
            <a:tailEnd/>
          </a:ln>
        </p:spPr>
        <p:txBody>
          <a:bodyPr>
            <a:spAutoFit/>
          </a:bodyPr>
          <a:lstStyle/>
          <a:p>
            <a:pPr algn="ctr"/>
            <a:r>
              <a:rPr lang="en-US" sz="2400">
                <a:solidFill>
                  <a:schemeClr val="tx2"/>
                </a:solidFill>
              </a:rPr>
              <a:t>Saint-Petersburg IT College</a:t>
            </a:r>
            <a:endParaRPr lang="ru-RU" sz="2400">
              <a:solidFill>
                <a:schemeClr val="tx2"/>
              </a:solidFill>
            </a:endParaRPr>
          </a:p>
        </p:txBody>
      </p:sp>
      <p:sp>
        <p:nvSpPr>
          <p:cNvPr id="14340" name="TextBox 3"/>
          <p:cNvSpPr txBox="1">
            <a:spLocks noChangeArrowheads="1"/>
          </p:cNvSpPr>
          <p:nvPr/>
        </p:nvSpPr>
        <p:spPr bwMode="auto">
          <a:xfrm>
            <a:off x="2700338" y="6092825"/>
            <a:ext cx="3959225" cy="461963"/>
          </a:xfrm>
          <a:prstGeom prst="rect">
            <a:avLst/>
          </a:prstGeom>
          <a:noFill/>
          <a:ln w="9525">
            <a:noFill/>
            <a:miter lim="800000"/>
            <a:headEnd/>
            <a:tailEnd/>
          </a:ln>
        </p:spPr>
        <p:txBody>
          <a:bodyPr>
            <a:spAutoFit/>
          </a:bodyPr>
          <a:lstStyle/>
          <a:p>
            <a:pPr algn="ctr"/>
            <a:r>
              <a:rPr lang="en-US" sz="2400">
                <a:solidFill>
                  <a:schemeClr val="tx2"/>
                </a:solidFill>
              </a:rPr>
              <a:t>Saint-Petersburg 2014</a:t>
            </a:r>
            <a:endParaRPr lang="ru-RU" sz="240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en-US" sz="4800" dirty="0">
                <a:effectLst/>
              </a:rPr>
              <a:t>we can find any information</a:t>
            </a:r>
            <a:r>
              <a:rPr lang="ru-RU" dirty="0">
                <a:effectLst/>
              </a:rPr>
              <a:t/>
            </a:r>
            <a:br>
              <a:rPr lang="ru-RU" dirty="0">
                <a:effectLst/>
              </a:rPr>
            </a:br>
            <a:endParaRPr lang="ru-RU" dirty="0"/>
          </a:p>
        </p:txBody>
      </p:sp>
      <p:pic>
        <p:nvPicPr>
          <p:cNvPr id="1026" name="Picture 2" descr="http://reklamec.ru/wp-content/uploads/2012/03/Poiskovyie-sistemyi-1.jpg"/>
          <p:cNvPicPr>
            <a:picLocks noGrp="1" noChangeAspect="1" noChangeArrowheads="1"/>
          </p:cNvPicPr>
          <p:nvPr>
            <p:ph idx="1"/>
          </p:nvPr>
        </p:nvPicPr>
        <p:blipFill>
          <a:blip r:embed="rId3"/>
          <a:srcRect/>
          <a:stretch>
            <a:fillRect/>
          </a:stretch>
        </p:blipFill>
        <p:spPr>
          <a:xfrm>
            <a:off x="2627313" y="1844675"/>
            <a:ext cx="3673475" cy="3221038"/>
          </a:xfrm>
          <a:effectLst>
            <a:outerShdw blurRad="190500" algn="tl" rotWithShape="0">
              <a:srgbClr val="000000">
                <a:alpha val="70000"/>
              </a:srgbClr>
            </a:outerShdw>
          </a:effectLs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620713"/>
            <a:ext cx="8229600" cy="1600200"/>
          </a:xfrm>
        </p:spPr>
        <p:txBody>
          <a:bodyPr/>
          <a:lstStyle/>
          <a:p>
            <a:pPr eaLnBrk="1" fontAlgn="auto" hangingPunct="1">
              <a:spcAft>
                <a:spcPts val="0"/>
              </a:spcAft>
              <a:defRPr/>
            </a:pPr>
            <a:r>
              <a:rPr lang="en-US" sz="3200" dirty="0">
                <a:effectLst/>
              </a:rPr>
              <a:t>we can communicate with your friends and make new acquaintances</a:t>
            </a:r>
            <a:r>
              <a:rPr lang="ru-RU" dirty="0">
                <a:effectLst/>
              </a:rPr>
              <a:t/>
            </a:r>
            <a:br>
              <a:rPr lang="ru-RU" dirty="0">
                <a:effectLst/>
              </a:rPr>
            </a:br>
            <a:endParaRPr lang="ru-RU" dirty="0"/>
          </a:p>
        </p:txBody>
      </p:sp>
      <p:pic>
        <p:nvPicPr>
          <p:cNvPr id="2050" name="Picture 2" descr="http://evstegneev.com/wp-content/uploads/2011/06/pozicia-300x201.jpg"/>
          <p:cNvPicPr>
            <a:picLocks noGrp="1" noChangeAspect="1" noChangeArrowheads="1"/>
          </p:cNvPicPr>
          <p:nvPr>
            <p:ph idx="1"/>
          </p:nvPr>
        </p:nvPicPr>
        <p:blipFill>
          <a:blip r:embed="rId3"/>
          <a:srcRect/>
          <a:stretch>
            <a:fillRect/>
          </a:stretch>
        </p:blipFill>
        <p:spPr>
          <a:xfrm>
            <a:off x="2339975" y="1916113"/>
            <a:ext cx="3760788" cy="2520950"/>
          </a:xfrm>
          <a:effectLst>
            <a:outerShdw blurRad="190500" algn="tl" rotWithShape="0">
              <a:srgbClr val="000000">
                <a:alpha val="70000"/>
              </a:srgbClr>
            </a:outerShdw>
          </a:effectLs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en-US" sz="4400" dirty="0">
                <a:effectLst/>
              </a:rPr>
              <a:t>we can easily buy the required product or service</a:t>
            </a:r>
            <a:endParaRPr lang="ru-RU" sz="4400" dirty="0"/>
          </a:p>
        </p:txBody>
      </p:sp>
      <p:sp>
        <p:nvSpPr>
          <p:cNvPr id="19458" name="Объект 2"/>
          <p:cNvSpPr>
            <a:spLocks noGrp="1"/>
          </p:cNvSpPr>
          <p:nvPr>
            <p:ph idx="1"/>
          </p:nvPr>
        </p:nvSpPr>
        <p:spPr>
          <a:xfrm>
            <a:off x="7235825" y="4508500"/>
            <a:ext cx="1450975" cy="1617663"/>
          </a:xfrm>
        </p:spPr>
        <p:txBody>
          <a:bodyPr/>
          <a:lstStyle/>
          <a:p>
            <a:pPr eaLnBrk="1" hangingPunct="1"/>
            <a:endParaRPr lang="ru-RU" smtClean="0"/>
          </a:p>
        </p:txBody>
      </p:sp>
      <p:pic>
        <p:nvPicPr>
          <p:cNvPr id="7170" name="Picture 2" descr="http://ixxi.me/wp-content/uploads/2012/06/tovar.jpg"/>
          <p:cNvPicPr>
            <a:picLocks noChangeAspect="1" noChangeArrowheads="1"/>
          </p:cNvPicPr>
          <p:nvPr/>
        </p:nvPicPr>
        <p:blipFill>
          <a:blip r:embed="rId3">
            <a:extLst/>
          </a:blip>
          <a:srcRect/>
          <a:stretch>
            <a:fillRect/>
          </a:stretch>
        </p:blipFill>
        <p:spPr bwMode="auto">
          <a:xfrm>
            <a:off x="2411760" y="2132856"/>
            <a:ext cx="3743325" cy="2905125"/>
          </a:xfrm>
          <a:prstGeom prst="rect">
            <a:avLst/>
          </a:prstGeom>
          <a:ln>
            <a:noFill/>
          </a:ln>
          <a:effectLst>
            <a:softEdge rad="112500"/>
          </a:effectLs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549275"/>
            <a:ext cx="8229600" cy="1600200"/>
          </a:xfrm>
        </p:spPr>
        <p:txBody>
          <a:bodyPr/>
          <a:lstStyle/>
          <a:p>
            <a:pPr eaLnBrk="1" fontAlgn="auto" hangingPunct="1">
              <a:spcAft>
                <a:spcPts val="0"/>
              </a:spcAft>
              <a:defRPr/>
            </a:pPr>
            <a:r>
              <a:rPr lang="en-US" sz="4400" dirty="0">
                <a:effectLst/>
              </a:rPr>
              <a:t>Theft of Personal Information</a:t>
            </a:r>
            <a:r>
              <a:rPr lang="ru-RU" dirty="0">
                <a:effectLst/>
              </a:rPr>
              <a:t/>
            </a:r>
            <a:br>
              <a:rPr lang="ru-RU" dirty="0">
                <a:effectLst/>
              </a:rPr>
            </a:br>
            <a:endParaRPr lang="ru-RU" dirty="0"/>
          </a:p>
        </p:txBody>
      </p:sp>
      <p:pic>
        <p:nvPicPr>
          <p:cNvPr id="21506" name="Picture 2" descr="http://blog.fin-svoboda.com/wp-content/uploads/2010/07/education3.jpg"/>
          <p:cNvPicPr>
            <a:picLocks noGrp="1" noChangeAspect="1" noChangeArrowheads="1"/>
          </p:cNvPicPr>
          <p:nvPr>
            <p:ph idx="1"/>
          </p:nvPr>
        </p:nvPicPr>
        <p:blipFill>
          <a:blip r:embed="rId3"/>
          <a:srcRect/>
          <a:stretch>
            <a:fillRect/>
          </a:stretch>
        </p:blipFill>
        <p:spPr>
          <a:xfrm>
            <a:off x="8459788" y="5568950"/>
            <a:ext cx="227012" cy="146050"/>
          </a:xfrm>
        </p:spPr>
      </p:pic>
      <p:pic>
        <p:nvPicPr>
          <p:cNvPr id="1026" name="Picture 2" descr="http://www.buzzle.com/images/computers/internet/phishing.jpg"/>
          <p:cNvPicPr>
            <a:picLocks noChangeAspect="1" noChangeArrowheads="1"/>
          </p:cNvPicPr>
          <p:nvPr/>
        </p:nvPicPr>
        <p:blipFill>
          <a:blip r:embed="rId4">
            <a:extLst/>
          </a:blip>
          <a:srcRect/>
          <a:stretch>
            <a:fillRect/>
          </a:stretch>
        </p:blipFill>
        <p:spPr bwMode="auto">
          <a:xfrm>
            <a:off x="2339752" y="2132856"/>
            <a:ext cx="4608512" cy="3078486"/>
          </a:xfrm>
          <a:prstGeom prst="rect">
            <a:avLst/>
          </a:prstGeom>
          <a:ln>
            <a:noFill/>
          </a:ln>
          <a:effectLst>
            <a:softEdge rad="112500"/>
          </a:effectLs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188913"/>
            <a:ext cx="8229600" cy="1600200"/>
          </a:xfrm>
        </p:spPr>
        <p:txBody>
          <a:bodyPr/>
          <a:lstStyle/>
          <a:p>
            <a:pPr eaLnBrk="1" fontAlgn="auto" hangingPunct="1">
              <a:spcAft>
                <a:spcPts val="0"/>
              </a:spcAft>
              <a:defRPr/>
            </a:pPr>
            <a:r>
              <a:rPr lang="en-US" sz="4800" dirty="0">
                <a:effectLst/>
              </a:rPr>
              <a:t>Spamming</a:t>
            </a:r>
            <a:endParaRPr lang="ru-RU" dirty="0"/>
          </a:p>
        </p:txBody>
      </p:sp>
      <p:sp>
        <p:nvSpPr>
          <p:cNvPr id="23554" name="Объект 2"/>
          <p:cNvSpPr>
            <a:spLocks noGrp="1"/>
          </p:cNvSpPr>
          <p:nvPr>
            <p:ph idx="1"/>
          </p:nvPr>
        </p:nvSpPr>
        <p:spPr>
          <a:xfrm>
            <a:off x="5219700" y="4581525"/>
            <a:ext cx="3467100" cy="1544638"/>
          </a:xfrm>
        </p:spPr>
        <p:txBody>
          <a:bodyPr/>
          <a:lstStyle/>
          <a:p>
            <a:pPr eaLnBrk="1" hangingPunct="1"/>
            <a:endParaRPr lang="ru-RU" smtClean="0"/>
          </a:p>
        </p:txBody>
      </p:sp>
      <p:pic>
        <p:nvPicPr>
          <p:cNvPr id="2050" name="Picture 2" descr="http://www.buzzle.com/images/computers/internet/spamming.jpg"/>
          <p:cNvPicPr>
            <a:picLocks noChangeAspect="1" noChangeArrowheads="1"/>
          </p:cNvPicPr>
          <p:nvPr/>
        </p:nvPicPr>
        <p:blipFill>
          <a:blip r:embed="rId3">
            <a:extLst/>
          </a:blip>
          <a:srcRect/>
          <a:stretch>
            <a:fillRect/>
          </a:stretch>
        </p:blipFill>
        <p:spPr bwMode="auto">
          <a:xfrm>
            <a:off x="2771800" y="2276872"/>
            <a:ext cx="3533103" cy="3024336"/>
          </a:xfrm>
          <a:prstGeom prst="rect">
            <a:avLst/>
          </a:prstGeom>
          <a:ln>
            <a:noFill/>
          </a:ln>
          <a:effectLst>
            <a:softEdge rad="112500"/>
          </a:effectLs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476250"/>
            <a:ext cx="8229600" cy="1600200"/>
          </a:xfrm>
        </p:spPr>
        <p:txBody>
          <a:bodyPr/>
          <a:lstStyle/>
          <a:p>
            <a:pPr eaLnBrk="1" fontAlgn="auto" hangingPunct="1">
              <a:spcAft>
                <a:spcPts val="0"/>
              </a:spcAft>
              <a:defRPr/>
            </a:pPr>
            <a:r>
              <a:rPr lang="en-US" sz="4400" dirty="0">
                <a:effectLst/>
              </a:rPr>
              <a:t>Social Isolation, Obesity, and Depression</a:t>
            </a:r>
            <a:endParaRPr lang="ru-RU" dirty="0"/>
          </a:p>
        </p:txBody>
      </p:sp>
      <p:pic>
        <p:nvPicPr>
          <p:cNvPr id="3074" name="Picture 2" descr="http://www.buzzle.com/images/computers/internet/social-disconnect.jpg"/>
          <p:cNvPicPr>
            <a:picLocks noChangeAspect="1" noChangeArrowheads="1"/>
          </p:cNvPicPr>
          <p:nvPr/>
        </p:nvPicPr>
        <p:blipFill>
          <a:blip r:embed="rId3">
            <a:extLst/>
          </a:blip>
          <a:srcRect/>
          <a:stretch>
            <a:fillRect/>
          </a:stretch>
        </p:blipFill>
        <p:spPr bwMode="auto">
          <a:xfrm>
            <a:off x="1835696" y="2276872"/>
            <a:ext cx="5157873" cy="3672408"/>
          </a:xfrm>
          <a:prstGeom prst="rect">
            <a:avLst/>
          </a:prstGeom>
          <a:ln>
            <a:noFill/>
          </a:ln>
          <a:effectLst>
            <a:softEdge rad="112500"/>
          </a:effectLs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145</TotalTime>
  <Words>348</Words>
  <Application>Microsoft Office PowerPoint</Application>
  <PresentationFormat>Экран (4:3)</PresentationFormat>
  <Paragraphs>22</Paragraphs>
  <Slides>7</Slides>
  <Notes>6</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2</vt:i4>
      </vt:variant>
      <vt:variant>
        <vt:lpstr>Заголовки слайдов</vt:lpstr>
      </vt:variant>
      <vt:variant>
        <vt:i4>7</vt:i4>
      </vt:variant>
    </vt:vector>
  </HeadingPairs>
  <TitlesOfParts>
    <vt:vector size="14" baseType="lpstr">
      <vt:lpstr>Arial</vt:lpstr>
      <vt:lpstr>Palatino Linotype</vt:lpstr>
      <vt:lpstr>Century Gothic</vt:lpstr>
      <vt:lpstr>Courier New</vt:lpstr>
      <vt:lpstr>Calibri</vt:lpstr>
      <vt:lpstr>Исполнительная</vt:lpstr>
      <vt:lpstr>Исполнительная</vt:lpstr>
      <vt:lpstr>Advantage  and Disadvantage  Influences of the Internet on a Human Life </vt:lpstr>
      <vt:lpstr>we can find any information </vt:lpstr>
      <vt:lpstr>we can communicate with your friends and make new acquaintances </vt:lpstr>
      <vt:lpstr>we can easily buy the required product or service</vt:lpstr>
      <vt:lpstr>Theft of Personal Information </vt:lpstr>
      <vt:lpstr>Spamming</vt:lpstr>
      <vt:lpstr>Social Isolation, Obesity, and Depression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Positive influences of the Internet on human life </dc:title>
  <cp:lastModifiedBy>Андрей</cp:lastModifiedBy>
  <cp:revision>10</cp:revision>
  <dcterms:modified xsi:type="dcterms:W3CDTF">2014-08-15T17:33:34Z</dcterms:modified>
</cp:coreProperties>
</file>