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0" r:id="rId6"/>
    <p:sldId id="261" r:id="rId7"/>
    <p:sldId id="278" r:id="rId8"/>
    <p:sldId id="262" r:id="rId9"/>
    <p:sldId id="268" r:id="rId10"/>
    <p:sldId id="263" r:id="rId11"/>
    <p:sldId id="265" r:id="rId12"/>
    <p:sldId id="266" r:id="rId13"/>
    <p:sldId id="264" r:id="rId14"/>
    <p:sldId id="279" r:id="rId15"/>
    <p:sldId id="269" r:id="rId16"/>
    <p:sldId id="270" r:id="rId17"/>
    <p:sldId id="280" r:id="rId18"/>
    <p:sldId id="281" r:id="rId19"/>
    <p:sldId id="282" r:id="rId20"/>
    <p:sldId id="271" r:id="rId21"/>
    <p:sldId id="272" r:id="rId22"/>
    <p:sldId id="273" r:id="rId23"/>
    <p:sldId id="274" r:id="rId24"/>
    <p:sldId id="275" r:id="rId25"/>
    <p:sldId id="276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60E0-6F24-4FA7-86C6-DD37F256C632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D1C3-56C5-43E5-8914-D60330E98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contrast="26000"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28660" y="142852"/>
            <a:ext cx="75009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Использование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 Интернет-ресурсов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 на уроках английского языка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57166"/>
            <a:ext cx="4714908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Причем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, перерыв между занятиями должен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быть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не менее 10 минут, во время него должна проводится зарядка для глаз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физические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упражнения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для профилактики общего утомления. </a:t>
            </a:r>
          </a:p>
        </p:txBody>
      </p:sp>
      <p:pic>
        <p:nvPicPr>
          <p:cNvPr id="4098" name="Picture 2" descr="C:\Users\user\Desktop\к методсеминару\large-smileyfacecomputer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857232"/>
            <a:ext cx="3784541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928670"/>
          </a:xfrm>
        </p:spPr>
        <p:txBody>
          <a:bodyPr>
            <a:noAutofit/>
          </a:bodyPr>
          <a:lstStyle/>
          <a:p>
            <a:r>
              <a:rPr lang="ru-RU" sz="33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Ф</a:t>
            </a:r>
            <a:r>
              <a:rPr lang="ru-RU" sz="33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ормы работы с Интернет-ресурсами: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1. использование ресурсов Интернет при прохождении новой темы (подбирается дополнительный материал, учащимся объясняются цели и задачи, выдаются карточки с адресами, учащиеся должны просмотреть материал, рекомендовать или не рекомендовать его к использованию в классе);</a:t>
            </a:r>
          </a:p>
          <a:p>
            <a:pPr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2. Самостоятельная работа учащихся с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Интернет-ресурсами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для подготовки докладов, сообщений (активное использование поисковых систем);</a:t>
            </a:r>
          </a:p>
          <a:p>
            <a:pPr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3. Участие в международных проектах (целесообразно подбирать темы проектов, которые вписываются в программу, имеют связь с событиями города, школы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);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2256861">
            <a:off x="8435716" y="6389354"/>
            <a:ext cx="653607" cy="300405"/>
          </a:xfrm>
          <a:prstGeom prst="notchedRightArrow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Формы работы с Интернет-ресурсами:</a:t>
            </a:r>
            <a:br>
              <a:rPr lang="ru-RU" sz="33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</a:br>
            <a:endParaRPr lang="ru-RU" sz="33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4286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4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Создание собственных сайтов;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5. Общение учителя с коллегами,</a:t>
            </a:r>
          </a:p>
          <a:p>
            <a:pPr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обмен опытом.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6. Дистанционное обучение через   Интернет;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7.Участие в различных конкурсах, прохождение тестирований и участие </a:t>
            </a:r>
          </a:p>
          <a:p>
            <a:pPr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в текстовых и голосовых чатах. 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user\Desktop\к методсеминару\html_css_thumb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0" y="4500570"/>
            <a:ext cx="3452820" cy="258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85728"/>
            <a:ext cx="4286280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Клаус Брандл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(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Klaus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Brandl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)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считает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, что работа с Интернетом предъявляет очень высокие требования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 к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личным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качествам и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профессиональной подготовке учителя.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  <p:pic>
        <p:nvPicPr>
          <p:cNvPr id="5122" name="Picture 2" descr="C:\Users\user\Desktop\к методсеминару\risunok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96238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Как информационная система, Интернет предлагает своим пользователям многообразие информации и ресурсов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146" name="Picture 2" descr="C:\Users\Алёна\Desktop\интернет-ресурсы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74122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786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https://www.education.gov.uk/schools/toolsandinitiatives/teacherstv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7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135729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http://www.lovelylanguage.ru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http://www.english</a:t>
            </a:r>
            <a:r>
              <a:rPr lang="ru-RU" sz="2600" b="1" dirty="0" smtClean="0"/>
              <a:t> </a:t>
            </a:r>
            <a:r>
              <a:rPr lang="en-US" sz="2600" b="1" dirty="0" smtClean="0"/>
              <a:t>easy.info/video/</a:t>
            </a:r>
            <a:r>
              <a:rPr lang="en-US" sz="2600" b="1" dirty="0" err="1" smtClean="0"/>
              <a:t>English_Mini_Lessons</a:t>
            </a:r>
            <a:endParaRPr lang="ru-RU" sz="2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9144000" cy="4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http://www.uchportal.ru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8143932" cy="49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http://www.english-cartoons.com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8687655" cy="46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30003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Gungsuh" pitchFamily="18" charset="-127"/>
                <a:cs typeface="Gisha" pitchFamily="34" charset="-79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Gungsuh" pitchFamily="18" charset="-127"/>
                <a:cs typeface="Gisha" pitchFamily="34" charset="-79"/>
              </a:rPr>
              <a:t>  </a:t>
            </a:r>
            <a:r>
              <a:rPr lang="ru-RU" b="1" dirty="0" smtClean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Возможности </a:t>
            </a:r>
            <a:r>
              <a:rPr lang="ru-RU" b="1" dirty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использования </a:t>
            </a:r>
            <a:endParaRPr lang="ru-RU" b="1" dirty="0" smtClean="0">
              <a:latin typeface="Bookman Old Style" pitchFamily="18" charset="0"/>
              <a:ea typeface="Gungsuh" pitchFamily="18" charset="-127"/>
              <a:cs typeface="Gisha" pitchFamily="34" charset="-79"/>
            </a:endParaRP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Интернет </a:t>
            </a:r>
            <a:r>
              <a:rPr lang="ru-RU" b="1" dirty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- ресурсов огромны. </a:t>
            </a:r>
            <a:endParaRPr lang="ru-RU" b="1" dirty="0" smtClean="0">
              <a:latin typeface="Bookman Old Style" pitchFamily="18" charset="0"/>
              <a:ea typeface="Gungsuh" pitchFamily="18" charset="-127"/>
              <a:cs typeface="Gisha" pitchFamily="34" charset="-79"/>
            </a:endParaRP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Глобальная </a:t>
            </a:r>
            <a:r>
              <a:rPr lang="ru-RU" b="1" dirty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сеть Интернет создаёт условия для получения любой необходимой учащимся </a:t>
            </a:r>
            <a:r>
              <a:rPr lang="ru-RU" b="1" dirty="0" smtClean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и </a:t>
            </a:r>
            <a:r>
              <a:rPr lang="ru-RU" b="1" dirty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учителям информации, находящейся </a:t>
            </a:r>
            <a:endParaRPr lang="ru-RU" b="1" dirty="0" smtClean="0">
              <a:latin typeface="Bookman Old Style" pitchFamily="18" charset="0"/>
              <a:ea typeface="Gungsuh" pitchFamily="18" charset="-127"/>
              <a:cs typeface="Gisha" pitchFamily="34" charset="-79"/>
            </a:endParaRP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в </a:t>
            </a:r>
            <a:r>
              <a:rPr lang="ru-RU" b="1" dirty="0">
                <a:latin typeface="Bookman Old Style" pitchFamily="18" charset="0"/>
                <a:ea typeface="Gungsuh" pitchFamily="18" charset="-127"/>
                <a:cs typeface="Gisha" pitchFamily="34" charset="-79"/>
              </a:rPr>
              <a:t>любой точке земного шара. </a:t>
            </a:r>
          </a:p>
        </p:txBody>
      </p:sp>
      <p:pic>
        <p:nvPicPr>
          <p:cNvPr id="1027" name="Picture 3" descr="C:\Users\user\Desktop\к методсеминару\1287243400_129470166_1----12872434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0"/>
            <a:ext cx="7072362" cy="424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814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5715016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http://teachertube.com/viewVideo.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86776" cy="649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8847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Видео для пополнения словарного запаса и обучения грамматике: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Для старшеклассников</a:t>
            </a:r>
          </a:p>
          <a:p>
            <a:r>
              <a:rPr lang="ru-RU" dirty="0" smtClean="0"/>
              <a:t>http://www.youtube.c...h?v=Sm3Uk9sW2e8 – урок-знакомство с идиоматическими выражениями, связанными с </a:t>
            </a:r>
            <a:r>
              <a:rPr lang="ru-RU" dirty="0" err="1" smtClean="0"/>
              <a:t>outdoors</a:t>
            </a:r>
            <a:r>
              <a:rPr lang="ru-RU" dirty="0" smtClean="0"/>
              <a:t>. </a:t>
            </a:r>
          </a:p>
          <a:p>
            <a:r>
              <a:rPr lang="ru-RU" dirty="0" smtClean="0"/>
              <a:t>http://www.youtube.c...h?v=LPcWGsSUllg – урок-знакомство с идиоматическими выражениями, связанными с кухней</a:t>
            </a:r>
          </a:p>
          <a:p>
            <a:r>
              <a:rPr lang="ru-RU" dirty="0" smtClean="0"/>
              <a:t>http://www.youtube.c...h?v=LD9ZtiX7d7g – урок-знакомство с </a:t>
            </a:r>
            <a:r>
              <a:rPr lang="ru-RU" dirty="0" err="1" smtClean="0"/>
              <a:t>Thanksgiving</a:t>
            </a:r>
            <a:endParaRPr lang="ru-RU" dirty="0" smtClean="0"/>
          </a:p>
          <a:p>
            <a:r>
              <a:rPr lang="ru-RU" dirty="0" smtClean="0"/>
              <a:t>http://www.youtube.c...h?v=3-yi6tZbik8 – урок-знакомство с </a:t>
            </a:r>
            <a:r>
              <a:rPr lang="ru-RU" dirty="0" err="1" smtClean="0"/>
              <a:t>St</a:t>
            </a:r>
            <a:r>
              <a:rPr lang="ru-RU" dirty="0" smtClean="0"/>
              <a:t>. </a:t>
            </a:r>
            <a:r>
              <a:rPr lang="ru-RU" dirty="0" err="1" smtClean="0"/>
              <a:t>Patrick’s</a:t>
            </a:r>
            <a:r>
              <a:rPr lang="ru-RU" dirty="0" smtClean="0"/>
              <a:t> </a:t>
            </a:r>
            <a:r>
              <a:rPr lang="ru-RU" dirty="0" err="1" smtClean="0"/>
              <a:t>day</a:t>
            </a:r>
            <a:endParaRPr lang="ru-RU" dirty="0" smtClean="0"/>
          </a:p>
          <a:p>
            <a:r>
              <a:rPr lang="ru-RU" dirty="0" smtClean="0"/>
              <a:t>http://www.youtube.c...h?v=evXZtOLLUxY – урок-знакомство с </a:t>
            </a:r>
            <a:r>
              <a:rPr lang="ru-RU" dirty="0" err="1" smtClean="0"/>
              <a:t>Father's</a:t>
            </a:r>
            <a:r>
              <a:rPr lang="ru-RU" dirty="0" smtClean="0"/>
              <a:t> </a:t>
            </a:r>
            <a:r>
              <a:rPr lang="ru-RU" dirty="0" err="1" smtClean="0"/>
              <a:t>day</a:t>
            </a:r>
            <a:endParaRPr lang="ru-RU" dirty="0" smtClean="0"/>
          </a:p>
          <a:p>
            <a:r>
              <a:rPr lang="ru-RU" dirty="0" smtClean="0"/>
              <a:t>http://www.youtube.c...h?v=-O4Fo8PPio0 – </a:t>
            </a:r>
            <a:r>
              <a:rPr lang="ru-RU" dirty="0" err="1" smtClean="0"/>
              <a:t>урок-знакомства</a:t>
            </a:r>
            <a:r>
              <a:rPr lang="ru-RU" dirty="0" smtClean="0"/>
              <a:t> с </a:t>
            </a:r>
            <a:r>
              <a:rPr lang="ru-RU" dirty="0" err="1" smtClean="0"/>
              <a:t>Mother's</a:t>
            </a:r>
            <a:r>
              <a:rPr lang="ru-RU" dirty="0" smtClean="0"/>
              <a:t> </a:t>
            </a:r>
            <a:r>
              <a:rPr lang="ru-RU" dirty="0" err="1" smtClean="0"/>
              <a:t>day</a:t>
            </a:r>
            <a:endParaRPr lang="ru-RU" dirty="0" smtClean="0"/>
          </a:p>
          <a:p>
            <a:r>
              <a:rPr lang="ru-RU" dirty="0" smtClean="0"/>
              <a:t>http://www.youtube.c...h?v=I3JcmzPoRTI – урок-знакомство с темой </a:t>
            </a:r>
            <a:r>
              <a:rPr lang="ru-RU" dirty="0" err="1" smtClean="0"/>
              <a:t>Sports</a:t>
            </a:r>
            <a:endParaRPr lang="ru-RU" dirty="0" smtClean="0"/>
          </a:p>
          <a:p>
            <a:r>
              <a:rPr lang="ru-RU" dirty="0" smtClean="0"/>
              <a:t>http://www.youtube.c...h?v=gojUQVOkagw – урок-знакомство с темой </a:t>
            </a:r>
            <a:r>
              <a:rPr lang="ru-RU" dirty="0" err="1" smtClean="0"/>
              <a:t>Love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marriage</a:t>
            </a:r>
            <a:r>
              <a:rPr lang="ru-RU" dirty="0" smtClean="0"/>
              <a:t>, </a:t>
            </a:r>
            <a:r>
              <a:rPr lang="ru-RU" dirty="0" err="1" smtClean="0"/>
              <a:t>St</a:t>
            </a:r>
            <a:r>
              <a:rPr lang="ru-RU" dirty="0" smtClean="0"/>
              <a:t>. </a:t>
            </a:r>
            <a:r>
              <a:rPr lang="ru-RU" dirty="0" err="1" smtClean="0"/>
              <a:t>Valentine’s</a:t>
            </a:r>
            <a:r>
              <a:rPr lang="ru-RU" dirty="0" smtClean="0"/>
              <a:t> </a:t>
            </a:r>
            <a:r>
              <a:rPr lang="ru-RU" dirty="0" err="1" smtClean="0"/>
              <a:t>day</a:t>
            </a:r>
            <a:endParaRPr lang="ru-RU" dirty="0" smtClean="0"/>
          </a:p>
          <a:p>
            <a:r>
              <a:rPr lang="ru-RU" dirty="0" smtClean="0"/>
              <a:t>http://www.youtube.c...h?v=hvb4IURyFB8 – </a:t>
            </a:r>
            <a:r>
              <a:rPr lang="ru-RU" dirty="0" err="1" smtClean="0"/>
              <a:t>idioms</a:t>
            </a:r>
            <a:r>
              <a:rPr lang="ru-RU" dirty="0" smtClean="0"/>
              <a:t> </a:t>
            </a:r>
            <a:r>
              <a:rPr lang="ru-RU" dirty="0" err="1" smtClean="0"/>
              <a:t>related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COLOURS</a:t>
            </a:r>
          </a:p>
          <a:p>
            <a:r>
              <a:rPr lang="en-US" dirty="0" smtClean="0"/>
              <a:t>http://www.youtube.c...</a:t>
            </a:r>
            <a:r>
              <a:rPr lang="en-US" dirty="0" err="1" smtClean="0"/>
              <a:t>h?v</a:t>
            </a:r>
            <a:r>
              <a:rPr lang="en-US" dirty="0" smtClean="0"/>
              <a:t>=ALb3zwxlqIc , http://www.youtube.c...</a:t>
            </a:r>
            <a:r>
              <a:rPr lang="en-US" dirty="0" err="1" smtClean="0"/>
              <a:t>h?v</a:t>
            </a:r>
            <a:r>
              <a:rPr lang="en-US" dirty="0" smtClean="0"/>
              <a:t>=x3TLBm0ZcVE – Olympic games vocabulary</a:t>
            </a:r>
          </a:p>
          <a:p>
            <a:r>
              <a:rPr lang="en-US" dirty="0" smtClean="0"/>
              <a:t>http://www.youtube.c...</a:t>
            </a:r>
            <a:r>
              <a:rPr lang="en-US" dirty="0" err="1" smtClean="0"/>
              <a:t>h?v</a:t>
            </a:r>
            <a:r>
              <a:rPr lang="en-US" dirty="0" smtClean="0"/>
              <a:t>=qN_9xZHigQo , http://www.youtube.c...</a:t>
            </a:r>
            <a:r>
              <a:rPr lang="en-US" dirty="0" err="1" smtClean="0"/>
              <a:t>h?v</a:t>
            </a:r>
            <a:r>
              <a:rPr lang="en-US" dirty="0" smtClean="0"/>
              <a:t>=o_0LHhnbvo4 – Independence day</a:t>
            </a:r>
          </a:p>
          <a:p>
            <a:r>
              <a:rPr lang="en-US" dirty="0" smtClean="0"/>
              <a:t>http://www.youtube.c...</a:t>
            </a:r>
            <a:r>
              <a:rPr lang="en-US" dirty="0" err="1" smtClean="0"/>
              <a:t>h?v</a:t>
            </a:r>
            <a:r>
              <a:rPr lang="en-US" dirty="0" smtClean="0"/>
              <a:t>=l8q30E7-eNc – Common mistakes with AT, BEFORE, AFTER, WITH, FOR (prepositions with meals)</a:t>
            </a:r>
          </a:p>
          <a:p>
            <a:r>
              <a:rPr lang="en-US" dirty="0" smtClean="0"/>
              <a:t>http://www.youtube.c...</a:t>
            </a:r>
            <a:r>
              <a:rPr lang="en-US" dirty="0" err="1" smtClean="0"/>
              <a:t>h?v</a:t>
            </a:r>
            <a:r>
              <a:rPr lang="en-US" dirty="0" smtClean="0"/>
              <a:t>=clDL8QfKzmA – common mistakes with prepositions</a:t>
            </a:r>
          </a:p>
          <a:p>
            <a:r>
              <a:rPr lang="en-US" dirty="0" smtClean="0"/>
              <a:t>http://www.youtube.c...</a:t>
            </a:r>
            <a:r>
              <a:rPr lang="en-US" dirty="0" err="1" smtClean="0"/>
              <a:t>h?v</a:t>
            </a:r>
            <a:r>
              <a:rPr lang="en-US" dirty="0" smtClean="0"/>
              <a:t>=C6SLgQeGoIs – April Fools’ day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9"/>
            <a:ext cx="86439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=3IMTNomhg-E , 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=doh7BbpC5V4 , 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=9eA1wmKfEAQ , 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=asq05S5Ijbw , 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=asq05S5Ijbw , 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=gVh67rScKjA – Present perfect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=8Eii2dDrdDY ,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</a:t>
            </a:r>
            <a:r>
              <a:rPr lang="en-US" sz="2000" dirty="0" err="1" smtClean="0"/>
              <a:t>jYxyrZvIFYw</a:t>
            </a:r>
            <a:r>
              <a:rPr lang="en-US" sz="2000" dirty="0" smtClean="0"/>
              <a:t> – SEEM TO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=15khdJh1gq0 , 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=dEdK_DSf9o0 – Participial adjectives ending in ED and ING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=Vq5g88qpwb8 , 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=zOrY4VyZamU , 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=RL0LJ_1NjuE, 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</a:t>
            </a:r>
            <a:r>
              <a:rPr lang="en-US" sz="2000" dirty="0" err="1" smtClean="0"/>
              <a:t>LogVejPDIBw</a:t>
            </a:r>
            <a:r>
              <a:rPr lang="en-US" sz="2000" dirty="0" smtClean="0"/>
              <a:t> – WISH and HOPE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=1xTreaklNr8, 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=xxHpA2KAUc4,</a:t>
            </a:r>
          </a:p>
          <a:p>
            <a:r>
              <a:rPr lang="en-US" sz="2000" dirty="0" smtClean="0"/>
              <a:t>http://www.youtube.c...</a:t>
            </a:r>
            <a:r>
              <a:rPr lang="en-US" sz="2000" dirty="0" err="1" smtClean="0"/>
              <a:t>h?v</a:t>
            </a:r>
            <a:r>
              <a:rPr lang="en-US" sz="2000" dirty="0" smtClean="0"/>
              <a:t>=gLcqw0xNpmI – Passive Voice</a:t>
            </a: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Для младших классов</a:t>
            </a:r>
          </a:p>
          <a:p>
            <a:pPr algn="ctr">
              <a:buNone/>
            </a:pPr>
            <a:endParaRPr lang="ru-RU" sz="45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=6XfPRQuJ0NM – </a:t>
            </a:r>
            <a:r>
              <a:rPr lang="ru-RU" sz="4400" dirty="0" smtClean="0"/>
              <a:t>предметы одежды</a:t>
            </a:r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=MoVJ0ryxNuI – </a:t>
            </a:r>
            <a:r>
              <a:rPr lang="ru-RU" sz="4400" dirty="0" smtClean="0"/>
              <a:t>фрукты и овощи</a:t>
            </a:r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</a:t>
            </a:r>
            <a:r>
              <a:rPr lang="en-US" sz="4400" dirty="0" err="1" smtClean="0"/>
              <a:t>geJWQkWVcyI</a:t>
            </a:r>
            <a:r>
              <a:rPr lang="en-US" sz="4400" dirty="0" smtClean="0"/>
              <a:t> – asking and giving directions</a:t>
            </a:r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=rsO5dHgfi1c – action words</a:t>
            </a:r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=2VZxZZVn2iE – English grammar: IT’S and ITS</a:t>
            </a:r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</a:t>
            </a:r>
            <a:r>
              <a:rPr lang="en-US" sz="4400" dirty="0" err="1" smtClean="0"/>
              <a:t>GinSHimulAo</a:t>
            </a:r>
            <a:r>
              <a:rPr lang="en-US" sz="4400" dirty="0" smtClean="0"/>
              <a:t> – IN time, ON time</a:t>
            </a:r>
            <a:r>
              <a:rPr lang="ru-RU" sz="4400" dirty="0" smtClean="0"/>
              <a:t>0</a:t>
            </a:r>
            <a:endParaRPr lang="en-US" sz="4400" dirty="0" smtClean="0"/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=J5E9SWg6_fw , 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=ttjAMb3II_Q ,</a:t>
            </a:r>
          </a:p>
          <a:p>
            <a:r>
              <a:rPr lang="en-US" sz="4400" dirty="0" smtClean="0"/>
              <a:t>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=7KWLZELf1Sk , http://www.youtube.c...</a:t>
            </a:r>
            <a:r>
              <a:rPr lang="en-US" sz="4400" dirty="0" err="1" smtClean="0"/>
              <a:t>h?v</a:t>
            </a:r>
            <a:r>
              <a:rPr lang="en-US" sz="4400" dirty="0" smtClean="0"/>
              <a:t>=Qp70cSK9hxo – Past Simple presentation</a:t>
            </a:r>
            <a:endParaRPr lang="ru-RU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АРТИНКИ\Спасибо\552959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2" descr="C:\Users\user\Desktop\к методсеминару\поисковая-оптимиза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6349507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51435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  Важно определиться, для каких целей мы собираемся использовать его возможности и ресурсы: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   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Для включения материалов сети в содержание урока;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Для самостоятельного поиска информации учащимися в рамках работы над проектом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Используя  информационные ресурсы сети Интернет , можно решать целый ряд дидактических задач на уроке: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600" b="1" dirty="0" smtClean="0">
                <a:latin typeface="Bookman Old Style" pitchFamily="18" charset="0"/>
              </a:rPr>
              <a:t>Формировать навыки и умения чтения, используя материалы глобальной сети </a:t>
            </a:r>
            <a:r>
              <a:rPr lang="ru-RU" sz="2800" dirty="0" smtClean="0"/>
              <a:t>(http://www.washingtonpost.com/, http://cnn.com/world, http://www.abcnews.go.com/index.html, http://www.bbc.co.uk/worldservice, http://www.washtimes.com/);</a:t>
            </a:r>
            <a:endParaRPr lang="ru-RU" sz="2600" b="1" dirty="0" smtClean="0">
              <a:latin typeface="Bookman Old Style" pitchFamily="18" charset="0"/>
            </a:endParaRPr>
          </a:p>
          <a:p>
            <a:r>
              <a:rPr lang="ru-RU" sz="2600" b="1" dirty="0" smtClean="0">
                <a:latin typeface="Bookman Old Style" pitchFamily="18" charset="0"/>
              </a:rPr>
              <a:t>Совершенствовать умения аудирования на основе аутентичных звуковых текстов сети Интернет </a:t>
            </a:r>
            <a:r>
              <a:rPr lang="ru-RU" sz="2800" dirty="0" smtClean="0"/>
              <a:t>(http://www.bell-labs.com/project/tts/index.html)</a:t>
            </a:r>
            <a:endParaRPr lang="ru-RU" sz="2600" b="1" dirty="0" smtClean="0">
              <a:latin typeface="Bookman Old Style" pitchFamily="18" charset="0"/>
            </a:endParaRPr>
          </a:p>
          <a:p>
            <a:r>
              <a:rPr lang="ru-RU" sz="2600" b="1" dirty="0" smtClean="0">
                <a:latin typeface="Bookman Old Style" pitchFamily="18" charset="0"/>
              </a:rPr>
              <a:t>Совершенствовать умения письменной речи школьников;</a:t>
            </a:r>
          </a:p>
          <a:p>
            <a:r>
              <a:rPr lang="ru-RU" sz="2600" b="1" dirty="0" smtClean="0">
                <a:latin typeface="Bookman Old Style" pitchFamily="18" charset="0"/>
              </a:rPr>
              <a:t>Пополнять словарный запас учащихся, как активный, так и пассивный, лексикой современного иностранного языка;</a:t>
            </a:r>
          </a:p>
          <a:p>
            <a:endParaRPr lang="ru-RU" sz="3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285728"/>
            <a:ext cx="8858312" cy="504351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формировать </a:t>
            </a:r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устойчивую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мотивацию,</a:t>
            </a:r>
          </a:p>
          <a:p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активизировать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мыслительные способности учащихся,</a:t>
            </a:r>
          </a:p>
          <a:p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привлекать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к работе пассивных учеников,</a:t>
            </a:r>
          </a:p>
          <a:p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делать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занятия более наглядными,</a:t>
            </a:r>
          </a:p>
          <a:p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обеспечивать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учебный процесс </a:t>
            </a:r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 новыми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, ранее недоступными </a:t>
            </a:r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материалами,</a:t>
            </a:r>
            <a:endParaRPr lang="ru-RU" sz="2600" b="1" dirty="0">
              <a:latin typeface="Bookman Old Style" pitchFamily="18" charset="0"/>
              <a:ea typeface="Batang" pitchFamily="18" charset="-127"/>
            </a:endParaRPr>
          </a:p>
          <a:p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приучать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учащихся к самостоятельной работе </a:t>
            </a:r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 с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материалами,</a:t>
            </a:r>
          </a:p>
          <a:p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обеспечивать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моментальную обратную связь,</a:t>
            </a:r>
          </a:p>
          <a:p>
            <a:r>
              <a:rPr lang="ru-RU" sz="2600" b="1" dirty="0" smtClean="0">
                <a:latin typeface="Bookman Old Style" pitchFamily="18" charset="0"/>
                <a:ea typeface="Batang" pitchFamily="18" charset="-127"/>
              </a:rPr>
              <a:t>повышать </a:t>
            </a:r>
            <a:r>
              <a:rPr lang="ru-RU" sz="2600" b="1" dirty="0">
                <a:latin typeface="Bookman Old Style" pitchFamily="18" charset="0"/>
                <a:ea typeface="Batang" pitchFamily="18" charset="-127"/>
              </a:rPr>
              <a:t>интенсивность учебного процесса,</a:t>
            </a: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643998" cy="564360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формировать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умения, обеспечивающие информационную компетентность, </a:t>
            </a:r>
            <a:endParaRPr lang="ru-RU" sz="2600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 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именно: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  а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) осуществлять поиск и отбирать необходимую информацию в соответствии с определенной задачей и потребностями, использовать ее для достижения своих 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целей,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 б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) анализировать и оценивать прочитанное,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 в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) сортировать информацию </a:t>
            </a:r>
            <a:endParaRPr lang="ru-RU" sz="2600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>
              <a:buNone/>
            </a:pP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  на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главную и 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Batang" pitchFamily="18" charset="-127"/>
              </a:rPr>
              <a:t>второстепенную.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>
              <a:buNone/>
            </a:pPr>
            <a:endParaRPr lang="ru-RU" sz="2600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 descr="C:\Users\user\Desktop\к методсеминару\children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66" y="4786298"/>
            <a:ext cx="30718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Основная цель изучения иностранного языка в средней школе-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формирование коммуникативной компетенции .</a:t>
            </a: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   Коммуникативный подход подразумевает обучение общению и формирование способности к межкультурному взаимодействию, что является основой функционирования Интернета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36" y="785794"/>
            <a:ext cx="2286016" cy="187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   Интернет- </a:t>
            </a:r>
            <a:r>
              <a:rPr lang="ru-RU" sz="2800" b="1" dirty="0" smtClean="0">
                <a:latin typeface="Bookman Old Style" pitchFamily="18" charset="0"/>
              </a:rPr>
              <a:t>лишь вспомогательное техническое средство обучения, и для достижения оптимальных результатов необходимо грамотно интегрировать его использование в процесс урока.</a:t>
            </a:r>
          </a:p>
          <a:p>
            <a:pPr>
              <a:buNone/>
            </a:pPr>
            <a:endParaRPr lang="ru-RU" sz="2400" b="1" dirty="0" smtClean="0">
              <a:latin typeface="Bookman Old Style" pitchFamily="18" charset="0"/>
              <a:ea typeface="Batang" pitchFamily="18" charset="-127"/>
            </a:endParaRPr>
          </a:p>
          <a:p>
            <a:pPr>
              <a:buNone/>
            </a:pPr>
            <a:r>
              <a:rPr lang="ru-RU" sz="2800" b="1" dirty="0" smtClean="0">
                <a:latin typeface="Bookman Old Style" pitchFamily="18" charset="0"/>
                <a:ea typeface="Batang" pitchFamily="18" charset="-127"/>
              </a:rPr>
              <a:t>   Информация </a:t>
            </a:r>
            <a:r>
              <a:rPr lang="ru-RU" sz="2800" b="1" dirty="0">
                <a:latin typeface="Bookman Old Style" pitchFamily="18" charset="0"/>
                <a:ea typeface="Batang" pitchFamily="18" charset="-127"/>
              </a:rPr>
              <a:t>о том, в каком объеме могут привлекаться </a:t>
            </a:r>
            <a:r>
              <a:rPr lang="ru-RU" sz="2800" b="1" dirty="0" smtClean="0">
                <a:latin typeface="Bookman Old Style" pitchFamily="18" charset="0"/>
                <a:ea typeface="Batang" pitchFamily="18" charset="-127"/>
              </a:rPr>
              <a:t>Интернет-ресурсы </a:t>
            </a:r>
            <a:r>
              <a:rPr lang="ru-RU" sz="2800" b="1" dirty="0">
                <a:latin typeface="Bookman Old Style" pitchFamily="18" charset="0"/>
                <a:ea typeface="Batang" pitchFamily="18" charset="-127"/>
              </a:rPr>
              <a:t>на уроках, дается в разработанных на основе федерального закона «Санитарно-эпидемиологических правилах и нормативах», где говорится о допустимой продолжительности работы с ТСО учащихся разных возрастных групп. </a:t>
            </a:r>
            <a:endParaRPr lang="ru-RU" b="1" dirty="0" smtClean="0">
              <a:latin typeface="Bookman Old Style" pitchFamily="18" charset="0"/>
              <a:ea typeface="Batang" pitchFamily="18" charset="-127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Продолжительность непрерывного применения ТСО на уроках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981</Words>
  <Application>Microsoft Office PowerPoint</Application>
  <PresentationFormat>Экран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Используя  информационные ресурсы сети Интернет , можно решать целый ряд дидактических задач на уроке:</vt:lpstr>
      <vt:lpstr>Слайд 5</vt:lpstr>
      <vt:lpstr>Слайд 6</vt:lpstr>
      <vt:lpstr>Основная цель изучения иностранного языка в средней школе-</vt:lpstr>
      <vt:lpstr>Слайд 8</vt:lpstr>
      <vt:lpstr>Продолжительность непрерывного применения ТСО на уроках</vt:lpstr>
      <vt:lpstr>Слайд 10</vt:lpstr>
      <vt:lpstr>Формы работы с Интернет-ресурсами: </vt:lpstr>
      <vt:lpstr>Формы работы с Интернет-ресурсами: </vt:lpstr>
      <vt:lpstr>Слайд 13</vt:lpstr>
      <vt:lpstr>Слайд 14</vt:lpstr>
      <vt:lpstr>Слайд 15</vt:lpstr>
      <vt:lpstr>Слайд 16</vt:lpstr>
      <vt:lpstr>http://www.english easy.info/video/English_Mini_Lessons</vt:lpstr>
      <vt:lpstr>http://www.uchportal.ru</vt:lpstr>
      <vt:lpstr>http://www.english-cartoons.com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Интернет-ресурсов  в процессе обучения</dc:title>
  <dc:creator>user</dc:creator>
  <cp:lastModifiedBy>Алёна</cp:lastModifiedBy>
  <cp:revision>81</cp:revision>
  <dcterms:created xsi:type="dcterms:W3CDTF">2011-09-25T12:06:56Z</dcterms:created>
  <dcterms:modified xsi:type="dcterms:W3CDTF">2012-12-19T14:52:17Z</dcterms:modified>
</cp:coreProperties>
</file>