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84" r:id="rId4"/>
    <p:sldId id="285" r:id="rId5"/>
    <p:sldId id="279" r:id="rId6"/>
    <p:sldId id="281" r:id="rId7"/>
    <p:sldId id="282" r:id="rId8"/>
    <p:sldId id="283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8ADCD"/>
    <a:srgbClr val="096713"/>
    <a:srgbClr val="000066"/>
    <a:srgbClr val="FFFF00"/>
    <a:srgbClr val="000000"/>
    <a:srgbClr val="B3D3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5596" autoAdjust="0"/>
  </p:normalViewPr>
  <p:slideViewPr>
    <p:cSldViewPr>
      <p:cViewPr varScale="1">
        <p:scale>
          <a:sx n="48" d="100"/>
          <a:sy n="48" d="100"/>
        </p:scale>
        <p:origin x="-9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32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559B7-4BBD-4297-AC36-A3ED99F041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8604448" cy="1152128"/>
          </a:xfrm>
        </p:spPr>
        <p:txBody>
          <a:bodyPr/>
          <a:lstStyle/>
          <a:p>
            <a:r>
              <a:rPr lang="ru-RU" sz="6600" i="1" dirty="0" smtClean="0">
                <a:latin typeface="Bookman Old Style" pitchFamily="18" charset="0"/>
              </a:rPr>
              <a:t>Теорема Пифагора</a:t>
            </a:r>
            <a:endParaRPr lang="ru-RU" sz="6600" i="1" dirty="0">
              <a:latin typeface="Bookman Old Style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51520" y="5373216"/>
            <a:ext cx="3528392" cy="128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r>
              <a:rPr lang="ru-RU" sz="3200" i="1" dirty="0" smtClean="0">
                <a:latin typeface="Bookman Old Style" pitchFamily="18" charset="0"/>
              </a:rPr>
              <a:t>14.01.2014</a:t>
            </a:r>
            <a:endParaRPr lang="ru-RU" sz="32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907704" y="1268760"/>
            <a:ext cx="6984776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3. Диагонали ромба точкой пересечения делятся пополам и взаимно перпендикулярны.</a:t>
            </a:r>
          </a:p>
          <a:p>
            <a:pPr marL="457200" indent="-457200" algn="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По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теореме Пифагора:</a:t>
            </a:r>
          </a:p>
          <a:p>
            <a:pPr marL="457200" indent="-457200" algn="r"/>
            <a:r>
              <a:rPr lang="ru-RU" baseline="0" dirty="0" smtClean="0">
                <a:solidFill>
                  <a:srgbClr val="000066"/>
                </a:solidFill>
                <a:latin typeface="Arial" charset="0"/>
              </a:rPr>
              <a:t>10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– 6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100 – 36 =64</a:t>
            </a:r>
          </a:p>
          <a:p>
            <a:pPr marL="457200" indent="-457200" algn="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Половина диагонали равна 8 см.</a:t>
            </a:r>
          </a:p>
          <a:p>
            <a:pPr marL="457200" indent="-457200" algn="r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Диагональ равна 16 см.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8" name="Ромб 7"/>
          <p:cNvSpPr/>
          <p:nvPr/>
        </p:nvSpPr>
        <p:spPr bwMode="auto">
          <a:xfrm>
            <a:off x="2699792" y="2924944"/>
            <a:ext cx="1944216" cy="2808312"/>
          </a:xfrm>
          <a:prstGeom prst="diamond">
            <a:avLst/>
          </a:prstGeom>
          <a:solidFill>
            <a:srgbClr val="92D050"/>
          </a:soli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B050"/>
                </a:solidFill>
              </a:ln>
              <a:solidFill>
                <a:srgbClr val="096713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0"/>
            <a:endCxn id="8" idx="2"/>
          </p:cNvCxnSpPr>
          <p:nvPr/>
        </p:nvCxnSpPr>
        <p:spPr bwMode="auto">
          <a:xfrm>
            <a:off x="3671900" y="2924944"/>
            <a:ext cx="0" cy="2808312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>
            <a:stCxn id="8" idx="1"/>
            <a:endCxn id="8" idx="3"/>
          </p:cNvCxnSpPr>
          <p:nvPr/>
        </p:nvCxnSpPr>
        <p:spPr bwMode="auto">
          <a:xfrm>
            <a:off x="2699792" y="4329100"/>
            <a:ext cx="1944216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771800" y="328498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96713"/>
                </a:solidFill>
              </a:rPr>
              <a:t>10</a:t>
            </a:r>
            <a:endParaRPr lang="ru-RU" dirty="0">
              <a:solidFill>
                <a:srgbClr val="09671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39330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96713"/>
                </a:solidFill>
              </a:rPr>
              <a:t>6</a:t>
            </a:r>
            <a:endParaRPr lang="ru-RU" dirty="0">
              <a:solidFill>
                <a:srgbClr val="0967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835696" y="1196752"/>
            <a:ext cx="6984776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3.   № 495 (а)</a:t>
            </a:r>
          </a:p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     Найдите площадь трапеции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АВС</a:t>
            </a:r>
            <a:r>
              <a:rPr lang="en-US" i="1" dirty="0" smtClean="0">
                <a:solidFill>
                  <a:srgbClr val="000066"/>
                </a:solidFill>
                <a:latin typeface="Arial" charset="0"/>
              </a:rPr>
              <a:t>D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с основаниями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АВ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и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С</a:t>
            </a:r>
            <a:r>
              <a:rPr lang="en-US" i="1" dirty="0" smtClean="0">
                <a:solidFill>
                  <a:srgbClr val="000066"/>
                </a:solidFill>
                <a:latin typeface="Arial" charset="0"/>
              </a:rPr>
              <a:t>D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если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 АВ 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= 10 см,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ВС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</a:t>
            </a:r>
            <a:r>
              <a:rPr lang="en-US" i="1" dirty="0" smtClean="0">
                <a:solidFill>
                  <a:srgbClr val="000066"/>
                </a:solidFill>
                <a:latin typeface="Arial" charset="0"/>
              </a:rPr>
              <a:t>DA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13 см,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С</a:t>
            </a:r>
            <a:r>
              <a:rPr lang="en-US" i="1" dirty="0" smtClean="0">
                <a:solidFill>
                  <a:srgbClr val="000066"/>
                </a:solidFill>
                <a:latin typeface="Arial" charset="0"/>
              </a:rPr>
              <a:t>D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20 см.</a:t>
            </a:r>
          </a:p>
          <a:p>
            <a:pPr marL="457200" indent="-457200" algn="l"/>
            <a:endParaRPr kumimoji="0" lang="ru-RU" b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" name="Трапеция 8"/>
          <p:cNvSpPr/>
          <p:nvPr/>
        </p:nvSpPr>
        <p:spPr bwMode="auto">
          <a:xfrm>
            <a:off x="2627784" y="3789040"/>
            <a:ext cx="4032448" cy="2304256"/>
          </a:xfrm>
          <a:prstGeom prst="trapezoid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3429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А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33569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В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60212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С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60932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D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5976" y="328498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10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976" y="609329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20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9752" y="450912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13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458112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13</a:t>
            </a:r>
            <a:endParaRPr lang="ru-RU" b="1" dirty="0">
              <a:solidFill>
                <a:srgbClr val="0967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835696" y="1124744"/>
            <a:ext cx="7308304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3. Проведем высоты трапеции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АК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и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ВЕ</a:t>
            </a:r>
          </a:p>
          <a:p>
            <a:pPr marL="457200" indent="-457200" algn="l"/>
            <a:r>
              <a:rPr lang="en-US" i="1" dirty="0" smtClean="0">
                <a:solidFill>
                  <a:srgbClr val="000066"/>
                </a:solidFill>
                <a:latin typeface="Arial" charset="0"/>
              </a:rPr>
              <a:t>D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К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=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СЕ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= (20 – 10)/ 2 = 5</a:t>
            </a:r>
          </a:p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Рассмотрим прямоугольный треугольник </a:t>
            </a:r>
            <a:r>
              <a:rPr lang="ru-RU" i="1" dirty="0" smtClean="0">
                <a:solidFill>
                  <a:srgbClr val="000066"/>
                </a:solidFill>
                <a:latin typeface="Arial" charset="0"/>
              </a:rPr>
              <a:t>ВЕС</a:t>
            </a:r>
            <a:endParaRPr lang="ru-RU" dirty="0" smtClean="0">
              <a:solidFill>
                <a:srgbClr val="000066"/>
              </a:solidFill>
              <a:latin typeface="Arial" charset="0"/>
            </a:endParaRPr>
          </a:p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По теореме Пифагора:</a:t>
            </a:r>
          </a:p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ВЕ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13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– 5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169 – 25 = 144</a:t>
            </a:r>
          </a:p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ВЕ = 12</a:t>
            </a:r>
          </a:p>
          <a:p>
            <a:pPr marL="457200" indent="-457200" algn="r"/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S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(АВ + </a:t>
            </a:r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D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С)*ВЕ/2</a:t>
            </a:r>
          </a:p>
          <a:p>
            <a:pPr marL="457200" indent="-457200" algn="r"/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S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= (10 + 20)*12 /2 =180</a:t>
            </a:r>
          </a:p>
          <a:p>
            <a:pPr marL="457200" indent="-457200" algn="r"/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S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180 см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endParaRPr lang="ru-RU" dirty="0" smtClean="0">
              <a:solidFill>
                <a:srgbClr val="000066"/>
              </a:solidFill>
              <a:latin typeface="Arial" charset="0"/>
            </a:endParaRPr>
          </a:p>
          <a:p>
            <a:pPr marL="457200" indent="-457200" algn="l"/>
            <a:endParaRPr kumimoji="0" lang="ru-RU" b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" name="Трапеция 8"/>
          <p:cNvSpPr/>
          <p:nvPr/>
        </p:nvSpPr>
        <p:spPr bwMode="auto">
          <a:xfrm>
            <a:off x="2627784" y="3789040"/>
            <a:ext cx="3528392" cy="2304256"/>
          </a:xfrm>
          <a:prstGeom prst="trapezoid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3429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А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33569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В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60932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С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60932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D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5976" y="328498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10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976" y="609329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20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9752" y="450912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13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458112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13</a:t>
            </a:r>
            <a:endParaRPr lang="ru-RU" b="1" dirty="0">
              <a:solidFill>
                <a:srgbClr val="096713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 flipH="1">
            <a:off x="5508104" y="3789040"/>
            <a:ext cx="72008" cy="230425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3059832" y="6093296"/>
            <a:ext cx="7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К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4088" y="6093296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Е</a:t>
            </a:r>
            <a:endParaRPr lang="ru-RU" b="1" dirty="0">
              <a:solidFill>
                <a:srgbClr val="096713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endCxn id="24" idx="0"/>
          </p:cNvCxnSpPr>
          <p:nvPr/>
        </p:nvCxnSpPr>
        <p:spPr bwMode="auto">
          <a:xfrm flipH="1">
            <a:off x="3095836" y="3789040"/>
            <a:ext cx="108012" cy="230425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699792" y="602128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5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6" y="5661248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5</a:t>
            </a:r>
            <a:endParaRPr lang="ru-RU" b="1" dirty="0">
              <a:solidFill>
                <a:srgbClr val="0967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835696" y="1124744"/>
            <a:ext cx="7308304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</a:t>
            </a: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Домашнее задание: </a:t>
            </a:r>
          </a:p>
          <a:p>
            <a:pPr marL="457200" indent="-457200" algn="l"/>
            <a:r>
              <a:rPr lang="ru-RU" sz="4800" dirty="0" smtClean="0">
                <a:solidFill>
                  <a:srgbClr val="000066"/>
                </a:solidFill>
                <a:latin typeface="Arial" charset="0"/>
              </a:rPr>
              <a:t>№ 495 (б, в)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2"/>
            <a:ext cx="8353176" cy="2016076"/>
          </a:xfrm>
        </p:spPr>
        <p:txBody>
          <a:bodyPr/>
          <a:lstStyle/>
          <a:p>
            <a:pPr eaLnBrk="1" hangingPunct="1"/>
            <a:r>
              <a:rPr lang="ru-RU" sz="4000" b="0" dirty="0" smtClean="0">
                <a:solidFill>
                  <a:srgbClr val="002060"/>
                </a:solidFill>
              </a:rPr>
              <a:t>Теорема Пифагора. </a:t>
            </a:r>
            <a:br>
              <a:rPr lang="ru-RU" sz="4000" b="0" dirty="0" smtClean="0">
                <a:solidFill>
                  <a:srgbClr val="002060"/>
                </a:solidFill>
              </a:rPr>
            </a:br>
            <a:r>
              <a:rPr lang="ru-RU" sz="4000" b="0" dirty="0" smtClean="0">
                <a:solidFill>
                  <a:srgbClr val="7030A0"/>
                </a:solidFill>
              </a:rPr>
              <a:t>В прямоугольном треугольнике квадрат гипотенузы равен сумме квадратов катетов.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13731" y="2852936"/>
          <a:ext cx="5158646" cy="2952328"/>
        </p:xfrm>
        <a:graphic>
          <a:graphicData uri="http://schemas.openxmlformats.org/presentationml/2006/ole">
            <p:oleObj spid="_x0000_s1026" name="Visio" r:id="rId3" imgW="2620467" imgH="1500653" progId="">
              <p:embed/>
            </p:oleObj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48064" y="3284984"/>
            <a:ext cx="3743647" cy="92333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54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</a:rPr>
              <a:t> = a</a:t>
            </a:r>
            <a:r>
              <a:rPr lang="en-US" sz="54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</a:rPr>
              <a:t> + b</a:t>
            </a:r>
            <a:r>
              <a:rPr lang="en-US" sz="54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5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51520" y="2636912"/>
            <a:ext cx="719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2453CA"/>
                </a:solidFill>
              </a:rPr>
              <a:t>A</a:t>
            </a:r>
            <a:endParaRPr lang="ru-RU" sz="3600" dirty="0">
              <a:solidFill>
                <a:srgbClr val="2453CA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64088" y="4941168"/>
            <a:ext cx="719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2453CA"/>
                </a:solidFill>
              </a:rPr>
              <a:t>B</a:t>
            </a:r>
            <a:endParaRPr lang="ru-RU" sz="3600" dirty="0">
              <a:solidFill>
                <a:srgbClr val="2453CA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95536" y="4941168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2453CA"/>
                </a:solidFill>
              </a:rPr>
              <a:t>C</a:t>
            </a:r>
            <a:endParaRPr lang="ru-RU" sz="3600" dirty="0">
              <a:solidFill>
                <a:srgbClr val="2453CA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971600" y="2996952"/>
            <a:ext cx="1655762" cy="20891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rot="-5119438">
            <a:off x="1226345" y="3469481"/>
            <a:ext cx="1370012" cy="17240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rot="8648076">
            <a:off x="1652538" y="2686545"/>
            <a:ext cx="3102618" cy="3574374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8" grpId="0" animBg="1"/>
      <p:bldP spid="13319" grpId="0"/>
      <p:bldP spid="13320" grpId="0"/>
      <p:bldP spid="13321" grpId="0"/>
      <p:bldP spid="13322" grpId="0" animBg="1"/>
      <p:bldP spid="13322" grpId="1" animBg="1"/>
      <p:bldP spid="13323" grpId="0" animBg="1"/>
      <p:bldP spid="13323" grpId="1" animBg="1"/>
      <p:bldP spid="13324" grpId="0" animBg="1"/>
      <p:bldP spid="133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4" y="219075"/>
            <a:ext cx="8905875" cy="715963"/>
          </a:xfrm>
        </p:spPr>
        <p:txBody>
          <a:bodyPr/>
          <a:lstStyle/>
          <a:p>
            <a:r>
              <a:rPr lang="ru-RU" dirty="0" smtClean="0"/>
              <a:t>Найдите неизвестные </a:t>
            </a:r>
            <a:r>
              <a:rPr lang="ru-RU" dirty="0" smtClean="0"/>
              <a:t>стороны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477072" cy="51845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124744"/>
            <a:ext cx="3939480" cy="51845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  </a:t>
            </a: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1187624" y="1340768"/>
            <a:ext cx="2232248" cy="1512168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9888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 bwMode="auto">
          <a:xfrm>
            <a:off x="971600" y="4005064"/>
            <a:ext cx="1800200" cy="1944216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>
              <a:rot lat="0" lon="10800000" rev="0"/>
            </a:camera>
            <a:lightRig rig="threePt" dir="t"/>
          </a:scene3d>
          <a:sp3d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flatTx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45811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59492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16288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4725144"/>
            <a:ext cx="434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5508104" y="1268760"/>
            <a:ext cx="2592288" cy="1728192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18448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6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30689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8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8224" y="148478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?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 bwMode="auto">
          <a:xfrm>
            <a:off x="6228184" y="4005064"/>
            <a:ext cx="2088232" cy="18002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sp3d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flatTx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6416" y="465313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12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88224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13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96336" y="350100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?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4" y="219075"/>
            <a:ext cx="8905875" cy="715963"/>
          </a:xfrm>
        </p:spPr>
        <p:txBody>
          <a:bodyPr/>
          <a:lstStyle/>
          <a:p>
            <a:r>
              <a:rPr lang="ru-RU" dirty="0" smtClean="0"/>
              <a:t>Найдите неизвестные стороны: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572000" cy="518457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1. По теореме Пифагора: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3</a:t>
            </a:r>
            <a:r>
              <a:rPr lang="ru-RU" baseline="30000" dirty="0" smtClean="0">
                <a:solidFill>
                  <a:srgbClr val="000066"/>
                </a:solidFill>
              </a:rPr>
              <a:t>2</a:t>
            </a:r>
            <a:r>
              <a:rPr lang="ru-RU" dirty="0" smtClean="0">
                <a:solidFill>
                  <a:srgbClr val="000066"/>
                </a:solidFill>
              </a:rPr>
              <a:t> + 4</a:t>
            </a:r>
            <a:r>
              <a:rPr lang="ru-RU" baseline="30000" dirty="0" smtClean="0">
                <a:solidFill>
                  <a:srgbClr val="000066"/>
                </a:solidFill>
              </a:rPr>
              <a:t>2</a:t>
            </a:r>
            <a:r>
              <a:rPr lang="ru-RU" dirty="0" smtClean="0">
                <a:solidFill>
                  <a:srgbClr val="000066"/>
                </a:solidFill>
              </a:rPr>
              <a:t> = 9 + 16 = 25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Гипотенуза равна 5 </a:t>
            </a:r>
          </a:p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2. По теореме Пифагора: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10</a:t>
            </a:r>
            <a:r>
              <a:rPr lang="ru-RU" baseline="30000" dirty="0" smtClean="0">
                <a:solidFill>
                  <a:srgbClr val="000066"/>
                </a:solidFill>
              </a:rPr>
              <a:t>2</a:t>
            </a:r>
            <a:r>
              <a:rPr lang="ru-RU" dirty="0" smtClean="0">
                <a:solidFill>
                  <a:srgbClr val="000066"/>
                </a:solidFill>
              </a:rPr>
              <a:t> - 6</a:t>
            </a:r>
            <a:r>
              <a:rPr lang="ru-RU" baseline="30000" dirty="0" smtClean="0">
                <a:solidFill>
                  <a:srgbClr val="000066"/>
                </a:solidFill>
              </a:rPr>
              <a:t>2</a:t>
            </a:r>
            <a:r>
              <a:rPr lang="ru-RU" dirty="0" smtClean="0">
                <a:solidFill>
                  <a:srgbClr val="000066"/>
                </a:solidFill>
              </a:rPr>
              <a:t> = 100 - 36 = 64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Катет равен 8 </a:t>
            </a:r>
          </a:p>
          <a:p>
            <a:pPr>
              <a:buNone/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4427984" cy="51125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 По теореме Пифагора: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6</a:t>
            </a:r>
            <a:r>
              <a:rPr lang="ru-RU" baseline="30000" dirty="0" smtClean="0">
                <a:solidFill>
                  <a:srgbClr val="FFFF00"/>
                </a:solidFill>
              </a:rPr>
              <a:t>2</a:t>
            </a:r>
            <a:r>
              <a:rPr lang="ru-RU" dirty="0" smtClean="0">
                <a:solidFill>
                  <a:srgbClr val="FFFF00"/>
                </a:solidFill>
              </a:rPr>
              <a:t> + 8</a:t>
            </a:r>
            <a:r>
              <a:rPr lang="ru-RU" baseline="30000" dirty="0" smtClean="0">
                <a:solidFill>
                  <a:srgbClr val="FFFF00"/>
                </a:solidFill>
              </a:rPr>
              <a:t>2</a:t>
            </a:r>
            <a:r>
              <a:rPr lang="ru-RU" dirty="0" smtClean="0">
                <a:solidFill>
                  <a:srgbClr val="FFFF00"/>
                </a:solidFill>
              </a:rPr>
              <a:t> = 36 + 64 = 100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Гипотенуза равна 10 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2. По теореме Пифагора: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13</a:t>
            </a:r>
            <a:r>
              <a:rPr lang="ru-RU" baseline="30000" dirty="0" smtClean="0">
                <a:solidFill>
                  <a:srgbClr val="FFFF00"/>
                </a:solidFill>
              </a:rPr>
              <a:t>2</a:t>
            </a:r>
            <a:r>
              <a:rPr lang="ru-RU" dirty="0" smtClean="0">
                <a:solidFill>
                  <a:srgbClr val="FFFF00"/>
                </a:solidFill>
              </a:rPr>
              <a:t> - 12</a:t>
            </a:r>
            <a:r>
              <a:rPr lang="ru-RU" baseline="30000" dirty="0" smtClean="0">
                <a:solidFill>
                  <a:srgbClr val="FFFF00"/>
                </a:solidFill>
              </a:rPr>
              <a:t>2</a:t>
            </a:r>
            <a:r>
              <a:rPr lang="ru-RU" dirty="0" smtClean="0">
                <a:solidFill>
                  <a:srgbClr val="FFFF00"/>
                </a:solidFill>
              </a:rPr>
              <a:t> = 169 - 144 = 25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Катет равен 5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123728" y="1268760"/>
            <a:ext cx="6768752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В прямоугольнике проведена диагональ. Найдите длину диагонали, если стороны п</a:t>
            </a:r>
            <a:r>
              <a:rPr lang="ru-RU" sz="3200" dirty="0" smtClean="0">
                <a:solidFill>
                  <a:srgbClr val="000066"/>
                </a:solidFill>
                <a:latin typeface="Arial" charset="0"/>
              </a:rPr>
              <a:t>рямоугольника равны 8 см и 15 см.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555776" y="4077072"/>
            <a:ext cx="3024336" cy="201622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0066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 flipV="1">
            <a:off x="2627784" y="4077072"/>
            <a:ext cx="2952328" cy="201622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123728" y="36450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А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В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59492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С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59492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D</a:t>
            </a:r>
            <a:endParaRPr lang="ru-RU" b="1" dirty="0">
              <a:solidFill>
                <a:srgbClr val="0967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907704" y="1268760"/>
            <a:ext cx="6984776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АВ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=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15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см, А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D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=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8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см. </a:t>
            </a:r>
            <a:endParaRPr lang="ru-RU" dirty="0" smtClean="0">
              <a:solidFill>
                <a:srgbClr val="000066"/>
              </a:solidFill>
              <a:latin typeface="Arial" charset="0"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Рассмотрим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прямоугольный треугольник АВ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D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.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По теореме Пифагора: 8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2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+ 15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2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= 64 + 225=289.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aseline="0" dirty="0" smtClean="0">
                <a:solidFill>
                  <a:srgbClr val="000066"/>
                </a:solidFill>
                <a:latin typeface="Arial" charset="0"/>
              </a:rPr>
              <a:t>BD</a:t>
            </a:r>
            <a:r>
              <a:rPr lang="en-US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 = 289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BD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627784" y="4077072"/>
            <a:ext cx="2880320" cy="201622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0066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 flipV="1">
            <a:off x="2555776" y="4077072"/>
            <a:ext cx="2952328" cy="201622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123728" y="36450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А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В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59492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96713"/>
                </a:solidFill>
              </a:rPr>
              <a:t>С</a:t>
            </a:r>
            <a:endParaRPr lang="ru-RU" b="1" dirty="0">
              <a:solidFill>
                <a:srgbClr val="0967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59492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96713"/>
                </a:solidFill>
              </a:rPr>
              <a:t>D</a:t>
            </a:r>
            <a:endParaRPr lang="ru-RU" b="1" dirty="0">
              <a:solidFill>
                <a:srgbClr val="0967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907704" y="1196752"/>
            <a:ext cx="6984776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2. Найдите площадь равнобедренного треугольника, если его боковая сторона равна 13 см, а основание – 10 см.</a:t>
            </a:r>
          </a:p>
        </p:txBody>
      </p:sp>
      <p:sp>
        <p:nvSpPr>
          <p:cNvPr id="15" name="Равнобедренный треугольник 14"/>
          <p:cNvSpPr/>
          <p:nvPr/>
        </p:nvSpPr>
        <p:spPr bwMode="auto">
          <a:xfrm>
            <a:off x="2555776" y="3140968"/>
            <a:ext cx="3024336" cy="2376264"/>
          </a:xfrm>
          <a:prstGeom prst="triangl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0"/>
            <a:endCxn id="15" idx="3"/>
          </p:cNvCxnSpPr>
          <p:nvPr/>
        </p:nvCxnSpPr>
        <p:spPr bwMode="auto">
          <a:xfrm>
            <a:off x="4067944" y="3140968"/>
            <a:ext cx="0" cy="237626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2771800" y="37170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1920" y="55172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10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907704" y="1196752"/>
            <a:ext cx="6984776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2. Высота в равнобедренном треугольнике,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проведенная к основанию является медианой, т.е. основание делит на две равные части. АК = КС = 5 см.</a:t>
            </a:r>
          </a:p>
          <a:p>
            <a:pPr marL="457200" marR="0" indent="-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aseline="0" dirty="0" smtClean="0">
                <a:solidFill>
                  <a:srgbClr val="000066"/>
                </a:solidFill>
                <a:latin typeface="Arial" charset="0"/>
              </a:rPr>
              <a:t>В прямоугольном треугольнике</a:t>
            </a:r>
          </a:p>
          <a:p>
            <a:pPr marL="457200" marR="0" indent="-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АВК по теореме Пифагора:</a:t>
            </a:r>
          </a:p>
          <a:p>
            <a:pPr marL="457200" marR="0" indent="-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aseline="0" dirty="0" smtClean="0">
                <a:solidFill>
                  <a:srgbClr val="000066"/>
                </a:solidFill>
                <a:latin typeface="Arial" charset="0"/>
              </a:rPr>
              <a:t>ВК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= 13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 – 5</a:t>
            </a:r>
            <a:r>
              <a:rPr lang="ru-RU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= 169 – 25 =144</a:t>
            </a:r>
          </a:p>
          <a:p>
            <a:pPr marL="457200" marR="0" indent="-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ВК = 12 см.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  <a:p>
            <a:pPr marL="457200" marR="0" indent="-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S</a:t>
            </a:r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= (АС*ВК)/2</a:t>
            </a:r>
          </a:p>
          <a:p>
            <a:pPr marL="457200" marR="0" indent="-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=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(10*12)/2= 60 см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 bwMode="auto">
          <a:xfrm>
            <a:off x="2555776" y="3140968"/>
            <a:ext cx="3024336" cy="2376264"/>
          </a:xfrm>
          <a:prstGeom prst="triangl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0"/>
            <a:endCxn id="15" idx="3"/>
          </p:cNvCxnSpPr>
          <p:nvPr/>
        </p:nvCxnSpPr>
        <p:spPr bwMode="auto">
          <a:xfrm>
            <a:off x="4067944" y="3140968"/>
            <a:ext cx="0" cy="237626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2771800" y="37170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1920" y="55172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54452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278092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54452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936" y="50851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50131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5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50131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5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Теорема Пифагора. Решение задач.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907704" y="1268760"/>
            <a:ext cx="6984776" cy="54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ru-RU" dirty="0" smtClean="0">
                <a:solidFill>
                  <a:srgbClr val="000066"/>
                </a:solidFill>
                <a:latin typeface="Arial" charset="0"/>
              </a:rPr>
              <a:t>3. Найдите диагональ ромба, если вторая диагональ и сторона ромба соответственно равны 12 см и 10 см.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8" name="Ромб 7"/>
          <p:cNvSpPr/>
          <p:nvPr/>
        </p:nvSpPr>
        <p:spPr bwMode="auto">
          <a:xfrm>
            <a:off x="2699792" y="2924944"/>
            <a:ext cx="1944216" cy="2808312"/>
          </a:xfrm>
          <a:prstGeom prst="diamond">
            <a:avLst/>
          </a:prstGeom>
          <a:solidFill>
            <a:srgbClr val="92D050"/>
          </a:soli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B050"/>
                </a:solidFill>
              </a:ln>
              <a:solidFill>
                <a:srgbClr val="096713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0"/>
            <a:endCxn id="8" idx="2"/>
          </p:cNvCxnSpPr>
          <p:nvPr/>
        </p:nvCxnSpPr>
        <p:spPr bwMode="auto">
          <a:xfrm>
            <a:off x="3671900" y="2924944"/>
            <a:ext cx="0" cy="2808312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>
            <a:stCxn id="8" idx="1"/>
            <a:endCxn id="8" idx="3"/>
          </p:cNvCxnSpPr>
          <p:nvPr/>
        </p:nvCxnSpPr>
        <p:spPr bwMode="auto">
          <a:xfrm>
            <a:off x="2699792" y="4329100"/>
            <a:ext cx="1944216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96713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236</TotalTime>
  <Words>536</Words>
  <Application>Microsoft Office PowerPoint</Application>
  <PresentationFormat>Экран (4:3)</PresentationFormat>
  <Paragraphs>139</Paragraphs>
  <Slides>13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powerpoint-template</vt:lpstr>
      <vt:lpstr>Visio</vt:lpstr>
      <vt:lpstr>Теорема Пифагора</vt:lpstr>
      <vt:lpstr>Теорема Пифагора.  В прямоугольном треугольнике квадрат гипотенузы равен сумме квадратов катетов.</vt:lpstr>
      <vt:lpstr>Найдите неизвестные стороны:</vt:lpstr>
      <vt:lpstr>Найдите неизвестные стороны: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Вера</cp:lastModifiedBy>
  <cp:revision>21</cp:revision>
  <dcterms:created xsi:type="dcterms:W3CDTF">2012-08-03T05:35:41Z</dcterms:created>
  <dcterms:modified xsi:type="dcterms:W3CDTF">2014-01-14T04:37:27Z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