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C884D-FB75-40EE-A961-E432941C18B0}" type="datetimeFigureOut">
              <a:rPr lang="ru-RU" smtClean="0"/>
              <a:t>03.09.2012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510CE-D873-40DA-AB32-E67804CC903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510CE-D873-40DA-AB32-E67804CC903E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64DEBA-25BB-469A-88E0-88A31D1A79BE}" type="datetimeFigureOut">
              <a:rPr lang="ru-RU" smtClean="0"/>
              <a:pPr/>
              <a:t>03.09.2012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284458F-A8A9-46D0-8BE9-093DE066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/index.php?title=%D0%A1%D1%82%D1%80%D1%83%D0%BA%D1%82%D1%83%D1%80%D0%B0_%D0%B0%D0%B2%D1%82%D0%BE%D0%BC%D0%B0%D1%82%D0%B8%D1%87%D0%B5%D1%81%D0%BA%D0%BE%D0%B3%D0%BE_%D1%83%D0%BF%D1%80%D0%B0%D0%B2%D0%BB%D0%B5%D0%BD%D0%B8%D1%8F&amp;action=edit&amp;redlink=1" TargetMode="External"/><Relationship Id="rId2" Type="http://schemas.openxmlformats.org/officeDocument/2006/relationships/hyperlink" Target="http://ru.wikipedia.org/w/index.php?title=%D0%90%D0%B2%D1%82%D0%BE%D0%BC%D0%B0%D1%82%D0%B8%D0%B7%D0%B8%D1%80%D0%BE%D0%B2%D0%B0%D0%BD%D0%BD%D0%B0%D1%8F_%D1%81%D1%82%D1%80%D1%83%D0%BA%D1%82%D1%83%D1%80%D0%B0_%D1%83%D0%BF%D1%80%D0%B0%D0%B2%D0%BB%D0%B5%D0%BD%D0%B8%D1%8F&amp;action=edit&amp;redlink=1" TargetMode="Externa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714356"/>
            <a:ext cx="75724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Информация</a:t>
            </a:r>
            <a:r>
              <a:rPr lang="ru-RU" sz="3200" dirty="0" smtClean="0"/>
              <a:t> в физике – это </a:t>
            </a:r>
            <a:r>
              <a:rPr lang="ru-RU" sz="3200" i="1" dirty="0" smtClean="0"/>
              <a:t>мера упорядоченности</a:t>
            </a:r>
            <a:r>
              <a:rPr lang="ru-RU" sz="3200" dirty="0" smtClean="0"/>
              <a:t>. Если происходит обмен между системой и окружающим миром, то количество информации увеличивается. </a:t>
            </a:r>
            <a:endParaRPr lang="ru-RU" sz="3200" dirty="0"/>
          </a:p>
        </p:txBody>
      </p:sp>
      <p:pic>
        <p:nvPicPr>
          <p:cNvPr id="7170" name="Picture 2" descr="https://encrypted-tbn0.google.com/images?q=tbn:ANd9GcQuGy3wpSzhxwtOxbQ98DUsxORO1OfIyLcRB6QWBcNAIZbnV9X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429000"/>
            <a:ext cx="3079229" cy="30792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428604"/>
            <a:ext cx="73580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/>
              <a:t>Живые организмы </a:t>
            </a:r>
            <a:r>
              <a:rPr lang="ru-RU" sz="3200" dirty="0" smtClean="0"/>
              <a:t>– это </a:t>
            </a:r>
            <a:r>
              <a:rPr lang="ru-RU" sz="3200" i="1" dirty="0" smtClean="0"/>
              <a:t>открытые системы</a:t>
            </a:r>
            <a:r>
              <a:rPr lang="ru-RU" sz="3200" dirty="0" smtClean="0"/>
              <a:t>, т. </a:t>
            </a:r>
            <a:r>
              <a:rPr lang="ru-RU" sz="3200" dirty="0"/>
              <a:t>е</a:t>
            </a:r>
            <a:r>
              <a:rPr lang="ru-RU" sz="3200" dirty="0" smtClean="0"/>
              <a:t>. обмениваются информацией с окружающим миром, усложняя свою структуру. </a:t>
            </a:r>
          </a:p>
          <a:p>
            <a:endParaRPr lang="ru-RU" sz="3200" dirty="0" smtClean="0"/>
          </a:p>
          <a:p>
            <a:r>
              <a:rPr lang="ru-RU" sz="3200" dirty="0" smtClean="0"/>
              <a:t>«Живое питается информацией».</a:t>
            </a:r>
            <a:endParaRPr lang="ru-RU" sz="3200" dirty="0"/>
          </a:p>
        </p:txBody>
      </p:sp>
      <p:pic>
        <p:nvPicPr>
          <p:cNvPr id="6146" name="Picture 2" descr="https://encrypted-tbn3.google.com/images?q=tbn:ANd9GcSnmB5k_OPqgwZxjr6qDkT5f4S932c11eqqWxSUbO0B7CKh9rg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573016"/>
            <a:ext cx="1695450" cy="2695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357166"/>
            <a:ext cx="75724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Для человека </a:t>
            </a:r>
            <a:r>
              <a:rPr lang="ru-RU" sz="3200" b="1" dirty="0" smtClean="0"/>
              <a:t>информация</a:t>
            </a:r>
            <a:r>
              <a:rPr lang="ru-RU" sz="3200" dirty="0" smtClean="0"/>
              <a:t> – это </a:t>
            </a:r>
            <a:r>
              <a:rPr lang="ru-RU" sz="3200" i="1" dirty="0" smtClean="0"/>
              <a:t>знания, сведения,</a:t>
            </a:r>
            <a:r>
              <a:rPr lang="ru-RU" sz="3200" dirty="0" smtClean="0"/>
              <a:t> полученные из окружающего мира.</a:t>
            </a:r>
            <a:endParaRPr lang="ru-RU" sz="3200" dirty="0"/>
          </a:p>
        </p:txBody>
      </p:sp>
      <p:pic>
        <p:nvPicPr>
          <p:cNvPr id="5122" name="Picture 2" descr="https://encrypted-tbn0.google.com/images?q=tbn:ANd9GcRyU0YPFfamX26LlFAxH5hGkGQeeezZDqmxNtQ7B1TCRGtCw48Y-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2132856"/>
            <a:ext cx="2676525" cy="1704976"/>
          </a:xfrm>
          <a:prstGeom prst="rect">
            <a:avLst/>
          </a:prstGeom>
          <a:noFill/>
        </p:spPr>
      </p:pic>
      <p:pic>
        <p:nvPicPr>
          <p:cNvPr id="5124" name="Picture 4" descr="http://www.prostoy.ru/media/pics/51_3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44824"/>
            <a:ext cx="3122712" cy="1988127"/>
          </a:xfrm>
          <a:prstGeom prst="rect">
            <a:avLst/>
          </a:prstGeom>
          <a:noFill/>
        </p:spPr>
      </p:pic>
      <p:pic>
        <p:nvPicPr>
          <p:cNvPr id="5128" name="Picture 8" descr="https://encrypted-tbn3.google.com/images?q=tbn:ANd9GcTZUudZtE2qAmJ9TxmDhRoRHNxz34uTGKHgWM6w-wrIAMhunOR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2492896"/>
            <a:ext cx="2401578" cy="1255019"/>
          </a:xfrm>
          <a:prstGeom prst="rect">
            <a:avLst/>
          </a:prstGeom>
          <a:noFill/>
        </p:spPr>
      </p:pic>
      <p:pic>
        <p:nvPicPr>
          <p:cNvPr id="5130" name="Picture 10" descr="https://encrypted-tbn1.google.com/images?q=tbn:ANd9GcR820tOa3laQTkV6SXhLpArR-yUsmmI1fq3bFx5ziE3ZhJ4MlJeD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0133" y="4149080"/>
            <a:ext cx="3282791" cy="2045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2857496"/>
            <a:ext cx="30718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Свойства информации: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95936" y="404664"/>
            <a:ext cx="424847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800" b="1" dirty="0" smtClean="0">
                <a:solidFill>
                  <a:srgbClr val="FFFF00"/>
                </a:solidFill>
              </a:rPr>
              <a:t>понятная</a:t>
            </a:r>
          </a:p>
          <a:p>
            <a:pPr>
              <a:buFont typeface="Arial" pitchFamily="34" charset="0"/>
              <a:buChar char="•"/>
            </a:pPr>
            <a:r>
              <a:rPr lang="ru-RU" sz="4800" b="1" dirty="0" smtClean="0">
                <a:solidFill>
                  <a:srgbClr val="FFFF00"/>
                </a:solidFill>
              </a:rPr>
              <a:t>полная</a:t>
            </a:r>
          </a:p>
          <a:p>
            <a:pPr>
              <a:buFont typeface="Arial" pitchFamily="34" charset="0"/>
              <a:buChar char="•"/>
            </a:pPr>
            <a:r>
              <a:rPr lang="ru-RU" sz="4800" b="1" dirty="0" smtClean="0">
                <a:solidFill>
                  <a:srgbClr val="FFFF00"/>
                </a:solidFill>
              </a:rPr>
              <a:t>точная</a:t>
            </a:r>
          </a:p>
          <a:p>
            <a:pPr>
              <a:buFont typeface="Arial" pitchFamily="34" charset="0"/>
              <a:buChar char="•"/>
            </a:pPr>
            <a:r>
              <a:rPr lang="ru-RU" sz="4800" b="1" dirty="0" smtClean="0">
                <a:solidFill>
                  <a:srgbClr val="FFFF00"/>
                </a:solidFill>
              </a:rPr>
              <a:t>достоверная</a:t>
            </a:r>
          </a:p>
          <a:p>
            <a:pPr>
              <a:buFont typeface="Arial" pitchFamily="34" charset="0"/>
              <a:buChar char="•"/>
            </a:pPr>
            <a:r>
              <a:rPr lang="ru-RU" sz="4800" b="1" dirty="0" smtClean="0">
                <a:solidFill>
                  <a:srgbClr val="FFFF00"/>
                </a:solidFill>
              </a:rPr>
              <a:t>актуальная</a:t>
            </a:r>
          </a:p>
          <a:p>
            <a:pPr>
              <a:buFont typeface="Arial" pitchFamily="34" charset="0"/>
              <a:buChar char="•"/>
            </a:pPr>
            <a:r>
              <a:rPr lang="ru-RU" sz="4800" b="1" dirty="0" smtClean="0">
                <a:solidFill>
                  <a:srgbClr val="FFFF00"/>
                </a:solidFill>
              </a:rPr>
              <a:t>полезная.</a:t>
            </a:r>
          </a:p>
          <a:p>
            <a:pPr>
              <a:buFont typeface="Arial" pitchFamily="34" charset="0"/>
              <a:buChar char="•"/>
            </a:pPr>
            <a:endParaRPr lang="ru-RU" sz="4800" dirty="0" smtClean="0"/>
          </a:p>
          <a:p>
            <a:pPr>
              <a:buFont typeface="Arial" pitchFamily="34" charset="0"/>
              <a:buChar char="•"/>
            </a:pP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500042"/>
            <a:ext cx="72866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Информационные процессы </a:t>
            </a:r>
            <a:r>
              <a:rPr lang="ru-RU" sz="3600" dirty="0" smtClean="0"/>
              <a:t>– это процессы, связанные с </a:t>
            </a:r>
            <a:r>
              <a:rPr lang="ru-RU" sz="3600" i="1" dirty="0" smtClean="0"/>
              <a:t>получением</a:t>
            </a:r>
            <a:r>
              <a:rPr lang="ru-RU" sz="3600" dirty="0" smtClean="0"/>
              <a:t>, </a:t>
            </a:r>
            <a:r>
              <a:rPr lang="ru-RU" sz="3600" i="1" dirty="0" smtClean="0"/>
              <a:t>хранением</a:t>
            </a:r>
            <a:r>
              <a:rPr lang="ru-RU" sz="3600" dirty="0" smtClean="0"/>
              <a:t>, </a:t>
            </a:r>
            <a:r>
              <a:rPr lang="ru-RU" sz="3600" i="1" dirty="0" smtClean="0"/>
              <a:t>обработкой</a:t>
            </a:r>
            <a:r>
              <a:rPr lang="ru-RU" sz="3600" dirty="0" smtClean="0"/>
              <a:t> и </a:t>
            </a:r>
            <a:r>
              <a:rPr lang="ru-RU" sz="3600" i="1" dirty="0" smtClean="0"/>
              <a:t>передачей</a:t>
            </a:r>
            <a:r>
              <a:rPr lang="ru-RU" sz="3600" dirty="0" smtClean="0"/>
              <a:t> информации.</a:t>
            </a:r>
            <a:endParaRPr lang="ru-RU" sz="3600" dirty="0"/>
          </a:p>
        </p:txBody>
      </p:sp>
      <p:pic>
        <p:nvPicPr>
          <p:cNvPr id="3074" name="Picture 2" descr="https://encrypted-tbn3.google.com/images?q=tbn:ANd9GcQA9-0cp9oye4KKMarKbvx8WRYJNje2PCHimeRzaSMZrD7G8Sl3y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140968"/>
            <a:ext cx="4392488" cy="3531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0"/>
            <a:ext cx="8358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 технике важно управлять устройствами.</a:t>
            </a:r>
            <a:endParaRPr lang="ru-RU" sz="3200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683568" y="1412776"/>
            <a:ext cx="6816820" cy="1646463"/>
            <a:chOff x="755576" y="928670"/>
            <a:chExt cx="6816820" cy="1646463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755576" y="1124744"/>
              <a:ext cx="2286016" cy="10715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Управляющее устройство</a:t>
              </a:r>
              <a:endParaRPr lang="ru-RU" dirty="0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5286380" y="1142984"/>
              <a:ext cx="2286016" cy="10715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Устройство управления</a:t>
              </a:r>
              <a:endParaRPr lang="ru-RU" dirty="0"/>
            </a:p>
          </p:txBody>
        </p:sp>
        <p:cxnSp>
          <p:nvCxnSpPr>
            <p:cNvPr id="6" name="Прямая со стрелкой 5"/>
            <p:cNvCxnSpPr/>
            <p:nvPr/>
          </p:nvCxnSpPr>
          <p:spPr>
            <a:xfrm>
              <a:off x="3000364" y="1357298"/>
              <a:ext cx="22145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/>
            <p:cNvCxnSpPr>
              <a:stCxn id="4" idx="1"/>
              <a:endCxn id="3" idx="3"/>
            </p:cNvCxnSpPr>
            <p:nvPr/>
          </p:nvCxnSpPr>
          <p:spPr>
            <a:xfrm flipH="1" flipV="1">
              <a:off x="3041592" y="1660529"/>
              <a:ext cx="2244788" cy="182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214678" y="928670"/>
              <a:ext cx="17859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Прямая связь</a:t>
              </a:r>
              <a:endParaRPr lang="ru-RU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57554" y="1928802"/>
              <a:ext cx="15716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Обратная связь</a:t>
              </a:r>
              <a:endParaRPr lang="ru-RU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571604" y="3000372"/>
            <a:ext cx="21431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dirty="0" smtClean="0"/>
          </a:p>
          <a:p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763688" y="34290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hlinkClick r:id="rId2" tooltip="Автоматизированная структура управления (страница отсутствует)"/>
              </a:rPr>
              <a:t>Автоматизированные структуры управления</a:t>
            </a:r>
            <a:r>
              <a:rPr lang="ru-RU" dirty="0" smtClean="0"/>
              <a:t> (АСУ) — с участием человека в контуре управления;</a:t>
            </a:r>
          </a:p>
          <a:p>
            <a:r>
              <a:rPr lang="ru-RU" dirty="0" smtClean="0">
                <a:hlinkClick r:id="rId3" tooltip="Структура автоматического управления (страница отсутствует)"/>
              </a:rPr>
              <a:t>Структура автоматического управления</a:t>
            </a:r>
            <a:r>
              <a:rPr lang="ru-RU" dirty="0" smtClean="0"/>
              <a:t> (САУ) — без участия человека в контуре управления.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Файл:САУ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1340768"/>
            <a:ext cx="8651511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92696"/>
            <a:ext cx="72152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Компьютер – техническое устройство (система технических устройств), которое позволяет получать, хранить, обрабатывать и передавать информацию в двоичном коде (0 – 1).</a:t>
            </a:r>
            <a:endParaRPr lang="ru-RU" sz="3200" b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https://encrypted-tbn2.google.com/images?q=tbn:ANd9GcR_FrzcA8AGDKDSNjAg5n2eYIiM3E3GpDTraQM3qxKubjis7b1_Q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4077072"/>
            <a:ext cx="2466975" cy="1857376"/>
          </a:xfrm>
          <a:prstGeom prst="rect">
            <a:avLst/>
          </a:prstGeom>
          <a:noFill/>
        </p:spPr>
      </p:pic>
      <p:pic>
        <p:nvPicPr>
          <p:cNvPr id="1028" name="Picture 4" descr="https://encrypted-tbn1.google.com/images?q=tbn:ANd9GcTt6AGLageDVsUsOkcvH1QdMP8X0IcoEZyC-aATDJXzjqQfUhD6B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3429000"/>
            <a:ext cx="2619375" cy="1743076"/>
          </a:xfrm>
          <a:prstGeom prst="rect">
            <a:avLst/>
          </a:prstGeom>
          <a:noFill/>
        </p:spPr>
      </p:pic>
      <p:pic>
        <p:nvPicPr>
          <p:cNvPr id="1030" name="Picture 6" descr="https://encrypted-tbn0.google.com/images?q=tbn:ANd9GcTSGq0tIkYzSDKqpQ0lZXWb_5IT83zY54ALIT0g6HU7-mK8f2CUQ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4509120"/>
            <a:ext cx="2755378" cy="2063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166</TotalTime>
  <Words>134</Words>
  <Application>Microsoft Office PowerPoint</Application>
  <PresentationFormat>Экран (4:3)</PresentationFormat>
  <Paragraphs>23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3D</cp:lastModifiedBy>
  <cp:revision>14</cp:revision>
  <dcterms:created xsi:type="dcterms:W3CDTF">2012-09-02T20:01:51Z</dcterms:created>
  <dcterms:modified xsi:type="dcterms:W3CDTF">2012-09-03T07:20:14Z</dcterms:modified>
</cp:coreProperties>
</file>