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70" r:id="rId13"/>
    <p:sldId id="266" r:id="rId14"/>
    <p:sldId id="267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8938-1C45-4B90-BA5A-A07DEBE2C37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7BEE-3674-4CEE-BF48-9D2C11958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8938-1C45-4B90-BA5A-A07DEBE2C37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7BEE-3674-4CEE-BF48-9D2C11958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8938-1C45-4B90-BA5A-A07DEBE2C37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7BEE-3674-4CEE-BF48-9D2C11958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8938-1C45-4B90-BA5A-A07DEBE2C37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7BEE-3674-4CEE-BF48-9D2C11958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8938-1C45-4B90-BA5A-A07DEBE2C37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7BEE-3674-4CEE-BF48-9D2C11958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8938-1C45-4B90-BA5A-A07DEBE2C37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7BEE-3674-4CEE-BF48-9D2C11958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8938-1C45-4B90-BA5A-A07DEBE2C37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7BEE-3674-4CEE-BF48-9D2C11958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8938-1C45-4B90-BA5A-A07DEBE2C37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7BEE-3674-4CEE-BF48-9D2C11958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8938-1C45-4B90-BA5A-A07DEBE2C37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7BEE-3674-4CEE-BF48-9D2C11958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8938-1C45-4B90-BA5A-A07DEBE2C37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7BEE-3674-4CEE-BF48-9D2C11958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8938-1C45-4B90-BA5A-A07DEBE2C37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7BEE-3674-4CEE-BF48-9D2C11958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A8938-1C45-4B90-BA5A-A07DEBE2C37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A7BEE-3674-4CEE-BF48-9D2C11958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0"/>
            <a:ext cx="642942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Ей было </a:t>
            </a:r>
            <a:r>
              <a:rPr lang="ru-RU" sz="2800" b="1" dirty="0" smtClean="0"/>
              <a:t>1100</a:t>
            </a:r>
            <a:r>
              <a:rPr lang="ru-RU" sz="2800" dirty="0" smtClean="0"/>
              <a:t> лет.</a:t>
            </a:r>
          </a:p>
          <a:p>
            <a:r>
              <a:rPr lang="ru-RU" sz="2800" dirty="0" smtClean="0"/>
              <a:t>Она в </a:t>
            </a:r>
            <a:r>
              <a:rPr lang="ru-RU" sz="2800" b="1" dirty="0" smtClean="0"/>
              <a:t>101</a:t>
            </a:r>
            <a:r>
              <a:rPr lang="ru-RU" sz="2800" dirty="0" smtClean="0"/>
              <a:t> класс ходила.</a:t>
            </a:r>
          </a:p>
          <a:p>
            <a:r>
              <a:rPr lang="ru-RU" sz="2800" dirty="0" smtClean="0"/>
              <a:t>В портфеле по </a:t>
            </a:r>
            <a:r>
              <a:rPr lang="ru-RU" sz="2800" b="1" dirty="0" smtClean="0"/>
              <a:t>100</a:t>
            </a:r>
            <a:r>
              <a:rPr lang="ru-RU" sz="2800" dirty="0" smtClean="0"/>
              <a:t> книг носила.</a:t>
            </a:r>
          </a:p>
          <a:p>
            <a:r>
              <a:rPr lang="ru-RU" sz="2800" dirty="0" smtClean="0"/>
              <a:t>Всё это правда, а не бред.</a:t>
            </a:r>
          </a:p>
          <a:p>
            <a:r>
              <a:rPr lang="ru-RU" sz="2800" dirty="0" smtClean="0"/>
              <a:t>Когда пыля </a:t>
            </a:r>
            <a:r>
              <a:rPr lang="ru-RU" sz="2800" b="1" dirty="0" smtClean="0"/>
              <a:t>десятком</a:t>
            </a:r>
            <a:r>
              <a:rPr lang="ru-RU" sz="2800" dirty="0" smtClean="0"/>
              <a:t> ног,</a:t>
            </a:r>
          </a:p>
          <a:p>
            <a:r>
              <a:rPr lang="ru-RU" sz="2800" dirty="0" smtClean="0"/>
              <a:t>Она шагала по дороге,</a:t>
            </a:r>
          </a:p>
          <a:p>
            <a:r>
              <a:rPr lang="ru-RU" sz="2800" dirty="0" smtClean="0"/>
              <a:t>За ней всегда бежал щенок</a:t>
            </a:r>
          </a:p>
          <a:p>
            <a:r>
              <a:rPr lang="ru-RU" sz="2800" dirty="0" smtClean="0"/>
              <a:t>С одним хвостом, зато </a:t>
            </a:r>
            <a:r>
              <a:rPr lang="ru-RU" sz="2800" b="1" dirty="0" smtClean="0"/>
              <a:t>100</a:t>
            </a:r>
            <a:r>
              <a:rPr lang="ru-RU" sz="2800" dirty="0" smtClean="0"/>
              <a:t>-ногий,</a:t>
            </a:r>
          </a:p>
          <a:p>
            <a:r>
              <a:rPr lang="ru-RU" sz="2800" dirty="0" smtClean="0"/>
              <a:t>Она ловила каждый звук</a:t>
            </a:r>
          </a:p>
          <a:p>
            <a:r>
              <a:rPr lang="ru-RU" sz="2800" dirty="0" smtClean="0"/>
              <a:t>Своими </a:t>
            </a:r>
            <a:r>
              <a:rPr lang="ru-RU" sz="2800" b="1" dirty="0" smtClean="0"/>
              <a:t>10</a:t>
            </a:r>
            <a:r>
              <a:rPr lang="ru-RU" sz="2800" dirty="0" smtClean="0"/>
              <a:t>-ю ушами</a:t>
            </a:r>
          </a:p>
          <a:p>
            <a:r>
              <a:rPr lang="ru-RU" sz="2800" dirty="0" smtClean="0"/>
              <a:t>И </a:t>
            </a:r>
            <a:r>
              <a:rPr lang="ru-RU" sz="2800" b="1" dirty="0" smtClean="0"/>
              <a:t>10</a:t>
            </a:r>
            <a:r>
              <a:rPr lang="ru-RU" sz="2800" dirty="0" smtClean="0"/>
              <a:t> загорелых рук</a:t>
            </a:r>
          </a:p>
          <a:p>
            <a:r>
              <a:rPr lang="ru-RU" sz="2800" dirty="0" smtClean="0"/>
              <a:t>Портфель и поводок держали.</a:t>
            </a:r>
          </a:p>
          <a:p>
            <a:r>
              <a:rPr lang="ru-RU" sz="2800" dirty="0" smtClean="0"/>
              <a:t>И </a:t>
            </a:r>
            <a:r>
              <a:rPr lang="ru-RU" sz="2800" b="1" dirty="0" smtClean="0"/>
              <a:t>10 </a:t>
            </a:r>
            <a:r>
              <a:rPr lang="ru-RU" sz="2800" dirty="0" smtClean="0"/>
              <a:t>тёмно-синих глаз</a:t>
            </a:r>
          </a:p>
          <a:p>
            <a:r>
              <a:rPr lang="ru-RU" sz="2800" dirty="0" smtClean="0"/>
              <a:t>Оглядывали мир привычно.</a:t>
            </a:r>
          </a:p>
          <a:p>
            <a:r>
              <a:rPr lang="ru-RU" sz="2800" dirty="0" smtClean="0"/>
              <a:t>Но станет всё совсем обычным,</a:t>
            </a:r>
          </a:p>
          <a:p>
            <a:r>
              <a:rPr lang="ru-RU" sz="2800" dirty="0" smtClean="0"/>
              <a:t>Когда поймёте наш рассказ.</a:t>
            </a:r>
          </a:p>
          <a:p>
            <a:pPr algn="ctr"/>
            <a:r>
              <a:rPr lang="ru-RU" sz="2800" dirty="0" smtClean="0"/>
              <a:t>А. Стариков «Странная девочка»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926"/>
                <a:gridCol w="2143140"/>
                <a:gridCol w="254793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Дано:</a:t>
                      </a:r>
                    </a:p>
                    <a:p>
                      <a:r>
                        <a:rPr lang="en-US" sz="3200" dirty="0" smtClean="0"/>
                        <a:t>N = 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</a:t>
                      </a:r>
                      <a:r>
                        <a:rPr lang="en-US" sz="3200" baseline="0" dirty="0" smtClean="0"/>
                        <a:t> = 2</a:t>
                      </a:r>
                      <a:r>
                        <a:rPr lang="en-US" sz="3200" baseline="30000" dirty="0" smtClean="0"/>
                        <a:t>I</a:t>
                      </a:r>
                      <a:endParaRPr lang="ru-RU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 = 2</a:t>
                      </a:r>
                      <a:r>
                        <a:rPr lang="en-US" sz="3200" baseline="30000" dirty="0" smtClean="0"/>
                        <a:t>I</a:t>
                      </a:r>
                    </a:p>
                    <a:p>
                      <a:r>
                        <a:rPr lang="en-US" sz="3200" dirty="0" smtClean="0"/>
                        <a:t>2</a:t>
                      </a:r>
                      <a:r>
                        <a:rPr lang="en-US" sz="3200" baseline="30000" dirty="0" smtClean="0"/>
                        <a:t>1</a:t>
                      </a:r>
                      <a:r>
                        <a:rPr lang="en-US" sz="3200" dirty="0" smtClean="0"/>
                        <a:t> = 2</a:t>
                      </a:r>
                      <a:r>
                        <a:rPr lang="en-US" sz="3200" baseline="30000" dirty="0" smtClean="0"/>
                        <a:t>I</a:t>
                      </a:r>
                    </a:p>
                    <a:p>
                      <a:r>
                        <a:rPr lang="en-US" sz="3200" dirty="0" smtClean="0"/>
                        <a:t>I = 1 (</a:t>
                      </a:r>
                      <a:r>
                        <a:rPr lang="ru-RU" sz="3200" dirty="0" smtClean="0"/>
                        <a:t>бит)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 - 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4414" y="4071942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Ответ: 1 бит.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428604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№1. (Задача про монетку)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4414" y="1714488"/>
          <a:ext cx="60960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Дано: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N = 16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</a:t>
                      </a:r>
                      <a:r>
                        <a:rPr lang="en-US" sz="3200" baseline="0" dirty="0" smtClean="0"/>
                        <a:t> = 2</a:t>
                      </a:r>
                      <a:r>
                        <a:rPr lang="en-US" sz="3200" baseline="30000" dirty="0" smtClean="0"/>
                        <a:t>I</a:t>
                      </a:r>
                      <a:endParaRPr lang="ru-RU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16 = 2</a:t>
                      </a:r>
                      <a:r>
                        <a:rPr lang="en-US" sz="3200" baseline="30000" dirty="0" smtClean="0"/>
                        <a:t>I</a:t>
                      </a:r>
                    </a:p>
                    <a:p>
                      <a:r>
                        <a:rPr lang="en-US" sz="3200" dirty="0" smtClean="0"/>
                        <a:t>2</a:t>
                      </a:r>
                      <a:r>
                        <a:rPr lang="en-US" sz="3200" baseline="30000" dirty="0" smtClean="0"/>
                        <a:t>4</a:t>
                      </a:r>
                      <a:r>
                        <a:rPr lang="en-US" sz="3200" dirty="0" smtClean="0"/>
                        <a:t> = 2</a:t>
                      </a:r>
                      <a:r>
                        <a:rPr lang="en-US" sz="3200" baseline="30000" dirty="0" smtClean="0"/>
                        <a:t>I</a:t>
                      </a:r>
                    </a:p>
                    <a:p>
                      <a:r>
                        <a:rPr lang="en-US" sz="3200" dirty="0" smtClean="0"/>
                        <a:t>I = 4 </a:t>
                      </a:r>
                      <a:r>
                        <a:rPr lang="ru-RU" sz="3200" dirty="0" smtClean="0"/>
                        <a:t>(бит)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 -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7158" y="214290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№2. Выбор оптимальной стратегии в игре «Угадай число»</a:t>
            </a:r>
            <a:endParaRPr lang="ru-RU" sz="3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4714884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Ответ: 4 бита.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5728"/>
            <a:ext cx="885828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Решите следующие уравнения:</a:t>
            </a:r>
          </a:p>
          <a:p>
            <a:endParaRPr lang="ru-RU" sz="1400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ru-RU" sz="3200" dirty="0" smtClean="0"/>
              <a:t>2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 = 2</a:t>
            </a:r>
            <a:r>
              <a:rPr lang="ru-RU" sz="3200" baseline="30000" dirty="0" smtClean="0"/>
              <a:t>х</a:t>
            </a:r>
            <a:r>
              <a:rPr lang="ru-RU" sz="3200" dirty="0" smtClean="0"/>
              <a:t>;  4 = 2</a:t>
            </a:r>
            <a:r>
              <a:rPr lang="ru-RU" sz="3200" baseline="30000" dirty="0" smtClean="0"/>
              <a:t>х</a:t>
            </a:r>
            <a:r>
              <a:rPr lang="ru-RU" sz="3200" dirty="0" smtClean="0"/>
              <a:t>;  2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 = 2</a:t>
            </a:r>
            <a:r>
              <a:rPr lang="ru-RU" sz="3200" baseline="30000" dirty="0" smtClean="0"/>
              <a:t>х</a:t>
            </a:r>
            <a:r>
              <a:rPr lang="ru-RU" sz="3200" dirty="0" smtClean="0"/>
              <a:t>;  8 = 2</a:t>
            </a:r>
            <a:r>
              <a:rPr lang="ru-RU" sz="3200" baseline="30000" dirty="0" smtClean="0"/>
              <a:t>х</a:t>
            </a:r>
            <a:r>
              <a:rPr lang="ru-RU" sz="3200" dirty="0" smtClean="0"/>
              <a:t>;   2</a:t>
            </a:r>
            <a:r>
              <a:rPr lang="ru-RU" sz="3200" baseline="30000" dirty="0" smtClean="0"/>
              <a:t>4</a:t>
            </a:r>
            <a:r>
              <a:rPr lang="ru-RU" sz="3200" dirty="0" smtClean="0"/>
              <a:t> = 2</a:t>
            </a:r>
            <a:r>
              <a:rPr lang="ru-RU" sz="3200" baseline="30000" dirty="0" smtClean="0"/>
              <a:t>х</a:t>
            </a:r>
            <a:r>
              <a:rPr lang="ru-RU" sz="3200" dirty="0" smtClean="0"/>
              <a:t>;  16 = 2</a:t>
            </a:r>
            <a:r>
              <a:rPr lang="ru-RU" sz="3200" baseline="30000" dirty="0" smtClean="0"/>
              <a:t>х</a:t>
            </a:r>
            <a:r>
              <a:rPr lang="ru-RU" sz="3200" dirty="0" smtClean="0"/>
              <a:t>;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ru-RU" sz="3200" dirty="0" smtClean="0"/>
              <a:t>2</a:t>
            </a:r>
            <a:r>
              <a:rPr lang="ru-RU" sz="3200" baseline="30000" dirty="0" smtClean="0"/>
              <a:t>2 </a:t>
            </a:r>
            <a:r>
              <a:rPr lang="ru-RU" sz="3200" dirty="0" smtClean="0"/>
              <a:t>* 2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 = 2</a:t>
            </a:r>
            <a:r>
              <a:rPr lang="ru-RU" sz="3200" baseline="30000" dirty="0" smtClean="0"/>
              <a:t>х</a:t>
            </a:r>
            <a:r>
              <a:rPr lang="ru-RU" sz="3200" dirty="0" smtClean="0"/>
              <a:t>;  32 = 2</a:t>
            </a:r>
            <a:r>
              <a:rPr lang="ru-RU" sz="3200" baseline="30000" dirty="0" smtClean="0"/>
              <a:t>х</a:t>
            </a:r>
            <a:r>
              <a:rPr lang="ru-RU" sz="3200" dirty="0" smtClean="0"/>
              <a:t>;  2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 * 2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 = 2</a:t>
            </a:r>
            <a:r>
              <a:rPr lang="ru-RU" sz="3200" baseline="30000" dirty="0" smtClean="0"/>
              <a:t>х</a:t>
            </a:r>
            <a:r>
              <a:rPr lang="ru-RU" sz="3200" dirty="0" smtClean="0"/>
              <a:t>;   64 = 2</a:t>
            </a:r>
            <a:r>
              <a:rPr lang="ru-RU" sz="3200" baseline="30000" dirty="0" smtClean="0"/>
              <a:t>х</a:t>
            </a:r>
            <a:r>
              <a:rPr lang="ru-RU" sz="3200" dirty="0" smtClean="0"/>
              <a:t>;</a:t>
            </a:r>
          </a:p>
          <a:p>
            <a:pPr marL="514350" indent="-514350">
              <a:buFont typeface="+mj-lt"/>
              <a:buAutoNum type="arabicParenR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00115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Решение задач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«Вы выходите на следующей остановке?» – спросили человека в автобусе. «Нет», - ответил он. Сколько бит информации содержит ответ?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Группа школьников пришла в бассейн, в котором 4 дорожки для плавания. Тренер сообщил, что группа будет плавать на дорожке №3. Сколько информации получили школьники из этого сообщения?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В корзине лежат 8 шаров. Все шары разного цвета. Сколько информации несёт сообщение о том, что из корзины достали красный шар?</a:t>
            </a:r>
          </a:p>
          <a:p>
            <a:pPr marL="342900" indent="-342900">
              <a:buFont typeface="+mj-lt"/>
              <a:buAutoNum type="arabicPeriod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3200" b="1" dirty="0" smtClean="0"/>
              <a:t>Решение задач: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sz="3200" dirty="0" smtClean="0"/>
              <a:t>Была получена телеграмма: «Встречайте, вагон 7». Известно, что в составе поезда 16 вагонов. Какое количество информации было получено?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sz="3200" dirty="0" smtClean="0"/>
              <a:t>В школьной библиотеке 16 стеллажей с книгами. На каждом стеллаже 8 полок. Библиотекарь сообщил Пете, что нужная ему книга находится на 5-м стеллаже на 3-й сверху полке. Какое количество информации библиотекарь передал Пете?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sz="3200" dirty="0" smtClean="0"/>
              <a:t>При угадывании целого числа в диапазоне от 1 до </a:t>
            </a:r>
            <a:r>
              <a:rPr lang="en-US" sz="3200" dirty="0" smtClean="0"/>
              <a:t>N </a:t>
            </a:r>
            <a:r>
              <a:rPr lang="ru-RU" sz="3200" dirty="0" smtClean="0"/>
              <a:t>было получено 7 битов информации. Чему равно </a:t>
            </a:r>
            <a:r>
              <a:rPr lang="en-US" sz="3200" dirty="0" smtClean="0"/>
              <a:t>N</a:t>
            </a:r>
            <a:r>
              <a:rPr lang="ru-RU" sz="32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Решение задач: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ru-RU" sz="3200" dirty="0" smtClean="0"/>
              <a:t>При угадывании целого числа в некотором диапазоне было получено 6 битов информации. Сколько чисел содержит этот диапазон?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ru-RU" sz="3200" dirty="0" smtClean="0"/>
              <a:t>Сообщение о том, что ваш друг живёт на 10 этаже , несёт 4 бита информации. Сколько этажей в доме?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ru-RU" sz="3200" dirty="0" smtClean="0"/>
              <a:t>Сообщение о том, что Петя живёт во втором подъезде, несёт 3 бита информации. Сколько подъездов в доме?</a:t>
            </a:r>
          </a:p>
          <a:p>
            <a:pPr marL="342900" indent="-342900"/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285728"/>
            <a:ext cx="77867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Единицы измерения количества информации:</a:t>
            </a:r>
          </a:p>
          <a:p>
            <a:r>
              <a:rPr lang="ru-RU" sz="3600" b="1" dirty="0" smtClean="0"/>
              <a:t>1</a:t>
            </a:r>
            <a:r>
              <a:rPr lang="ru-RU" sz="3600" dirty="0" smtClean="0"/>
              <a:t> байт = </a:t>
            </a:r>
            <a:r>
              <a:rPr lang="ru-RU" sz="3600" b="1" dirty="0" smtClean="0"/>
              <a:t>8</a:t>
            </a:r>
            <a:r>
              <a:rPr lang="ru-RU" sz="3600" dirty="0" smtClean="0"/>
              <a:t> бит = </a:t>
            </a:r>
            <a:r>
              <a:rPr lang="ru-RU" sz="3600" b="1" dirty="0" smtClean="0"/>
              <a:t>2</a:t>
            </a:r>
            <a:r>
              <a:rPr lang="ru-RU" sz="3600" b="1" baseline="30000" dirty="0" smtClean="0"/>
              <a:t>3</a:t>
            </a:r>
            <a:r>
              <a:rPr lang="ru-RU" sz="3600" b="1" dirty="0" smtClean="0"/>
              <a:t> </a:t>
            </a:r>
            <a:r>
              <a:rPr lang="ru-RU" sz="3600" dirty="0" smtClean="0"/>
              <a:t>бит</a:t>
            </a:r>
          </a:p>
          <a:p>
            <a:r>
              <a:rPr lang="ru-RU" sz="3600" b="1" dirty="0" smtClean="0"/>
              <a:t>1</a:t>
            </a:r>
            <a:r>
              <a:rPr lang="ru-RU" sz="3600" dirty="0" smtClean="0"/>
              <a:t> Кбайт (Килобайт) = </a:t>
            </a:r>
            <a:r>
              <a:rPr lang="ru-RU" sz="3600" b="1" dirty="0" smtClean="0"/>
              <a:t>1024</a:t>
            </a:r>
            <a:r>
              <a:rPr lang="ru-RU" sz="3600" dirty="0" smtClean="0"/>
              <a:t> байт =</a:t>
            </a:r>
          </a:p>
          <a:p>
            <a:r>
              <a:rPr lang="ru-RU" sz="3600" dirty="0" smtClean="0"/>
              <a:t>= </a:t>
            </a:r>
            <a:r>
              <a:rPr lang="ru-RU" sz="3600" b="1" dirty="0" smtClean="0"/>
              <a:t>2</a:t>
            </a:r>
            <a:r>
              <a:rPr lang="ru-RU" sz="3600" b="1" baseline="30000" dirty="0" smtClean="0"/>
              <a:t>10</a:t>
            </a:r>
            <a:r>
              <a:rPr lang="ru-RU" sz="3600" dirty="0" smtClean="0"/>
              <a:t> байт = </a:t>
            </a:r>
            <a:r>
              <a:rPr lang="ru-RU" sz="3600" b="1" dirty="0" smtClean="0"/>
              <a:t>2</a:t>
            </a:r>
            <a:r>
              <a:rPr lang="ru-RU" sz="3600" b="1" baseline="30000" dirty="0" smtClean="0"/>
              <a:t>13</a:t>
            </a:r>
            <a:r>
              <a:rPr lang="ru-RU" sz="3600" dirty="0" smtClean="0"/>
              <a:t> бит</a:t>
            </a:r>
          </a:p>
          <a:p>
            <a:r>
              <a:rPr lang="ru-RU" sz="3600" b="1" dirty="0" smtClean="0"/>
              <a:t>1</a:t>
            </a:r>
            <a:r>
              <a:rPr lang="ru-RU" sz="3600" dirty="0" smtClean="0"/>
              <a:t> Мбайт (Мегабайт) = </a:t>
            </a:r>
            <a:r>
              <a:rPr lang="ru-RU" sz="3600" b="1" dirty="0" smtClean="0"/>
              <a:t>1024</a:t>
            </a:r>
            <a:r>
              <a:rPr lang="ru-RU" sz="3600" dirty="0" smtClean="0"/>
              <a:t> Кбайт =</a:t>
            </a:r>
          </a:p>
          <a:p>
            <a:r>
              <a:rPr lang="ru-RU" sz="3600" dirty="0" smtClean="0"/>
              <a:t>= </a:t>
            </a:r>
            <a:r>
              <a:rPr lang="ru-RU" sz="3600" b="1" dirty="0" smtClean="0"/>
              <a:t>2</a:t>
            </a:r>
            <a:r>
              <a:rPr lang="ru-RU" sz="3600" b="1" baseline="30000" dirty="0" smtClean="0"/>
              <a:t>10</a:t>
            </a:r>
            <a:r>
              <a:rPr lang="ru-RU" sz="3600" dirty="0" smtClean="0"/>
              <a:t> Кбайт = </a:t>
            </a:r>
            <a:r>
              <a:rPr lang="ru-RU" sz="3600" b="1" dirty="0" smtClean="0"/>
              <a:t>2</a:t>
            </a:r>
            <a:r>
              <a:rPr lang="ru-RU" sz="3600" b="1" baseline="30000" dirty="0" smtClean="0"/>
              <a:t>20</a:t>
            </a:r>
            <a:r>
              <a:rPr lang="ru-RU" sz="3600" b="1" dirty="0" smtClean="0"/>
              <a:t> </a:t>
            </a:r>
            <a:r>
              <a:rPr lang="ru-RU" sz="3600" dirty="0" smtClean="0"/>
              <a:t>байт = </a:t>
            </a:r>
            <a:r>
              <a:rPr lang="ru-RU" sz="3600" b="1" dirty="0" smtClean="0"/>
              <a:t>2</a:t>
            </a:r>
            <a:r>
              <a:rPr lang="ru-RU" sz="3600" b="1" baseline="30000" dirty="0" smtClean="0"/>
              <a:t>23</a:t>
            </a:r>
            <a:r>
              <a:rPr lang="ru-RU" sz="3600" dirty="0" smtClean="0"/>
              <a:t> бит</a:t>
            </a:r>
          </a:p>
          <a:p>
            <a:r>
              <a:rPr lang="ru-RU" sz="3600" b="1" dirty="0" smtClean="0"/>
              <a:t>1</a:t>
            </a:r>
            <a:r>
              <a:rPr lang="ru-RU" sz="3600" dirty="0" smtClean="0"/>
              <a:t> Гбайт (Гигабайт) = </a:t>
            </a:r>
            <a:r>
              <a:rPr lang="ru-RU" sz="3600" b="1" dirty="0" smtClean="0"/>
              <a:t>1024</a:t>
            </a:r>
            <a:r>
              <a:rPr lang="ru-RU" sz="3600" dirty="0" smtClean="0"/>
              <a:t> Мбайт = </a:t>
            </a:r>
          </a:p>
          <a:p>
            <a:r>
              <a:rPr lang="ru-RU" sz="3600" dirty="0" smtClean="0"/>
              <a:t>= </a:t>
            </a:r>
            <a:r>
              <a:rPr lang="ru-RU" sz="3600" b="1" dirty="0" smtClean="0"/>
              <a:t>2</a:t>
            </a:r>
            <a:r>
              <a:rPr lang="ru-RU" sz="3600" b="1" baseline="30000" dirty="0" smtClean="0"/>
              <a:t>10</a:t>
            </a:r>
            <a:r>
              <a:rPr lang="ru-RU" sz="3600" b="1" dirty="0" smtClean="0"/>
              <a:t> </a:t>
            </a:r>
            <a:r>
              <a:rPr lang="ru-RU" sz="3600" dirty="0" smtClean="0"/>
              <a:t>Мбайт = </a:t>
            </a:r>
            <a:r>
              <a:rPr lang="ru-RU" sz="3600" b="1" dirty="0" smtClean="0"/>
              <a:t>2</a:t>
            </a:r>
            <a:r>
              <a:rPr lang="ru-RU" sz="3600" b="1" baseline="30000" dirty="0" smtClean="0"/>
              <a:t>20</a:t>
            </a:r>
            <a:r>
              <a:rPr lang="ru-RU" sz="3600" dirty="0" smtClean="0"/>
              <a:t> Кбайт = </a:t>
            </a:r>
            <a:r>
              <a:rPr lang="ru-RU" sz="3600" b="1" dirty="0" smtClean="0"/>
              <a:t>2</a:t>
            </a:r>
            <a:r>
              <a:rPr lang="ru-RU" sz="3600" b="1" baseline="30000" dirty="0" smtClean="0"/>
              <a:t>30</a:t>
            </a:r>
            <a:r>
              <a:rPr lang="ru-RU" sz="3600" dirty="0" smtClean="0"/>
              <a:t> байт =</a:t>
            </a:r>
          </a:p>
          <a:p>
            <a:r>
              <a:rPr lang="ru-RU" sz="3600" dirty="0" smtClean="0"/>
              <a:t> = </a:t>
            </a:r>
            <a:r>
              <a:rPr lang="ru-RU" sz="3600" b="1" dirty="0" smtClean="0"/>
              <a:t>2</a:t>
            </a:r>
            <a:r>
              <a:rPr lang="ru-RU" sz="3600" b="1" baseline="30000" dirty="0" smtClean="0"/>
              <a:t>33</a:t>
            </a:r>
            <a:r>
              <a:rPr lang="ru-RU" sz="3600" dirty="0" smtClean="0"/>
              <a:t> бит</a:t>
            </a:r>
            <a:endParaRPr lang="ru-RU" sz="3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5644364" y="3356768"/>
            <a:ext cx="485778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143900" y="2786058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ym typeface="Symbol"/>
              </a:rPr>
              <a:t></a:t>
            </a:r>
            <a:endParaRPr lang="ru-RU" sz="66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V="1">
            <a:off x="-1928859" y="3214688"/>
            <a:ext cx="4929224" cy="7143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3000372"/>
            <a:ext cx="285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ym typeface="Symbol"/>
              </a:rPr>
              <a:t>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0"/>
            <a:ext cx="835824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 помощью калькулятора перевести единицы измерения </a:t>
            </a:r>
            <a:r>
              <a:rPr lang="ru-RU" sz="3200" b="1" dirty="0" smtClean="0"/>
              <a:t>(расписать на что делите или умножаете!):</a:t>
            </a:r>
          </a:p>
          <a:p>
            <a:pPr marL="811213" indent="-720725">
              <a:lnSpc>
                <a:spcPct val="200000"/>
              </a:lnSpc>
              <a:buFont typeface="+mj-lt"/>
              <a:buAutoNum type="arabicParenR"/>
            </a:pPr>
            <a:r>
              <a:rPr lang="ru-RU" sz="3200" b="1" dirty="0" smtClean="0"/>
              <a:t>5</a:t>
            </a:r>
            <a:r>
              <a:rPr lang="ru-RU" sz="3200" dirty="0" smtClean="0"/>
              <a:t> Кбайт = ___ байт = ___ бит;</a:t>
            </a:r>
          </a:p>
          <a:p>
            <a:pPr marL="811213" indent="-720725">
              <a:lnSpc>
                <a:spcPct val="200000"/>
              </a:lnSpc>
              <a:buFont typeface="+mj-lt"/>
              <a:buAutoNum type="arabicParenR"/>
            </a:pPr>
            <a:r>
              <a:rPr lang="ru-RU" sz="3200" dirty="0" smtClean="0"/>
              <a:t>___ Кбайт = ___ байт = </a:t>
            </a:r>
            <a:r>
              <a:rPr lang="ru-RU" sz="3200" b="1" dirty="0" smtClean="0"/>
              <a:t>12288 </a:t>
            </a:r>
            <a:r>
              <a:rPr lang="ru-RU" sz="3200" dirty="0" smtClean="0"/>
              <a:t>бит;</a:t>
            </a:r>
          </a:p>
          <a:p>
            <a:pPr marL="811213" indent="-720725">
              <a:lnSpc>
                <a:spcPct val="200000"/>
              </a:lnSpc>
              <a:buFont typeface="+mj-lt"/>
              <a:buAutoNum type="arabicParenR"/>
            </a:pPr>
            <a:r>
              <a:rPr lang="ru-RU" sz="3200" dirty="0" smtClean="0"/>
              <a:t>___ Кбайт = ___ байт = </a:t>
            </a:r>
            <a:r>
              <a:rPr lang="ru-RU" sz="3200" b="1" dirty="0" smtClean="0"/>
              <a:t>213</a:t>
            </a:r>
            <a:r>
              <a:rPr lang="ru-RU" sz="3200" dirty="0" smtClean="0"/>
              <a:t> бит;</a:t>
            </a:r>
          </a:p>
          <a:p>
            <a:pPr marL="811213" indent="-720725">
              <a:lnSpc>
                <a:spcPct val="200000"/>
              </a:lnSpc>
              <a:buFont typeface="+mj-lt"/>
              <a:buAutoNum type="arabicParenR"/>
            </a:pPr>
            <a:r>
              <a:rPr lang="ru-RU" sz="3200" dirty="0" smtClean="0"/>
              <a:t>___ Гбайт = </a:t>
            </a:r>
            <a:r>
              <a:rPr lang="ru-RU" sz="3200" b="1" dirty="0" smtClean="0"/>
              <a:t>1536</a:t>
            </a:r>
            <a:r>
              <a:rPr lang="ru-RU" sz="3200" dirty="0" smtClean="0"/>
              <a:t> Мбайт = ___ Кбайт;</a:t>
            </a:r>
          </a:p>
          <a:p>
            <a:pPr marL="811213" indent="-720725">
              <a:lnSpc>
                <a:spcPct val="200000"/>
              </a:lnSpc>
              <a:buFont typeface="+mj-lt"/>
              <a:buAutoNum type="arabicParenR"/>
            </a:pPr>
            <a:r>
              <a:rPr lang="ru-RU" sz="3200" b="1" dirty="0" smtClean="0"/>
              <a:t>512</a:t>
            </a:r>
            <a:r>
              <a:rPr lang="ru-RU" sz="3200" dirty="0" smtClean="0"/>
              <a:t> Кбайт = </a:t>
            </a:r>
            <a:r>
              <a:rPr lang="ru-RU" sz="3200" b="1" dirty="0" smtClean="0"/>
              <a:t>2</a:t>
            </a:r>
            <a:r>
              <a:rPr lang="ru-RU" sz="3200" dirty="0" smtClean="0"/>
              <a:t> ___ байт = </a:t>
            </a:r>
            <a:r>
              <a:rPr lang="ru-RU" sz="3200" b="1" dirty="0" smtClean="0"/>
              <a:t>2</a:t>
            </a:r>
            <a:r>
              <a:rPr lang="ru-RU" sz="3200" dirty="0" smtClean="0"/>
              <a:t> ___ бит;</a:t>
            </a:r>
          </a:p>
          <a:p>
            <a:pPr marL="342900" indent="-342900"/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0.gstatic.com/images?q=tbn:ANd9GcRTRHOu2DNNjZXdoeFzbxgmUzyuCtEDTP85qg0vxbHhJKprTrzF3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71480"/>
            <a:ext cx="3416600" cy="392909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357686" y="428604"/>
            <a:ext cx="450059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2-я с.с. была придумана математиками ещё в </a:t>
            </a:r>
            <a:r>
              <a:rPr lang="en-US" sz="2800" dirty="0" smtClean="0"/>
              <a:t>XVII – XIX</a:t>
            </a:r>
            <a:r>
              <a:rPr lang="ru-RU" sz="2800" dirty="0" smtClean="0"/>
              <a:t> вв.</a:t>
            </a:r>
          </a:p>
          <a:p>
            <a:r>
              <a:rPr lang="ru-RU" sz="2800" dirty="0" smtClean="0"/>
              <a:t>Великий немецкий учёный Лейбниц считал:</a:t>
            </a:r>
          </a:p>
          <a:p>
            <a:r>
              <a:rPr lang="ru-RU" sz="2800" i="1" dirty="0" smtClean="0">
                <a:solidFill>
                  <a:srgbClr val="0070C0"/>
                </a:solidFill>
              </a:rPr>
              <a:t>«Вычисление с помощью двоек… является для науки основным и порождает новые открытия… При сведении чисел к простейшим началам, каковы 0 и 1, везде появляется чудесный порядок».</a:t>
            </a:r>
            <a:endParaRPr lang="ru-RU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85860"/>
            <a:ext cx="85011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Позже 2-я с.с. была забыта, и только в 1936 – 1938 гг. американский инженер и математик Клод Шеннон нашёл замечательное применение 2-й с.с. при конструировании электронных схем.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84296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Почему всё-таки 2-е кодирование?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Для двоичного кодирования нужно закодировать всего 2 состояния: 0 и 1. В технике как раз проще найти именно два устойчивых состояния</a:t>
            </a:r>
            <a:r>
              <a:rPr lang="ru-RU" sz="3200" i="1" dirty="0" smtClean="0"/>
              <a:t>: есть сигнал/нет сигнала; высокое напряжение/низкое напряжение; намагничено/</a:t>
            </a:r>
            <a:r>
              <a:rPr lang="ru-RU" sz="3200" i="1" dirty="0" err="1" smtClean="0"/>
              <a:t>ненамагничено</a:t>
            </a:r>
            <a:r>
              <a:rPr lang="ru-RU" sz="3200" i="1" dirty="0" smtClean="0"/>
              <a:t>; есть прожиг/нет прожига.</a:t>
            </a:r>
            <a:endParaRPr lang="ru-RU" sz="3200" i="1" dirty="0"/>
          </a:p>
        </p:txBody>
      </p:sp>
      <p:pic>
        <p:nvPicPr>
          <p:cNvPr id="14338" name="Picture 2" descr="https://encrypted-tbn3.gstatic.com/images?q=tbn:ANd9GcQM5-DJtYYVBXZlx8dOaVIPgha9xN4wbU_Cay3UZ7uCM9BJVB33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4500570"/>
            <a:ext cx="2276475" cy="2009776"/>
          </a:xfrm>
          <a:prstGeom prst="rect">
            <a:avLst/>
          </a:prstGeom>
          <a:noFill/>
        </p:spPr>
      </p:pic>
      <p:pic>
        <p:nvPicPr>
          <p:cNvPr id="14340" name="Picture 4" descr="https://encrypted-tbn0.gstatic.com/images?q=tbn:ANd9GcSoXw6E3WEeYTFxqm2CIYIhgcpa4k12dyknDATFCwgm4gyMFgf3C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357694"/>
            <a:ext cx="2181225" cy="2095501"/>
          </a:xfrm>
          <a:prstGeom prst="rect">
            <a:avLst/>
          </a:prstGeom>
          <a:noFill/>
        </p:spPr>
      </p:pic>
      <p:pic>
        <p:nvPicPr>
          <p:cNvPr id="14342" name="Picture 6" descr="https://encrypted-tbn3.gstatic.com/images?q=tbn:ANd9GcTXS-AiFhuLj9yRnwuae2UqtD0TsNrQ_25WEhXp2POXiDOz69g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572008"/>
            <a:ext cx="2371725" cy="1924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357166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sz="3200" dirty="0" smtClean="0"/>
              <a:t>Правила выполнения арифметических действий достаточно просты:</a:t>
            </a:r>
          </a:p>
          <a:p>
            <a:pPr marL="342900" indent="-342900"/>
            <a:endParaRPr lang="ru-RU" sz="32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2071678"/>
          <a:ext cx="666750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2"/>
                <a:gridCol w="3333752"/>
              </a:tblGrid>
              <a:tr h="2105982">
                <a:tc>
                  <a:txBody>
                    <a:bodyPr/>
                    <a:lstStyle/>
                    <a:p>
                      <a:pPr marL="342900" indent="-342900" algn="ctr"/>
                      <a:endParaRPr lang="ru-RU" sz="3200" dirty="0" smtClean="0"/>
                    </a:p>
                    <a:p>
                      <a:pPr marL="342900" indent="-342900" algn="ctr"/>
                      <a:r>
                        <a:rPr lang="ru-RU" sz="3200" dirty="0" smtClean="0"/>
                        <a:t>0 + 0 = 0         </a:t>
                      </a:r>
                    </a:p>
                    <a:p>
                      <a:pPr marL="342900" indent="-342900" algn="ctr"/>
                      <a:r>
                        <a:rPr lang="ru-RU" sz="3200" dirty="0" smtClean="0"/>
                        <a:t>0 + 1 = 1</a:t>
                      </a:r>
                    </a:p>
                    <a:p>
                      <a:pPr marL="342900" indent="-342900" algn="ctr"/>
                      <a:r>
                        <a:rPr lang="ru-RU" sz="3200" dirty="0" smtClean="0"/>
                        <a:t>1 + 0 = 1</a:t>
                      </a:r>
                    </a:p>
                    <a:p>
                      <a:pPr marL="342900" indent="-342900" algn="ctr"/>
                      <a:r>
                        <a:rPr lang="ru-RU" sz="3200" dirty="0" smtClean="0"/>
                        <a:t>1 + 1 = 10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0 * 0 = 0</a:t>
                      </a:r>
                    </a:p>
                    <a:p>
                      <a:pPr algn="ctr"/>
                      <a:r>
                        <a:rPr lang="ru-RU" sz="3200" dirty="0" smtClean="0"/>
                        <a:t>0</a:t>
                      </a:r>
                      <a:r>
                        <a:rPr lang="ru-RU" sz="3200" baseline="0" dirty="0" smtClean="0"/>
                        <a:t> * 1 = 0</a:t>
                      </a:r>
                    </a:p>
                    <a:p>
                      <a:pPr algn="ctr"/>
                      <a:r>
                        <a:rPr lang="ru-RU" sz="3200" baseline="0" dirty="0" smtClean="0"/>
                        <a:t>1 * 0 = 0</a:t>
                      </a:r>
                    </a:p>
                    <a:p>
                      <a:pPr algn="ctr"/>
                      <a:r>
                        <a:rPr lang="ru-RU" sz="3200" baseline="0" dirty="0" smtClean="0"/>
                        <a:t>1 * 1 = 1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2.gstatic.com/images?q=tbn:ANd9GcTZe_3FE1qX0gc3AQAFaWBp8eNOj0zVAvvw9094fYNM99m8B28e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785794"/>
            <a:ext cx="2990850" cy="1533526"/>
          </a:xfrm>
          <a:prstGeom prst="rect">
            <a:avLst/>
          </a:prstGeom>
          <a:noFill/>
        </p:spPr>
      </p:pic>
      <p:pic>
        <p:nvPicPr>
          <p:cNvPr id="3" name="Рисунок 2" descr="Орёл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2928934"/>
            <a:ext cx="1505160" cy="15432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20" y="857232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Неопределённость знаний (два возможных события)</a:t>
            </a:r>
            <a:endParaRPr lang="ru-RU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286380" y="357166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?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7000892" y="2928934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!</a:t>
            </a:r>
            <a:endParaRPr lang="ru-RU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3000372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Неопределённость знаний уменьшилась в 2 раза</a:t>
            </a:r>
            <a:endParaRPr lang="ru-RU" sz="3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5143512"/>
            <a:ext cx="8358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Измерение количества информации. Вероятностный подход.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571480"/>
            <a:ext cx="80010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1 бит </a:t>
            </a:r>
            <a:r>
              <a:rPr lang="ru-RU" sz="3200" dirty="0" smtClean="0"/>
              <a:t>– это </a:t>
            </a:r>
            <a:r>
              <a:rPr lang="ru-RU" sz="3200" i="1" dirty="0" smtClean="0"/>
              <a:t>количество информации</a:t>
            </a:r>
            <a:r>
              <a:rPr lang="ru-RU" sz="3200" dirty="0" smtClean="0"/>
              <a:t>, которое содержит сообщение, </a:t>
            </a:r>
            <a:r>
              <a:rPr lang="ru-RU" sz="3200" i="1" dirty="0" smtClean="0"/>
              <a:t>уменьшающее неопределённость </a:t>
            </a:r>
            <a:r>
              <a:rPr lang="ru-RU" sz="3200" dirty="0" smtClean="0"/>
              <a:t>наших знаний </a:t>
            </a:r>
            <a:r>
              <a:rPr lang="ru-RU" sz="3200" i="1" dirty="0" smtClean="0"/>
              <a:t>в 2 раза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Выбор оптимальной стратегии в игре </a:t>
            </a:r>
            <a:r>
              <a:rPr lang="ru-RU" sz="2800" b="1" i="1" dirty="0" smtClean="0"/>
              <a:t>«Угадай число»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 smtClean="0"/>
              <a:t>Интервал: от </a:t>
            </a:r>
            <a:r>
              <a:rPr lang="ru-RU" sz="2800" b="1" dirty="0" smtClean="0"/>
              <a:t>1</a:t>
            </a:r>
            <a:r>
              <a:rPr lang="ru-RU" sz="2800" dirty="0" smtClean="0"/>
              <a:t> до </a:t>
            </a:r>
            <a:r>
              <a:rPr lang="ru-RU" sz="2800" b="1" dirty="0" smtClean="0"/>
              <a:t>16</a:t>
            </a:r>
          </a:p>
          <a:p>
            <a:pPr algn="ctr"/>
            <a:r>
              <a:rPr lang="ru-RU" sz="2800" u="sng" dirty="0" smtClean="0"/>
              <a:t>1-й участник </a:t>
            </a:r>
            <a:r>
              <a:rPr lang="ru-RU" sz="2800" dirty="0" smtClean="0"/>
              <a:t>загадал число </a:t>
            </a:r>
            <a:r>
              <a:rPr lang="ru-RU" sz="2800" b="1" dirty="0" smtClean="0"/>
              <a:t>3</a:t>
            </a:r>
          </a:p>
          <a:p>
            <a:pPr algn="ctr"/>
            <a:r>
              <a:rPr lang="ru-RU" sz="2800" b="1" dirty="0" smtClean="0"/>
              <a:t>?</a:t>
            </a:r>
            <a:r>
              <a:rPr lang="ru-RU" sz="2800" dirty="0" smtClean="0"/>
              <a:t> </a:t>
            </a:r>
            <a:r>
              <a:rPr lang="ru-RU" sz="2800" u="sng" dirty="0" smtClean="0"/>
              <a:t>2-й участник </a:t>
            </a:r>
            <a:r>
              <a:rPr lang="ru-RU" sz="2800" dirty="0" smtClean="0"/>
              <a:t>отгадывает число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2357430"/>
          <a:ext cx="828681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3"/>
                <a:gridCol w="2071703"/>
                <a:gridCol w="2071703"/>
                <a:gridCol w="20717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Вопрос</a:t>
                      </a:r>
                      <a:r>
                        <a:rPr lang="ru-RU" sz="2400" baseline="0" dirty="0" smtClean="0"/>
                        <a:t> 2-го участника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Ответ 1-го участника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Неопределённость знаний (количество возможных событий)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Полученное количество информации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Число </a:t>
                      </a:r>
                      <a:r>
                        <a:rPr lang="en-US" sz="2400" dirty="0" smtClean="0"/>
                        <a:t>&gt; </a:t>
                      </a:r>
                      <a:r>
                        <a:rPr lang="ru-RU" sz="2400" dirty="0" smtClean="0"/>
                        <a:t>8?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бит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Число </a:t>
                      </a:r>
                      <a:r>
                        <a:rPr lang="en-US" sz="2400" dirty="0" smtClean="0"/>
                        <a:t>&gt;</a:t>
                      </a:r>
                      <a:r>
                        <a:rPr lang="en-US" sz="2400" baseline="0" dirty="0" smtClean="0"/>
                        <a:t> 4</a:t>
                      </a:r>
                      <a:r>
                        <a:rPr lang="ru-RU" sz="2400" baseline="0" dirty="0" smtClean="0"/>
                        <a:t>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 бит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Число </a:t>
                      </a:r>
                      <a:r>
                        <a:rPr lang="en-US" sz="2400" dirty="0" smtClean="0"/>
                        <a:t>&gt; 2</a:t>
                      </a:r>
                      <a:r>
                        <a:rPr lang="ru-RU" sz="2400" dirty="0" smtClean="0"/>
                        <a:t>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 бит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Число 3?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 бит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900igr.net/datas/informatika/Informatsija-2/0012-012-N-2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14290"/>
            <a:ext cx="8858279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870</Words>
  <Application>Microsoft Office PowerPoint</Application>
  <PresentationFormat>Экран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3D</cp:lastModifiedBy>
  <cp:revision>56</cp:revision>
  <dcterms:created xsi:type="dcterms:W3CDTF">2012-09-23T11:55:30Z</dcterms:created>
  <dcterms:modified xsi:type="dcterms:W3CDTF">2013-04-19T07:52:05Z</dcterms:modified>
</cp:coreProperties>
</file>