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</p:sldMasterIdLst>
  <p:notesMasterIdLst>
    <p:notesMasterId r:id="rId20"/>
  </p:notesMasterIdLst>
  <p:sldIdLst>
    <p:sldId id="256" r:id="rId7"/>
    <p:sldId id="278" r:id="rId8"/>
    <p:sldId id="280" r:id="rId9"/>
    <p:sldId id="279" r:id="rId10"/>
    <p:sldId id="257" r:id="rId11"/>
    <p:sldId id="275" r:id="rId12"/>
    <p:sldId id="276" r:id="rId13"/>
    <p:sldId id="259" r:id="rId14"/>
    <p:sldId id="277" r:id="rId15"/>
    <p:sldId id="281" r:id="rId16"/>
    <p:sldId id="261" r:id="rId17"/>
    <p:sldId id="262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6036E4-617D-40C3-AAE2-744E2D696B96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D45A597-C69F-45AF-AD1E-9D7342863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Constantia" pitchFamily="18" charset="0"/>
              </a:rPr>
              <a:t>1. to work with information </a:t>
            </a:r>
            <a:endParaRPr lang="ru-RU" b="1" smtClean="0">
              <a:solidFill>
                <a:srgbClr val="000000"/>
              </a:solidFill>
              <a:latin typeface="Constantia" pitchFamily="18" charset="0"/>
            </a:endParaRPr>
          </a:p>
          <a:p>
            <a:pPr eaLnBrk="1" fontAlgn="t" hangingPunct="1">
              <a:spcBef>
                <a:spcPct val="0"/>
              </a:spcBef>
            </a:pPr>
            <a:endParaRPr lang="ru-RU" b="1" smtClean="0">
              <a:solidFill>
                <a:srgbClr val="FFFFFF"/>
              </a:solidFill>
              <a:latin typeface="Constantia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 write texts using symbols as a plan   </a:t>
            </a:r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Tiunova K.</a:t>
            </a:r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Tiunova K.    a teacher</a:t>
            </a:r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March </a:t>
            </a:r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translate texts into English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    a teacher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March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scan photos 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 sister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     a teacher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March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Constantia" pitchFamily="18" charset="0"/>
              </a:rPr>
              <a:t>To design an electronic album “Family Tree”</a:t>
            </a:r>
            <a:endParaRPr lang="ru-RU" b="1" smtClean="0">
              <a:solidFill>
                <a:srgbClr val="000000"/>
              </a:solidFill>
              <a:latin typeface="Constantia" pitchFamily="18" charset="0"/>
            </a:endParaRPr>
          </a:p>
          <a:p>
            <a:pPr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Constantia" pitchFamily="18" charset="0"/>
              </a:rPr>
              <a:t> </a:t>
            </a:r>
            <a:endParaRPr lang="ru-RU" b="1" smtClean="0">
              <a:solidFill>
                <a:srgbClr val="000000"/>
              </a:solidFill>
              <a:latin typeface="Constantia" pitchFamily="18" charset="0"/>
            </a:endParaRPr>
          </a:p>
          <a:p>
            <a:pPr eaLnBrk="1" fontAlgn="t" hangingPunct="1">
              <a:spcBef>
                <a:spcPct val="0"/>
              </a:spcBef>
            </a:pPr>
            <a:endParaRPr lang="ru-RU" b="1" smtClean="0">
              <a:solidFill>
                <a:srgbClr val="000000"/>
              </a:solidFill>
              <a:latin typeface="Constantia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make slides (presentation)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     a teacher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Tiunova K.     a teacher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t" hangingPunct="1"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March</a:t>
            </a: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DA5C6B-8CA5-4626-AED3-450FA8FDD59F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90678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4802188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28F1A-579F-477C-9C96-3C05407650D5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5BD7C-8B0F-44AE-9026-9319F72E0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09642-076D-45DB-A121-C12D11DCBF7E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03E18-DA68-4412-A769-DAF96F416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869C2-6857-406C-9508-4E1CBC0DB570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9020F-FE0F-4D18-B7FD-3A7A0BA9E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82822-580F-403A-9A48-543AC944D6EF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B33F8-EC94-4CA8-958E-7BB34E82F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9FE2D-6B45-424F-A4C0-76EDBD290AC2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31B9C-77CF-4AD5-962C-7BA13B607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05C56-734A-41E6-B49A-E98AB19935E5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88949-6A83-4E8A-8F69-4C92D4501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6871A-2945-44DD-BFCF-F44BA4DE0B09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CF05E-87AD-4F5A-B2CE-EA98B6481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A5F0C-D948-4DFB-983B-A36FEBA82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AC85A-FAC4-44AA-9D81-133E049F88B0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6B377-4AF4-4777-B218-4ABE93655FBF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16C2C-C9D9-436A-A173-07BDC881A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E57F4-FABA-45CE-8EFB-6219FABEC058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65D0D-78B1-4C6C-9DA6-B489815B0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BAF6B-EE9E-4DE3-8A79-5A3279BD9C9B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B7D6-1D25-4746-AEC7-8710D31DB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911EF-462A-4E85-A0A9-B3BCA6006A1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EA73-3CF3-485D-9071-4D393DA4A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01852-E438-45E0-8CAC-828FC4997088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16321-C45A-4E11-8B40-0FE4AF70A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AF1FD-16D4-4EF5-ACB2-90A322502F8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454B1-C324-471C-B498-D175C1186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FF0D-FA80-4ABA-B7FA-396FB32D396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754F-7E5B-4B37-99E1-27CE037BB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2EC2F-807B-47B1-9D56-ADE3456E42E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FE00B-E308-4E8C-B9E0-2215AC21A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5F7D0-B545-438D-A938-64F4A13B7198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8EF2-C3D9-4659-8F93-B8C4914BD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23D08-A521-4087-BDB5-52683FBE1032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BDBC2-C962-4E7C-B0E6-4C27CF24B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F6CEE-6B5B-4017-B24E-F156DE1B01F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89544-4A0E-4B4C-BCBE-CA3DCE2F7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84EE-7428-4EB9-AFBD-EA8704AD3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0E506-003B-433F-AAC7-6396A1E54BC1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C3974-4CCA-489A-BDDF-B85AEB2A3FF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2EFF7-24A6-4434-9872-9438AF78F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C85F8-476C-4924-80C1-FE0BB210A0F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FD8D9-520C-434F-ABAF-97AF15D2B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90678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3"/>
            <a:ext cx="9144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8765-9890-4ACA-9714-EB0FC64BA406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EDF1E-C2BE-44AF-8F56-E101A866D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81B0-650C-4961-BBBD-5239003419D0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A2705-592B-477D-88BA-F6FDE04E4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8563-D0F3-432E-AE90-6CD2CE45555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E1963-A24C-4B44-905E-FC1FB1EDC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1D864-B642-4690-9090-A03F5C72E2B1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F8A9-B1C3-44D6-9CD0-2E5CF882C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BAD13-B32A-4B4F-AC43-3A9E2A5DBC73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BE7DA-CF4A-433D-B553-F4A66ED68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2CFA8-DC18-473D-8C36-88C7656A486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068E3-E766-4E3B-90AA-8B7FA47BE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B06C2-917D-4A3F-A3B7-B5FDF136A21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8B194-7756-4A31-957E-5DE732317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3F09B-C68C-4150-B550-F2EF58BE9CC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9FD17-E6DE-40CA-A487-E277454FA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39428-EF51-4AB3-B042-C3186A4CB56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B02C0-0210-4344-B71A-F633E1366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52FD-6433-49E8-BC40-A268D1B8B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FB8D6-9C04-4F2C-93EF-C076016DB013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91B50-63F0-41CA-89CB-0C36DE1A581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A74D8-A504-4A33-9A6F-F9413C0DF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1E0C6-13CF-41CD-8330-69FFD72E1BE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578A-3F72-4A12-9E2B-2BA43AB87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0AF47-5002-4ACB-876D-B8A7BFAD116B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EB46A-0132-4C0E-960A-06DF9111E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B5D08-0CC9-4AE2-8099-B290CF7E7C12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409CE-29C7-4121-8AF0-C93490ACF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8A60-255A-4496-8508-38D25A5C0FE8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DF5B0-4462-4DA7-B1BD-D3FFB33EB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4EBCB-1439-427F-9AC7-4664AE91D439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7169C-0842-45B0-8174-CCD5930C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665C7-DE4F-4EC2-88FD-68D30C5E9CE4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15052-CB4A-4E04-8278-631E209E2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310B-3D62-401A-80F4-7BC860795391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5B9B7-A54F-45DC-9D5B-3AF2EB4BB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BFE91-5B94-48DF-8822-47FAD52C78F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0ED1-10C3-40A7-B361-C2C527374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5F685-1A73-4010-8966-27C88BDE6073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4F6F9-3257-44B9-98A7-47F26AEDD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C0999-6B6E-42DA-952E-760916821EB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DAF2-C1A1-4BEE-96D2-C2DC0823F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A311A-0937-453E-9850-84B19C733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F974B-17DE-4675-9493-34644FDCB4AD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BC109-F769-4C51-89A6-C07B563A3E35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AA958-B3FB-4530-ABFD-C9C819CF9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D413-C91E-4D2F-A10C-ADE9E805FDF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E49F-967C-4AA8-8FE1-8A07509E7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08AD8-BD6D-48D7-862F-43C3FBE841B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99024-78F1-4DE0-95DD-A844A2C59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4873-F803-417D-8486-CFD6C3CC6BC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68CD6-95BD-4767-BD16-F99356EFC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DA0F9-AF24-413D-AC58-C2A3C07AAD68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1513-B1C2-4F44-B421-5A9AA2682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F148E-DE7F-4A24-BA58-4522DF09EB6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C7E41-E03F-45FB-8BFC-DCE8311A0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7E345-30B1-48DD-A24C-CDE5C03774F5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B2DA9-1E37-4812-A928-C8B616B84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1FD39-5D93-441C-947B-EF9F9FC75B3B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6B528-48D7-4293-9EBB-342D9F6F2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9A512-AC30-4404-8951-702C09523AE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C92E7-6405-4A8E-B7BB-8E76DBF99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6254F-1BF5-42D7-A001-42120F5D00F7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E8483-E1FE-48F7-ADE5-3FC9D1B73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2F34-CFD3-42BD-9D02-288C003B3BB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4E510-3442-40C9-A6BC-83389EC3F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56F1B-C93F-4E79-9FE6-50EED1A1F030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66F84-F9BD-4663-9176-A9A69C62A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76D15-CF48-46C9-B2AA-7E6890878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B315B-7CF5-4B57-8F08-43946A5ED536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33B0B-3B80-4CB7-804C-ABB41DC0B91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0B5D5-E0CB-471A-9036-8BC487541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75F5E-2BE2-41AE-8C01-22D94D839E82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EBC94-BB04-47F0-8E56-6DA099B10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FE281-C053-4DD0-B1BA-8D95D856E7AF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76A1A-C008-4D86-938D-3B4115AE0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A69FC-AE87-4CED-B829-D052B5276E21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C2B0F-597E-4334-AA05-873148BEC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EE8C-BE6B-4A17-ACE7-22ED644EEE9B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F449-07B3-4BD1-8659-C91CA5342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D21C8-174D-4C97-A088-60292AEA503E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75D49-E54C-4324-8453-FC2E4D79A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06A6B-0CD4-41DD-86E8-C0D3F5F6C7A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C143D-FB69-43F8-B3F0-177709F5A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862EE-B45C-4751-9DA6-FCFFBF516D65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66731-DF52-4A0E-9DE5-DD9C2C239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16BA9-BBBB-4AEB-8045-D74FF20C7FD4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61387-27BD-4AC5-9E3E-641B6A727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225" y="136525"/>
            <a:ext cx="8869363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E9B22BF-0C04-4530-AF06-8F5229A43B3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0513" y="6311900"/>
            <a:ext cx="348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E960F5A-F817-4B97-9E6D-AEBD2A4C35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74" r:id="rId1"/>
    <p:sldLayoutId id="2147484927" r:id="rId2"/>
    <p:sldLayoutId id="2147484975" r:id="rId3"/>
    <p:sldLayoutId id="2147484928" r:id="rId4"/>
    <p:sldLayoutId id="2147484929" r:id="rId5"/>
    <p:sldLayoutId id="2147484930" r:id="rId6"/>
    <p:sldLayoutId id="2147484931" r:id="rId7"/>
    <p:sldLayoutId id="2147484976" r:id="rId8"/>
    <p:sldLayoutId id="2147484977" r:id="rId9"/>
    <p:sldLayoutId id="2147484932" r:id="rId10"/>
    <p:sldLayoutId id="21474849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E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99987F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90AC97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71F06E8-2EA0-4D26-AA92-8379BE5B4E86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8B989AB-20F2-4223-A845-C216CCCCD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78" r:id="rId1"/>
    <p:sldLayoutId id="2147484934" r:id="rId2"/>
    <p:sldLayoutId id="2147484979" r:id="rId3"/>
    <p:sldLayoutId id="2147484935" r:id="rId4"/>
    <p:sldLayoutId id="2147484980" r:id="rId5"/>
    <p:sldLayoutId id="2147484936" r:id="rId6"/>
    <p:sldLayoutId id="2147484937" r:id="rId7"/>
    <p:sldLayoutId id="2147484938" r:id="rId8"/>
    <p:sldLayoutId id="2147484939" r:id="rId9"/>
    <p:sldLayoutId id="2147484940" r:id="rId10"/>
    <p:sldLayoutId id="21474849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8920986-83DC-45A2-A66B-5F32D2109C71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7CAD8A4-7E9E-443F-B764-6C367D31D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81" r:id="rId1"/>
    <p:sldLayoutId id="2147484942" r:id="rId2"/>
    <p:sldLayoutId id="2147484982" r:id="rId3"/>
    <p:sldLayoutId id="2147484943" r:id="rId4"/>
    <p:sldLayoutId id="2147484983" r:id="rId5"/>
    <p:sldLayoutId id="2147484944" r:id="rId6"/>
    <p:sldLayoutId id="2147484945" r:id="rId7"/>
    <p:sldLayoutId id="2147484946" r:id="rId8"/>
    <p:sldLayoutId id="2147484947" r:id="rId9"/>
    <p:sldLayoutId id="2147484948" r:id="rId10"/>
    <p:sldLayoutId id="21474849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1054DD4-F9AB-444A-9425-6BCE9F62556C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44B04A6-CBB6-47A0-9D6C-B53FEFC46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84" r:id="rId1"/>
    <p:sldLayoutId id="2147484950" r:id="rId2"/>
    <p:sldLayoutId id="2147484985" r:id="rId3"/>
    <p:sldLayoutId id="2147484951" r:id="rId4"/>
    <p:sldLayoutId id="2147484986" r:id="rId5"/>
    <p:sldLayoutId id="2147484952" r:id="rId6"/>
    <p:sldLayoutId id="2147484953" r:id="rId7"/>
    <p:sldLayoutId id="2147484954" r:id="rId8"/>
    <p:sldLayoutId id="2147484955" r:id="rId9"/>
    <p:sldLayoutId id="2147484956" r:id="rId10"/>
    <p:sldLayoutId id="21474849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C68CEB2-B638-4583-BD50-51E00BED0E79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2C59B56-648F-4E0F-96BD-B2080BA10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87" r:id="rId1"/>
    <p:sldLayoutId id="2147484958" r:id="rId2"/>
    <p:sldLayoutId id="2147484988" r:id="rId3"/>
    <p:sldLayoutId id="2147484959" r:id="rId4"/>
    <p:sldLayoutId id="2147484989" r:id="rId5"/>
    <p:sldLayoutId id="2147484960" r:id="rId6"/>
    <p:sldLayoutId id="2147484961" r:id="rId7"/>
    <p:sldLayoutId id="2147484962" r:id="rId8"/>
    <p:sldLayoutId id="2147484963" r:id="rId9"/>
    <p:sldLayoutId id="2147484964" r:id="rId10"/>
    <p:sldLayoutId id="21474849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BE8BB41-D3E8-4D0B-B9B9-D510B6DF3A7A}" type="datetimeFigureOut">
              <a:rPr lang="ru-RU"/>
              <a:pPr>
                <a:defRPr/>
              </a:pPr>
              <a:t>09.12.2012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D1CFC37-8BEB-41EA-A2CF-F02D87C0B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90" r:id="rId1"/>
    <p:sldLayoutId id="2147484966" r:id="rId2"/>
    <p:sldLayoutId id="2147484991" r:id="rId3"/>
    <p:sldLayoutId id="2147484967" r:id="rId4"/>
    <p:sldLayoutId id="2147484992" r:id="rId5"/>
    <p:sldLayoutId id="2147484968" r:id="rId6"/>
    <p:sldLayoutId id="2147484969" r:id="rId7"/>
    <p:sldLayoutId id="2147484970" r:id="rId8"/>
    <p:sldLayoutId id="2147484971" r:id="rId9"/>
    <p:sldLayoutId id="2147484972" r:id="rId10"/>
    <p:sldLayoutId id="21474849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258888" y="1916113"/>
            <a:ext cx="6481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0" y="207167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</a:rPr>
              <a:t>FAMILY TREE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5072063" y="3714750"/>
            <a:ext cx="33115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The work has been done: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by Tiunova Kate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The teacher: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Obukhova N.A. </a:t>
            </a:r>
            <a:endParaRPr lang="ru-RU" sz="2800" b="1">
              <a:solidFill>
                <a:schemeClr val="bg1"/>
              </a:solidFill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700338" y="476250"/>
            <a:ext cx="4103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</a:rPr>
              <a:t>Secondary school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</a:rPr>
              <a:t>№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</a:rPr>
              <a:t>1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1258888" y="1916113"/>
            <a:ext cx="6481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0" y="92867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</a:rPr>
              <a:t>FAMILY TREE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5572125" y="4000500"/>
            <a:ext cx="32146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The work has been done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</a:rPr>
              <a:t>by Tiunova Kate</a:t>
            </a:r>
          </a:p>
        </p:txBody>
      </p:sp>
      <p:pic>
        <p:nvPicPr>
          <p:cNvPr id="35846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429000"/>
            <a:ext cx="1643074" cy="246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238" y="260350"/>
            <a:ext cx="735012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260350"/>
            <a:ext cx="758825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1156907"/>
            <a:ext cx="2786082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</a:t>
            </a:r>
            <a:r>
              <a:rPr lang="en-US" b="1" dirty="0" err="1">
                <a:ln w="50800"/>
                <a:latin typeface="+mn-lt"/>
              </a:rPr>
              <a:t>greatgrandparents</a:t>
            </a:r>
            <a:endParaRPr lang="ru-RU" b="1" dirty="0">
              <a:ln w="50800"/>
              <a:latin typeface="+mn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92275" y="1419225"/>
            <a:ext cx="0" cy="4254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7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9688" y="1844675"/>
            <a:ext cx="763587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>
            <a:stCxn id="1028" idx="3"/>
            <a:endCxn id="1029" idx="1"/>
          </p:cNvCxnSpPr>
          <p:nvPr/>
        </p:nvCxnSpPr>
        <p:spPr>
          <a:xfrm>
            <a:off x="1619250" y="708025"/>
            <a:ext cx="3603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84663" y="3933825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74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1844675"/>
            <a:ext cx="792163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единительная линия 18"/>
          <p:cNvCxnSpPr>
            <a:endCxn id="1031" idx="1"/>
          </p:cNvCxnSpPr>
          <p:nvPr/>
        </p:nvCxnSpPr>
        <p:spPr>
          <a:xfrm>
            <a:off x="2073275" y="2328863"/>
            <a:ext cx="482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85852" y="2857496"/>
            <a:ext cx="1951626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grandparents</a:t>
            </a:r>
            <a:endParaRPr lang="ru-RU" b="1" dirty="0">
              <a:ln w="50800"/>
              <a:latin typeface="+mn-lt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389188" y="3127375"/>
            <a:ext cx="0" cy="3016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7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66088" y="293688"/>
            <a:ext cx="639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62600" y="238125"/>
            <a:ext cx="6873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79613" y="3444875"/>
            <a:ext cx="915987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929058" y="1123813"/>
            <a:ext cx="250033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</a:t>
            </a:r>
            <a:r>
              <a:rPr lang="en-US" b="1" dirty="0" err="1">
                <a:ln w="50800"/>
                <a:latin typeface="+mn-lt"/>
              </a:rPr>
              <a:t>greatgrandparents</a:t>
            </a:r>
            <a:endParaRPr lang="ru-RU" b="1" dirty="0">
              <a:ln w="50800"/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6512" y="1214422"/>
            <a:ext cx="2857488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</a:t>
            </a:r>
            <a:r>
              <a:rPr lang="en-US" b="1" dirty="0" err="1">
                <a:ln w="50800"/>
                <a:latin typeface="+mn-lt"/>
              </a:rPr>
              <a:t>greatgrandparents</a:t>
            </a:r>
            <a:endParaRPr lang="ru-RU" b="1" dirty="0">
              <a:ln w="50800"/>
              <a:latin typeface="+mn-lt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364163" y="1385888"/>
            <a:ext cx="0" cy="4587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4" name="Прямая соединительная линия 1023"/>
          <p:cNvCxnSpPr/>
          <p:nvPr/>
        </p:nvCxnSpPr>
        <p:spPr>
          <a:xfrm>
            <a:off x="7448550" y="1419225"/>
            <a:ext cx="0" cy="4254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8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64388" y="1916113"/>
            <a:ext cx="776287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99063" y="1916113"/>
            <a:ext cx="728662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37" name="Прямая соединительная линия 1036"/>
          <p:cNvCxnSpPr/>
          <p:nvPr/>
        </p:nvCxnSpPr>
        <p:spPr>
          <a:xfrm>
            <a:off x="5927725" y="2355850"/>
            <a:ext cx="12366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9" name="TextBox 1038"/>
          <p:cNvSpPr txBox="1"/>
          <p:nvPr/>
        </p:nvSpPr>
        <p:spPr>
          <a:xfrm>
            <a:off x="5831060" y="2895738"/>
            <a:ext cx="1955649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grandparents</a:t>
            </a:r>
            <a:endParaRPr lang="ru-RU" b="1" dirty="0">
              <a:ln w="50800"/>
              <a:latin typeface="+mn-lt"/>
            </a:endParaRPr>
          </a:p>
        </p:txBody>
      </p:sp>
      <p:cxnSp>
        <p:nvCxnSpPr>
          <p:cNvPr id="1041" name="Прямая соединительная линия 1040"/>
          <p:cNvCxnSpPr>
            <a:stCxn id="1039" idx="2"/>
          </p:cNvCxnSpPr>
          <p:nvPr/>
        </p:nvCxnSpPr>
        <p:spPr>
          <a:xfrm rot="5400000">
            <a:off x="6595270" y="3215481"/>
            <a:ext cx="163512" cy="263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90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94413" y="3444875"/>
            <a:ext cx="9985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44" name="Прямая соединительная линия 1043"/>
          <p:cNvCxnSpPr>
            <a:stCxn id="1034" idx="3"/>
            <a:endCxn id="1042" idx="1"/>
          </p:cNvCxnSpPr>
          <p:nvPr/>
        </p:nvCxnSpPr>
        <p:spPr>
          <a:xfrm>
            <a:off x="2895600" y="3941763"/>
            <a:ext cx="3198813" cy="3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" name="TextBox 1047"/>
          <p:cNvSpPr txBox="1"/>
          <p:nvPr/>
        </p:nvSpPr>
        <p:spPr>
          <a:xfrm>
            <a:off x="1946657" y="4464831"/>
            <a:ext cx="1584176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father</a:t>
            </a:r>
            <a:endParaRPr lang="ru-RU" b="1" dirty="0">
              <a:ln w="50800"/>
              <a:latin typeface="+mn-lt"/>
            </a:endParaRPr>
          </a:p>
        </p:txBody>
      </p:sp>
      <p:sp>
        <p:nvSpPr>
          <p:cNvPr id="1049" name="TextBox 1048"/>
          <p:cNvSpPr txBox="1"/>
          <p:nvPr/>
        </p:nvSpPr>
        <p:spPr>
          <a:xfrm>
            <a:off x="6059418" y="4464831"/>
            <a:ext cx="1333225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mother</a:t>
            </a:r>
            <a:endParaRPr lang="ru-RU" b="1" dirty="0">
              <a:ln w="50800"/>
              <a:latin typeface="+mn-lt"/>
            </a:endParaRPr>
          </a:p>
        </p:txBody>
      </p:sp>
      <p:cxnSp>
        <p:nvCxnSpPr>
          <p:cNvPr id="1051" name="Прямая соединительная линия 1050"/>
          <p:cNvCxnSpPr/>
          <p:nvPr/>
        </p:nvCxnSpPr>
        <p:spPr>
          <a:xfrm flipV="1">
            <a:off x="4284663" y="3944938"/>
            <a:ext cx="0" cy="106838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5" name="Прямая соединительная линия 1054"/>
          <p:cNvCxnSpPr/>
          <p:nvPr/>
        </p:nvCxnSpPr>
        <p:spPr>
          <a:xfrm>
            <a:off x="3348038" y="5013325"/>
            <a:ext cx="20161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8" name="Прямая соединительная линия 1057"/>
          <p:cNvCxnSpPr/>
          <p:nvPr/>
        </p:nvCxnSpPr>
        <p:spPr>
          <a:xfrm>
            <a:off x="5364163" y="5013325"/>
            <a:ext cx="0" cy="431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0" name="Прямая соединительная линия 1059"/>
          <p:cNvCxnSpPr/>
          <p:nvPr/>
        </p:nvCxnSpPr>
        <p:spPr>
          <a:xfrm>
            <a:off x="3348038" y="5013325"/>
            <a:ext cx="0" cy="431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2" name="Прямая соединительная линия 1061"/>
          <p:cNvCxnSpPr/>
          <p:nvPr/>
        </p:nvCxnSpPr>
        <p:spPr>
          <a:xfrm>
            <a:off x="4284663" y="3429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99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86063" y="5213350"/>
            <a:ext cx="974725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" name="TextBox 1063"/>
          <p:cNvSpPr txBox="1"/>
          <p:nvPr/>
        </p:nvSpPr>
        <p:spPr>
          <a:xfrm>
            <a:off x="2357422" y="6488668"/>
            <a:ext cx="1799633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My elder sister</a:t>
            </a:r>
            <a:endParaRPr lang="ru-RU" b="1" dirty="0">
              <a:ln w="50800"/>
              <a:latin typeface="+mn-lt"/>
            </a:endParaRPr>
          </a:p>
        </p:txBody>
      </p:sp>
      <p:pic>
        <p:nvPicPr>
          <p:cNvPr id="36901" name="Picture 1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72063" y="5214938"/>
            <a:ext cx="815975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7" name="TextBox 1066"/>
          <p:cNvSpPr txBox="1"/>
          <p:nvPr/>
        </p:nvSpPr>
        <p:spPr>
          <a:xfrm>
            <a:off x="4857752" y="6488668"/>
            <a:ext cx="1357322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50800"/>
                <a:latin typeface="+mn-lt"/>
              </a:rPr>
              <a:t>It’s me</a:t>
            </a:r>
            <a:endParaRPr lang="ru-RU" b="1" dirty="0">
              <a:ln w="50800"/>
              <a:latin typeface="+mn-lt"/>
            </a:endParaRPr>
          </a:p>
        </p:txBody>
      </p:sp>
      <p:pic>
        <p:nvPicPr>
          <p:cNvPr id="36903" name="Picture 1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94600" y="4629150"/>
            <a:ext cx="1303338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04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432300" y="220663"/>
            <a:ext cx="6969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>
            <a:stCxn id="2" idx="3"/>
            <a:endCxn id="1033" idx="1"/>
          </p:cNvCxnSpPr>
          <p:nvPr/>
        </p:nvCxnSpPr>
        <p:spPr>
          <a:xfrm>
            <a:off x="5129213" y="652463"/>
            <a:ext cx="433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906" name="Picture 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88188" y="293688"/>
            <a:ext cx="4206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1738" y="661988"/>
            <a:ext cx="514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357563"/>
            <a:ext cx="40719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228600"/>
            <a:ext cx="41243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28596" y="500042"/>
            <a:ext cx="464347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50800"/>
                <a:latin typeface="+mn-lt"/>
              </a:rPr>
              <a:t>My </a:t>
            </a:r>
            <a:r>
              <a:rPr lang="en-US" sz="3200" b="1" dirty="0" err="1">
                <a:ln w="50800"/>
                <a:latin typeface="+mn-lt"/>
              </a:rPr>
              <a:t>Greatgrandparents</a:t>
            </a:r>
            <a:endParaRPr lang="ru-RU" sz="3200" b="1" dirty="0">
              <a:ln w="50800"/>
              <a:latin typeface="+mn-lt"/>
            </a:endParaRPr>
          </a:p>
        </p:txBody>
      </p:sp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4857750" y="3441700"/>
            <a:ext cx="40005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  </a:t>
            </a:r>
            <a:r>
              <a:rPr lang="en-US" sz="2400"/>
              <a:t>My greatgrandfather was a blacksmith. He was a participant of three wars (the Finnish War, The Civil War, The Great Patriotic War). He was awarded the Order of the Red Star for heroism.</a:t>
            </a:r>
          </a:p>
          <a:p>
            <a:r>
              <a:rPr lang="en-US" sz="2400"/>
              <a:t>   </a:t>
            </a:r>
            <a:endParaRPr lang="ru-RU" sz="2400"/>
          </a:p>
        </p:txBody>
      </p:sp>
      <p:sp>
        <p:nvSpPr>
          <p:cNvPr id="37894" name="TextBox 5"/>
          <p:cNvSpPr txBox="1">
            <a:spLocks noChangeArrowheads="1"/>
          </p:cNvSpPr>
          <p:nvPr/>
        </p:nvSpPr>
        <p:spPr bwMode="auto">
          <a:xfrm>
            <a:off x="285750" y="1500188"/>
            <a:ext cx="4500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 </a:t>
            </a:r>
            <a:r>
              <a:rPr lang="en-US" sz="2400"/>
              <a:t>My greatgrandmother worked on the fields helping our country to  make the victory.</a:t>
            </a:r>
            <a:endParaRPr lang="ru-RU" sz="240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0938" y="620713"/>
            <a:ext cx="3487737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0034" y="571480"/>
            <a:ext cx="428628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50800"/>
                <a:latin typeface="+mn-lt"/>
              </a:rPr>
              <a:t>My </a:t>
            </a:r>
            <a:r>
              <a:rPr lang="en-US" sz="3200" b="1" dirty="0" err="1">
                <a:ln w="50800"/>
                <a:latin typeface="+mn-lt"/>
              </a:rPr>
              <a:t>Greatgrandfather</a:t>
            </a:r>
            <a:endParaRPr lang="ru-RU" sz="3200" b="1" dirty="0">
              <a:ln w="50800"/>
              <a:latin typeface="+mn-lt"/>
            </a:endParaRP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928688" y="1928813"/>
            <a:ext cx="3571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   He was a sergeant.</a:t>
            </a:r>
          </a:p>
          <a:p>
            <a:r>
              <a:rPr lang="en-US" sz="2800"/>
              <a:t>He took part in heavy fighting near Stalingrad and destroyed two tanks. The attack was stopped.</a:t>
            </a:r>
            <a:endParaRPr lang="ru-RU" sz="2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:\Documents and Settings\Администратор\Рабочий стол\Изображение 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1571625"/>
            <a:ext cx="772953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3240" y="428604"/>
            <a:ext cx="229421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latin typeface="+mj-lt"/>
              </a:rPr>
              <a:t>Example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latin typeface="+mj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b="1" smtClean="0"/>
              <a:t>The scheme of the tree</a:t>
            </a:r>
            <a:endParaRPr lang="ru-RU" b="1"/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928813"/>
            <a:ext cx="5715000" cy="4283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1007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err="1" smtClean="0">
                <a:ln w="50800"/>
                <a:solidFill>
                  <a:schemeClr val="bg1"/>
                </a:solidFill>
              </a:rPr>
              <a:t>Genealogia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is (a Greek word) a historical discipline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studying an origin and relatives of different hinds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and persons of a various social origin.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048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smtClean="0"/>
              <a:t>The definition </a:t>
            </a:r>
            <a:endParaRPr lang="ru-RU" b="1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/>
              <a:t/>
            </a:r>
            <a:br>
              <a:rPr smtClean="0"/>
            </a:br>
            <a:endParaRPr lang="ru-RU"/>
          </a:p>
        </p:txBody>
      </p:sp>
      <p:sp>
        <p:nvSpPr>
          <p:cNvPr id="75782" name="WordArt 6"/>
          <p:cNvSpPr>
            <a:spLocks noChangeArrowheads="1" noChangeShapeType="1" noTextEdit="1"/>
          </p:cNvSpPr>
          <p:nvPr/>
        </p:nvSpPr>
        <p:spPr bwMode="auto">
          <a:xfrm>
            <a:off x="971550" y="692150"/>
            <a:ext cx="698500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en-US" sz="6000" i="1" kern="10" dirty="0">
                <a:ln/>
                <a:solidFill>
                  <a:schemeClr val="accent3"/>
                </a:solidFill>
                <a:latin typeface="Impact"/>
              </a:rPr>
              <a:t>The aim </a:t>
            </a:r>
          </a:p>
          <a:p>
            <a:pPr>
              <a:defRPr/>
            </a:pPr>
            <a:r>
              <a:rPr lang="en-US" sz="6000" kern="10" dirty="0">
                <a:ln/>
                <a:solidFill>
                  <a:schemeClr val="accent3"/>
                </a:solidFill>
                <a:latin typeface="Impact"/>
              </a:rPr>
              <a:t>design family tree</a:t>
            </a:r>
          </a:p>
          <a:p>
            <a:pPr>
              <a:defRPr/>
            </a:pPr>
            <a:endParaRPr lang="en-US" sz="6000" kern="10" dirty="0">
              <a:ln/>
              <a:solidFill>
                <a:schemeClr val="accent3"/>
              </a:solidFill>
              <a:latin typeface="Impact"/>
            </a:endParaRPr>
          </a:p>
          <a:p>
            <a:pPr>
              <a:defRPr/>
            </a:pPr>
            <a:r>
              <a:rPr lang="en-US" sz="6000" i="1" kern="10" dirty="0">
                <a:ln/>
                <a:solidFill>
                  <a:schemeClr val="accent3"/>
                </a:solidFill>
                <a:latin typeface="Impact"/>
              </a:rPr>
              <a:t>Tasks</a:t>
            </a:r>
          </a:p>
          <a:p>
            <a:pPr>
              <a:defRPr/>
            </a:pPr>
            <a:r>
              <a:rPr lang="en-US" sz="6000" kern="10" dirty="0">
                <a:ln/>
                <a:solidFill>
                  <a:schemeClr val="accent3"/>
                </a:solidFill>
                <a:latin typeface="Impact"/>
              </a:rPr>
              <a:t>-to collect information about relatives</a:t>
            </a:r>
          </a:p>
          <a:p>
            <a:pPr>
              <a:defRPr/>
            </a:pPr>
            <a:r>
              <a:rPr lang="en-US" sz="6000" kern="10" dirty="0">
                <a:ln/>
                <a:solidFill>
                  <a:schemeClr val="accent3"/>
                </a:solidFill>
                <a:latin typeface="Impact"/>
              </a:rPr>
              <a:t>-to translate into English </a:t>
            </a:r>
          </a:p>
          <a:p>
            <a:pPr>
              <a:defRPr/>
            </a:pPr>
            <a:r>
              <a:rPr lang="en-US" sz="6000" kern="10" dirty="0">
                <a:ln/>
                <a:solidFill>
                  <a:schemeClr val="accent3"/>
                </a:solidFill>
                <a:latin typeface="Impact"/>
              </a:rPr>
              <a:t>-to work out the scheme of the family tree</a:t>
            </a:r>
            <a:endParaRPr lang="ru-RU" sz="6000" kern="10" dirty="0">
              <a:ln/>
              <a:solidFill>
                <a:schemeClr val="accent3"/>
              </a:solidFill>
              <a:latin typeface="Impact"/>
            </a:endParaRPr>
          </a:p>
        </p:txBody>
      </p:sp>
      <p:sp>
        <p:nvSpPr>
          <p:cNvPr id="75783" name="WordArt 7"/>
          <p:cNvSpPr>
            <a:spLocks noChangeArrowheads="1" noChangeShapeType="1" noTextEdit="1"/>
          </p:cNvSpPr>
          <p:nvPr/>
        </p:nvSpPr>
        <p:spPr bwMode="auto">
          <a:xfrm>
            <a:off x="942999" y="3357562"/>
            <a:ext cx="7558091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i="1" kern="10" dirty="0">
                <a:ln/>
                <a:solidFill>
                  <a:schemeClr val="accent3"/>
                </a:solidFill>
                <a:latin typeface="Impact"/>
              </a:rPr>
              <a:t>Methods</a:t>
            </a:r>
          </a:p>
          <a:p>
            <a:pPr>
              <a:defRPr/>
            </a:pPr>
            <a:r>
              <a:rPr lang="en-US" sz="3600" kern="10" dirty="0">
                <a:ln/>
                <a:solidFill>
                  <a:schemeClr val="accent3"/>
                </a:solidFill>
                <a:latin typeface="Impact"/>
              </a:rPr>
              <a:t>-to take an interview with relatives </a:t>
            </a:r>
          </a:p>
          <a:p>
            <a:pPr>
              <a:defRPr/>
            </a:pPr>
            <a:r>
              <a:rPr lang="en-US" sz="3600" kern="10" dirty="0">
                <a:ln/>
                <a:solidFill>
                  <a:schemeClr val="accent3"/>
                </a:solidFill>
                <a:latin typeface="Impact"/>
              </a:rPr>
              <a:t>-to work with family file (photos, letters, diaries)</a:t>
            </a:r>
          </a:p>
          <a:p>
            <a:pPr>
              <a:defRPr/>
            </a:pPr>
            <a:endParaRPr lang="en-US" sz="3600" kern="10" dirty="0">
              <a:ln/>
              <a:solidFill>
                <a:schemeClr val="accent3"/>
              </a:solidFill>
              <a:latin typeface="Impact"/>
            </a:endParaRPr>
          </a:p>
          <a:p>
            <a:pPr>
              <a:defRPr/>
            </a:pPr>
            <a:r>
              <a:rPr lang="en-US" sz="3600" kern="10" dirty="0">
                <a:ln/>
                <a:solidFill>
                  <a:schemeClr val="accent3"/>
                </a:solidFill>
                <a:latin typeface="Impact"/>
              </a:rPr>
              <a:t>I would like to design an electronic album of my family.</a:t>
            </a:r>
            <a:endParaRPr lang="ru-RU" sz="3600" kern="10" dirty="0">
              <a:ln/>
              <a:solidFill>
                <a:schemeClr val="accent3"/>
              </a:solidFill>
              <a:latin typeface="Impac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000125"/>
          <a:ext cx="8715436" cy="5339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5"/>
                <a:gridCol w="1928826"/>
                <a:gridCol w="1714512"/>
                <a:gridCol w="1714512"/>
                <a:gridCol w="1357321"/>
              </a:tblGrid>
              <a:tr h="500066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The first stage– preparation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What to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do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?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How to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do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?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Participant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Responsible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Date</a:t>
                      </a:r>
                      <a:endParaRPr lang="ru-RU" sz="2400" b="1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75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collect information about relatives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work with albums, letters, dairies 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January</a:t>
                      </a:r>
                      <a:endParaRPr lang="ru-RU" sz="2400" b="1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75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2. to talk with parents about relatives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take an interview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 parents relatives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January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75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3. to work out the scheme of the family tree 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work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in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the Internet 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a sister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    a teacher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Febru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ary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1914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smtClean="0"/>
              <a:t/>
            </a:r>
            <a:br>
              <a:rPr lang="ru-RU" sz="3200" b="1" smtClean="0"/>
            </a:br>
            <a:r>
              <a:rPr sz="4000" b="1" smtClean="0"/>
              <a:t>Passport</a:t>
            </a:r>
            <a:endParaRPr lang="ru-RU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406400"/>
          <a:ext cx="8715437" cy="5936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2071702"/>
                <a:gridCol w="1643074"/>
                <a:gridCol w="1857388"/>
                <a:gridCol w="1285885"/>
              </a:tblGrid>
              <a:tr h="505926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The second stage – writing 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76171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to work with information </a:t>
                      </a:r>
                      <a:endParaRPr kumimoji="0" lang="ru-RU" sz="2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write texts using symbols as a plan   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Tiunova K.    a teacher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March 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13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translate texts into English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Tiunova K.    a teacher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March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1424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scan photos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a sister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     a teacher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March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313061">
                <a:tc>
                  <a:txBody>
                    <a:bodyPr/>
                    <a:lstStyle/>
                    <a:p>
                      <a:pPr lvl="0"/>
                      <a:r>
                        <a:rPr kumimoji="0" lang="en-US" sz="2400" b="1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to design an electronic album “Family Tree”</a:t>
                      </a:r>
                      <a:endParaRPr kumimoji="0" lang="ru-RU" sz="2400" b="1" u="none" strike="noStrike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make slides (presentation)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Tiunova K.     a teacher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     a teacher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March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1571612"/>
            <a:ext cx="4686304" cy="4572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Date of birth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  Date of death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Education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~  Job (occupation)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  Wedding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Children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*   Participant of the WWII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Reward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38" y="152400"/>
            <a:ext cx="7615262" cy="1219200"/>
          </a:xfrm>
        </p:spPr>
        <p:txBody>
          <a:bodyPr/>
          <a:lstStyle/>
          <a:p>
            <a:pPr eaLnBrk="1" hangingPunct="1">
              <a:defRPr/>
            </a:pPr>
            <a:r>
              <a:rPr b="1" smtClean="0"/>
              <a:t>Symbols</a:t>
            </a:r>
            <a:endParaRPr lang="ru-RU" b="1"/>
          </a:p>
        </p:txBody>
      </p:sp>
      <p:sp>
        <p:nvSpPr>
          <p:cNvPr id="5" name="Улыбающееся лицо 4"/>
          <p:cNvSpPr/>
          <p:nvPr/>
        </p:nvSpPr>
        <p:spPr>
          <a:xfrm>
            <a:off x="1071563" y="4214813"/>
            <a:ext cx="285750" cy="2857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000125" y="5143500"/>
            <a:ext cx="357188" cy="357188"/>
          </a:xfrm>
          <a:prstGeom prst="star5">
            <a:avLst>
              <a:gd name="adj" fmla="val 21413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714375"/>
          <a:ext cx="8429684" cy="514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1714512"/>
                <a:gridCol w="1714512"/>
                <a:gridCol w="1643074"/>
                <a:gridCol w="1214446"/>
              </a:tblGrid>
              <a:tr h="941773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The third stage - conclusion 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008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1. to make a conclusion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to appreciate all stages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     a teacher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Tiunova K.    a teacher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March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1008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2. to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perform the results of the project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to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show the project to relatives, and classmates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</a:rPr>
                        <a:t>Tiunova K.</a:t>
                      </a: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April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4788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аркет">
    <a:dk1>
      <a:sysClr val="windowText" lastClr="000000"/>
    </a:dk1>
    <a:lt1>
      <a:sysClr val="window" lastClr="FFFFFF"/>
    </a:lt1>
    <a:dk2>
      <a:srgbClr val="1D3641"/>
    </a:dk2>
    <a:lt2>
      <a:srgbClr val="DFE6D0"/>
    </a:lt2>
    <a:accent1>
      <a:srgbClr val="759AA5"/>
    </a:accent1>
    <a:accent2>
      <a:srgbClr val="CFC60D"/>
    </a:accent2>
    <a:accent3>
      <a:srgbClr val="99987F"/>
    </a:accent3>
    <a:accent4>
      <a:srgbClr val="90AC97"/>
    </a:accent4>
    <a:accent5>
      <a:srgbClr val="FFAD1C"/>
    </a:accent5>
    <a:accent6>
      <a:srgbClr val="B9AB6F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731</TotalTime>
  <Words>538</Words>
  <Application>Microsoft Office PowerPoint</Application>
  <PresentationFormat>Экран (4:3)</PresentationFormat>
  <Paragraphs>129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Паркет</vt:lpstr>
      <vt:lpstr>Бумажная</vt:lpstr>
      <vt:lpstr>1_Бумажная</vt:lpstr>
      <vt:lpstr>2_Бумажная</vt:lpstr>
      <vt:lpstr>3_Бумажная</vt:lpstr>
      <vt:lpstr>4_Бумажная</vt:lpstr>
      <vt:lpstr>Слайд 1</vt:lpstr>
      <vt:lpstr>Слайд 2</vt:lpstr>
      <vt:lpstr>The scheme of the tree</vt:lpstr>
      <vt:lpstr>The definition </vt:lpstr>
      <vt:lpstr> </vt:lpstr>
      <vt:lpstr> Passport</vt:lpstr>
      <vt:lpstr>Слайд 7</vt:lpstr>
      <vt:lpstr>Symbols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theme of my work is the genealogical tree of my family</dc:title>
  <dc:creator>Xazanoff</dc:creator>
  <cp:lastModifiedBy>Xazanoff</cp:lastModifiedBy>
  <cp:revision>83</cp:revision>
  <dcterms:modified xsi:type="dcterms:W3CDTF">2012-12-09T10:28:01Z</dcterms:modified>
</cp:coreProperties>
</file>