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9" r:id="rId6"/>
    <p:sldId id="270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FFFF00"/>
    <a:srgbClr val="CCCC00"/>
    <a:srgbClr val="FF00FF"/>
    <a:srgbClr val="99FFCC"/>
    <a:srgbClr val="E8FBA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2;&#1083;&#1080;&#1103;&#1085;&#1080;&#1077;%20&#1082;&#1086;&#1084;&#1087;%20&#1090;&#1077;&#1093;&#1085;&#1086;&#1083;&#1086;&#1075;%20&#1085;&#1072;%20&#1087;&#1089;&#1080;&#1093;&#1080;&#1082;&#1091;%20&#1095;&#1077;&#1083;&#1086;&#1074;&#1077;&#1082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8852715453640337E-2"/>
          <c:y val="0.16992940537605258"/>
          <c:w val="0.60497179309973992"/>
          <c:h val="0.78409358312969502"/>
        </c:manualLayout>
      </c:layout>
      <c:pie3DChart>
        <c:varyColors val="1"/>
        <c:ser>
          <c:idx val="0"/>
          <c:order val="0"/>
          <c:explosion val="21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Испытывают напряженное психическое состояние, дискомфорт</c:v>
                </c:pt>
                <c:pt idx="1">
                  <c:v>Стабильный психологический фон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0.39000000000000035</c:v>
                </c:pt>
                <c:pt idx="1">
                  <c:v>0.61000000000000054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63984757682756"/>
          <c:y val="9.4728029685944654E-2"/>
          <c:w val="0.32193073787831583"/>
          <c:h val="0.87950945786949175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Лист3!$A$1:$A$4</c:f>
              <c:strCache>
                <c:ptCount val="4"/>
                <c:pt idx="0">
                  <c:v>средний уровень общительности</c:v>
                </c:pt>
                <c:pt idx="1">
                  <c:v>нормальная коммуникабельность</c:v>
                </c:pt>
                <c:pt idx="2">
                  <c:v>весьма общительны</c:v>
                </c:pt>
                <c:pt idx="3">
                  <c:v>очень общительны</c:v>
                </c:pt>
              </c:strCache>
            </c:strRef>
          </c:cat>
          <c:val>
            <c:numRef>
              <c:f>Лист3!$B$1:$B$4</c:f>
              <c:numCache>
                <c:formatCode>0%</c:formatCode>
                <c:ptCount val="4"/>
                <c:pt idx="0">
                  <c:v>0.18000000000000013</c:v>
                </c:pt>
                <c:pt idx="1">
                  <c:v>0.14000000000000001</c:v>
                </c:pt>
                <c:pt idx="2">
                  <c:v>0.34</c:v>
                </c:pt>
                <c:pt idx="3">
                  <c:v>0.34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Лист4!$A$1:$A$2</c:f>
              <c:strCache>
                <c:ptCount val="2"/>
                <c:pt idx="0">
                  <c:v>Испытывают психологическую зависимость от компьютера</c:v>
                </c:pt>
                <c:pt idx="1">
                  <c:v>Не испытывают психологическую зависимость от компьютера</c:v>
                </c:pt>
              </c:strCache>
            </c:strRef>
          </c:cat>
          <c:val>
            <c:numRef>
              <c:f>Лист4!$B$1:$B$2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bubble3D val="1"/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Лист2!$A$1:$A$2</c:f>
              <c:strCache>
                <c:ptCount val="2"/>
                <c:pt idx="0">
                  <c:v>склонны к переменам, но могут противостоять психологическому воздействию, в том числе и компьютерному.</c:v>
                </c:pt>
                <c:pt idx="1">
                  <c:v>наиболее подвержены переменам, стремлению ко всему новому, а значит и к новыми компьютерным играм.</c:v>
                </c:pt>
              </c:strCache>
            </c:strRef>
          </c:cat>
          <c:val>
            <c:numRef>
              <c:f>Лист2!$B$1:$B$2</c:f>
              <c:numCache>
                <c:formatCode>0%</c:formatCode>
                <c:ptCount val="2"/>
                <c:pt idx="0">
                  <c:v>0.88</c:v>
                </c:pt>
                <c:pt idx="1">
                  <c:v>0.12000000000000002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Лист5!$A$1:$A$2</c:f>
              <c:strCache>
                <c:ptCount val="2"/>
                <c:pt idx="0">
                  <c:v>Испытывают эйфорию и хорошее настроение за ПК</c:v>
                </c:pt>
                <c:pt idx="1">
                  <c:v>Не испытывают сильных положительных эмоций при работе ха ПК</c:v>
                </c:pt>
              </c:strCache>
            </c:strRef>
          </c:cat>
          <c:val>
            <c:numRef>
              <c:f>Лист5!$B$1:$B$2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Val val="1"/>
        </c:dLbls>
        <c:shape val="box"/>
        <c:axId val="81059840"/>
        <c:axId val="81061376"/>
        <c:axId val="0"/>
      </c:bar3DChart>
      <c:catAx>
        <c:axId val="81059840"/>
        <c:scaling>
          <c:orientation val="minMax"/>
        </c:scaling>
        <c:delete val="1"/>
        <c:axPos val="b"/>
        <c:tickLblPos val="none"/>
        <c:crossAx val="81061376"/>
        <c:crosses val="autoZero"/>
        <c:auto val="1"/>
        <c:lblAlgn val="ctr"/>
        <c:lblOffset val="100"/>
      </c:catAx>
      <c:valAx>
        <c:axId val="81061376"/>
        <c:scaling>
          <c:orientation val="minMax"/>
        </c:scaling>
        <c:axPos val="l"/>
        <c:majorGridlines/>
        <c:numFmt formatCode="0%" sourceLinked="1"/>
        <c:tickLblPos val="nextTo"/>
        <c:crossAx val="81059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8707482993197282E-2"/>
          <c:y val="2.5114155251141548E-2"/>
          <c:w val="0.98129251700680276"/>
          <c:h val="0.86386599791464425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3.787878787878788E-2"/>
                  <c:y val="-4.1198501872659173E-2"/>
                </c:manualLayout>
              </c:layout>
              <c:showVal val="1"/>
            </c:dLbl>
            <c:dLbl>
              <c:idx val="1"/>
              <c:layout>
                <c:manualLayout>
                  <c:x val="5.4924242424242424E-2"/>
                  <c:y val="-3.370786516853933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Лист5!$A$18:$A$19</c:f>
              <c:strCache>
                <c:ptCount val="2"/>
                <c:pt idx="0">
                  <c:v>Чувство опустошенности, дурное настроение</c:v>
                </c:pt>
                <c:pt idx="1">
                  <c:v>Отказ от ПК не влияет на настроение</c:v>
                </c:pt>
              </c:strCache>
            </c:strRef>
          </c:cat>
          <c:val>
            <c:numRef>
              <c:f>Лист5!$B$18:$B$19</c:f>
              <c:numCache>
                <c:formatCode>0%</c:formatCode>
                <c:ptCount val="2"/>
                <c:pt idx="0">
                  <c:v>0.34</c:v>
                </c:pt>
                <c:pt idx="1">
                  <c:v>0.66000000000000081</c:v>
                </c:pt>
              </c:numCache>
            </c:numRef>
          </c:val>
        </c:ser>
        <c:dLbls>
          <c:showVal val="1"/>
        </c:dLbls>
        <c:shape val="box"/>
        <c:axId val="81083008"/>
        <c:axId val="81092992"/>
        <c:axId val="0"/>
      </c:bar3DChart>
      <c:catAx>
        <c:axId val="81083008"/>
        <c:scaling>
          <c:orientation val="minMax"/>
        </c:scaling>
        <c:axPos val="b"/>
        <c:majorTickMark val="none"/>
        <c:tickLblPos val="nextTo"/>
        <c:crossAx val="81092992"/>
        <c:crosses val="autoZero"/>
        <c:auto val="1"/>
        <c:lblAlgn val="ctr"/>
        <c:lblOffset val="100"/>
      </c:catAx>
      <c:valAx>
        <c:axId val="8109299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810830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Лист5!$A$38:$A$39</c:f>
              <c:strCache>
                <c:ptCount val="2"/>
                <c:pt idx="0">
                  <c:v>пропустят встречу ради компьютера</c:v>
                </c:pt>
                <c:pt idx="1">
                  <c:v>выключат ПК и пойдут на встречу</c:v>
                </c:pt>
              </c:strCache>
            </c:strRef>
          </c:cat>
          <c:val>
            <c:numRef>
              <c:f>Лист5!$B$38:$B$39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9418434460398371"/>
          <c:y val="0.11285492722500597"/>
          <c:w val="0.29405094951366406"/>
          <c:h val="0.8424719637318062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C4DD7D6-64B8-4F32-81CD-497DD81E65B1}" type="datetimeFigureOut">
              <a:rPr lang="ru-RU"/>
              <a:pPr>
                <a:defRPr/>
              </a:pPr>
              <a:t>24.07.2014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01630A8-4B92-403F-B04F-E4D75435A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A6BDB17-4D65-40D4-97E9-DAEDD60E13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9BD27-F096-45DC-87DF-1244665A59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6CCA2-49D0-447B-A8B0-B2FFDB08B0B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0939CC8-962F-4CFC-B41B-948D8BFD169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8E43F7E-F710-45FE-8239-ED8C486382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F1137-02E2-4D79-95D0-F058B9C2B3E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38B94-724C-43DF-9B9D-6E8A8C5CB99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5DD0129-3F99-49CE-859C-6D3AFC04AA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E70BC-91E4-4824-B38F-7FDBC1B3314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0913DFF-52F0-40A2-B702-0890EDD1B20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4C7D97F-4146-4D3E-A55C-F5D11CC062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08EAFB-6769-437C-B0DB-007F940FFE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mp-doctor.ru/stress/stress_vid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33400"/>
            <a:ext cx="6629400" cy="2438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Влияние информационных технологий на психику человека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3048000"/>
            <a:ext cx="480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Автор:</a:t>
            </a:r>
          </a:p>
          <a:p>
            <a:pPr algn="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Сумарокова Ирина  Геннадьевна</a:t>
            </a:r>
          </a:p>
          <a:p>
            <a:pPr algn="r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 класс,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НОУ Экономический лицей</a:t>
            </a:r>
          </a:p>
          <a:p>
            <a:pPr algn="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г. Гуково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2200" y="51054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Руководитель:</a:t>
            </a:r>
          </a:p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Бояринева Яна Юрьевна</a:t>
            </a:r>
          </a:p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преподаватель математики и информатики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609600"/>
          </a:xfrm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rgbClr val="9933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коммуникабельности</a:t>
            </a:r>
            <a:endParaRPr lang="ru-RU" b="1" cap="none" dirty="0">
              <a:ln w="12700">
                <a:solidFill>
                  <a:srgbClr val="9933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914400"/>
          <a:ext cx="8458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762000"/>
          </a:xfrm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Психологическая зависимость от ПК</a:t>
            </a:r>
            <a:endParaRPr lang="ru-RU" b="1" cap="none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38200" y="1295400"/>
          <a:ext cx="7696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579438"/>
          </a:xfrm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Стремление к новым играм</a:t>
            </a:r>
            <a:endParaRPr lang="ru-RU" b="1" cap="none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57200" y="1066801"/>
          <a:ext cx="8077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85800" y="685800"/>
          <a:ext cx="7315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09600" y="0"/>
          <a:ext cx="67056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676400" y="304800"/>
          <a:ext cx="6477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6576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39%  учащихся  проводят более 3 часов в день в Интернете;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8 % учеников  легче общаться с людьми через Интернет, нежели лицом к лицу. Это не так много, радует, что большинство ребят ценят и понимают преимущества реального общения.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Новая папка\IMG_6184low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"/>
            <a:ext cx="3596640" cy="299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1000" y="152400"/>
            <a:ext cx="495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от нас зависит, каким будет наш образ жизни - здоровым, активным или же нездоровым, пассивным. </a:t>
            </a:r>
            <a:endParaRPr kumimoji="0" lang="ru-RU" sz="3200" b="1" i="0" u="none" strike="noStrike" normalizeH="0" baseline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Рисунок 5" descr="metaobshe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810000"/>
            <a:ext cx="4076700" cy="271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88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048000"/>
            <a:ext cx="253324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3810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Цель работы </a:t>
            </a:r>
            <a:r>
              <a:rPr lang="ru-RU" sz="3200" dirty="0">
                <a:latin typeface="Georgia" pitchFamily="18" charset="0"/>
              </a:rPr>
              <a:t>– изучить различные аспекты воздействия компьютера на психику человека.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2098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itchFamily="18" charset="0"/>
              </a:rPr>
              <a:t>Данная цель предполагает решение следующих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задач</a:t>
            </a:r>
            <a:r>
              <a:rPr lang="ru-RU" sz="2400" dirty="0">
                <a:latin typeface="Georgia" pitchFamily="18" charset="0"/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  анализ </a:t>
            </a:r>
            <a:r>
              <a:rPr lang="ru-RU" sz="2400" dirty="0">
                <a:latin typeface="Georgia" pitchFamily="18" charset="0"/>
              </a:rPr>
              <a:t>понятия «компьютерной зависимости»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  определение </a:t>
            </a:r>
            <a:r>
              <a:rPr lang="ru-RU" sz="2400" dirty="0">
                <a:latin typeface="Georgia" pitchFamily="18" charset="0"/>
              </a:rPr>
              <a:t>признаков и механизмов формирования компьютерной зависимости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  обзор </a:t>
            </a:r>
            <a:r>
              <a:rPr lang="ru-RU" sz="2400" dirty="0">
                <a:latin typeface="Georgia" pitchFamily="18" charset="0"/>
              </a:rPr>
              <a:t>специфических компьютерных стрессоров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  проведение экспериментального исследования и анализ полученных результатов, с целью выявления компьютерной зависимости.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77200" cy="1752600"/>
          </a:xfrm>
        </p:spPr>
        <p:txBody>
          <a:bodyPr>
            <a:noAutofit/>
          </a:bodyPr>
          <a:lstStyle/>
          <a:p>
            <a:pPr lvl="0"/>
            <a:r>
              <a:rPr lang="ru-RU" sz="3600" cap="none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Понятие </a:t>
            </a:r>
            <a:r>
              <a:rPr lang="ru-RU" sz="3600" b="1" cap="none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ea typeface="Calibri" pitchFamily="34" charset="0"/>
                <a:cs typeface="Times New Roman" pitchFamily="18" charset="0"/>
              </a:rPr>
              <a:t>«компьютерная зависимость»</a:t>
            </a:r>
            <a:r>
              <a:rPr lang="ru-RU" sz="3600" b="1" cap="none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cap="none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появилось в 1990 г. </a:t>
            </a: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3600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038600" y="2819400"/>
            <a:ext cx="472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eaLnBrk="0" hangingPunct="0"/>
            <a:r>
              <a:rPr kumimoji="0" lang="ru-RU" sz="3200" i="0" u="none" strike="noStrike" normalizeH="0" baseline="0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  <a:ea typeface="Calibri" pitchFamily="34" charset="0"/>
                <a:cs typeface="Times New Roman" pitchFamily="18" charset="0"/>
              </a:rPr>
              <a:t>Суть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компьютерной зависимости - компьютер начинает управлять самим человеком.</a:t>
            </a:r>
            <a:endParaRPr kumimoji="0" lang="ru-RU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зависимост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743200"/>
            <a:ext cx="3276600" cy="32766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висимость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2819400"/>
            <a:ext cx="4267200" cy="32004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2468562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    С появлением признаков компьютерной зависимости стали проводиться различные исследования, результаты которых должны были дать ответы на несколько вопросов</a:t>
            </a:r>
            <a:b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</a:br>
            <a:endParaRPr lang="ru-RU" i="1" u="sng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895600"/>
            <a:ext cx="3124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о</a:t>
            </a:r>
            <a:r>
              <a:rPr lang="ru-RU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том, как возникает компьютерная зависимость, 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в чем она выражается и 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как ее лечить.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Механизмы формирования компьютерной зависимости</a:t>
            </a:r>
            <a:endParaRPr lang="ru-RU" cap="none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4191000" cy="3962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Первый механизм –</a:t>
            </a:r>
            <a:r>
              <a:rPr lang="ru-RU" sz="2800" i="1" dirty="0" smtClean="0">
                <a:solidFill>
                  <a:srgbClr val="FF0000"/>
                </a:solidFill>
              </a:rPr>
              <a:t> уход от реальности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Второй – </a:t>
            </a:r>
            <a:r>
              <a:rPr lang="ru-RU" sz="2800" i="1" dirty="0" smtClean="0">
                <a:solidFill>
                  <a:srgbClr val="FF0000"/>
                </a:solidFill>
              </a:rPr>
              <a:t>принятие роли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27650" name="Picture 2" descr="http://kabmir.com/thumbnail.php?file=skachat_besplatno_Posternak_173687498.jpg&amp;size=article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438400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переводе с английского stress </a:t>
            </a:r>
            <a:r>
              <a:rPr lang="ru-RU" sz="3200" b="1" dirty="0" smtClean="0"/>
              <a:t>- </a:t>
            </a:r>
            <a:r>
              <a:rPr lang="ru-RU" sz="3200" b="1" cap="none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давление, нажим, напряжение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Стрессы можно </a:t>
            </a:r>
            <a:r>
              <a:rPr lang="ru-RU" sz="2800" dirty="0" smtClean="0">
                <a:hlinkClick r:id="rId2"/>
              </a:rPr>
              <a:t>подразделить</a:t>
            </a:r>
            <a:r>
              <a:rPr lang="ru-RU" sz="2800" dirty="0" smtClean="0"/>
              <a:t> на: 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/>
              <a:t>эмоционально положительные и эмоционально отрицательные; 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кратковременные и долгосрочные; 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физиологические и психологические;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информационные и эмоциональные.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специфическим компьютерным стрессорам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i="1" dirty="0" smtClean="0"/>
              <a:t>Потеря информации.</a:t>
            </a:r>
            <a:endParaRPr lang="ru-RU" sz="3200" dirty="0" smtClean="0"/>
          </a:p>
          <a:p>
            <a:pPr lvl="0">
              <a:buFont typeface="Wingdings" pitchFamily="2" charset="2"/>
              <a:buChar char="Ø"/>
            </a:pPr>
            <a:endParaRPr lang="ru-RU" sz="3200" dirty="0" smtClean="0"/>
          </a:p>
          <a:p>
            <a:pPr lvl="0">
              <a:buFont typeface="Wingdings" pitchFamily="2" charset="2"/>
              <a:buChar char="Ø"/>
            </a:pPr>
            <a:r>
              <a:rPr lang="ru-RU" sz="3200" i="1" dirty="0" smtClean="0"/>
              <a:t>Неустойчивая работа</a:t>
            </a:r>
            <a:r>
              <a:rPr lang="ru-RU" sz="3200" dirty="0" smtClean="0"/>
              <a:t>, сбой и  зависание компьютера.</a:t>
            </a:r>
          </a:p>
          <a:p>
            <a:pPr lvl="0">
              <a:buFont typeface="Wingdings" pitchFamily="2" charset="2"/>
              <a:buChar char="Ø"/>
            </a:pPr>
            <a:endParaRPr lang="ru-RU" sz="3200" dirty="0" smtClean="0"/>
          </a:p>
          <a:p>
            <a:pPr lvl="0">
              <a:buFont typeface="Wingdings" pitchFamily="2" charset="2"/>
              <a:buChar char="Ø"/>
            </a:pPr>
            <a:r>
              <a:rPr lang="ru-RU" sz="3200" i="1" dirty="0" smtClean="0"/>
              <a:t>Информационные перегрузки.</a:t>
            </a:r>
          </a:p>
          <a:p>
            <a:pPr lvl="0">
              <a:buFont typeface="Wingdings" pitchFamily="2" charset="2"/>
              <a:buChar char="Ø"/>
            </a:pPr>
            <a:endParaRPr lang="ru-RU" sz="3200" dirty="0" smtClean="0"/>
          </a:p>
          <a:p>
            <a:pPr lvl="0">
              <a:buFont typeface="Wingdings" pitchFamily="2" charset="2"/>
              <a:buChar char="Ø"/>
            </a:pPr>
            <a:r>
              <a:rPr lang="ru-RU" sz="3200" i="1" dirty="0" smtClean="0"/>
              <a:t>Игры и Интернет-зависимость.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Экспериментальная часть исследования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467600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Объект исследования – дети в возрасте от 13 до 17 лет в количестве 45 человек.  </a:t>
            </a:r>
          </a:p>
          <a:p>
            <a:pPr>
              <a:buNone/>
            </a:pPr>
            <a:r>
              <a:rPr lang="ru-RU" dirty="0" smtClean="0"/>
              <a:t>Были использованы следующие тестовые </a:t>
            </a:r>
            <a:r>
              <a:rPr lang="ru-RU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методики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i="1" u="sng" dirty="0" smtClean="0"/>
              <a:t>На выявление состояния скрытого стресса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u="sng" dirty="0" smtClean="0"/>
              <a:t>На определение уровня коммуникабельности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u="sng" dirty="0" smtClean="0"/>
              <a:t>На наличие психологической зависимости от информационных технологий.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u="sng" dirty="0" smtClean="0"/>
              <a:t>На определение стремления к новым играм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685800"/>
          </a:xfrm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Скрытый стресс</a:t>
            </a:r>
            <a:endParaRPr lang="ru-RU" b="1" cap="none" dirty="0">
              <a:ln w="127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62000" y="457200"/>
          <a:ext cx="7772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783</TotalTime>
  <Words>343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Понятие «компьютерная зависимость» появилось в 1990 г.  </vt:lpstr>
      <vt:lpstr>     С появлением признаков компьютерной зависимости стали проводиться различные исследования, результаты которых должны были дать ответы на несколько вопросов </vt:lpstr>
      <vt:lpstr>Механизмы формирования компьютерной зависимости</vt:lpstr>
      <vt:lpstr>В переводе с английского stress - давление, нажим, напряжение.</vt:lpstr>
      <vt:lpstr>К специфическим компьютерным стрессорам относятся: </vt:lpstr>
      <vt:lpstr>Экспериментальная часть исследования</vt:lpstr>
      <vt:lpstr>Скрытый стресс</vt:lpstr>
      <vt:lpstr>Уровень коммуникабельности</vt:lpstr>
      <vt:lpstr>Психологическая зависимость от ПК</vt:lpstr>
      <vt:lpstr>Стремление к новым играм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Яна</dc:creator>
  <cp:lastModifiedBy>USER</cp:lastModifiedBy>
  <cp:revision>53</cp:revision>
  <cp:lastPrinted>1601-01-01T00:00:00Z</cp:lastPrinted>
  <dcterms:created xsi:type="dcterms:W3CDTF">1601-01-01T00:00:00Z</dcterms:created>
  <dcterms:modified xsi:type="dcterms:W3CDTF">2014-07-24T07:54:52Z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