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83" r:id="rId2"/>
    <p:sldId id="282" r:id="rId3"/>
    <p:sldId id="272" r:id="rId4"/>
    <p:sldId id="271" r:id="rId5"/>
    <p:sldId id="285" r:id="rId6"/>
    <p:sldId id="286" r:id="rId7"/>
    <p:sldId id="287" r:id="rId8"/>
    <p:sldId id="273" r:id="rId9"/>
    <p:sldId id="275" r:id="rId10"/>
    <p:sldId id="276" r:id="rId11"/>
    <p:sldId id="289" r:id="rId12"/>
    <p:sldId id="290" r:id="rId13"/>
    <p:sldId id="268" r:id="rId14"/>
    <p:sldId id="261" r:id="rId15"/>
    <p:sldId id="274" r:id="rId16"/>
    <p:sldId id="270" r:id="rId17"/>
    <p:sldId id="279" r:id="rId18"/>
    <p:sldId id="278" r:id="rId19"/>
    <p:sldId id="281" r:id="rId20"/>
    <p:sldId id="280" r:id="rId21"/>
    <p:sldId id="284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806B"/>
    <a:srgbClr val="9933FF"/>
    <a:srgbClr val="05C5D9"/>
    <a:srgbClr val="43999B"/>
    <a:srgbClr val="6600FF"/>
    <a:srgbClr val="F480E3"/>
    <a:srgbClr val="CC12B1"/>
    <a:srgbClr val="B8269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DD231-67C9-4D66-8262-22E827B114CC}" type="datetimeFigureOut">
              <a:rPr lang="ru-RU"/>
              <a:pPr>
                <a:defRPr/>
              </a:pPr>
              <a:t>19.01.2014</a:t>
            </a:fld>
            <a:endParaRPr lang="ru-RU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1DD7C10-47B2-4E17-8565-C1E080DE14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C310E-5B0E-4935-B184-7BD6AB6E30D2}" type="datetimeFigureOut">
              <a:rPr lang="ru-RU"/>
              <a:pPr>
                <a:defRPr/>
              </a:pPr>
              <a:t>19.01.2014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AF8E4-3063-4B3C-B81B-DAD9829C6B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81250-32CE-4683-81AE-0EDFB5557972}" type="datetimeFigureOut">
              <a:rPr lang="ru-RU"/>
              <a:pPr>
                <a:defRPr/>
              </a:pPr>
              <a:t>19.01.2014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A3AB4-C471-4A56-9BEC-3803454E85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E5F4F-246D-4929-A463-F734BD3AFF10}" type="datetimeFigureOut">
              <a:rPr lang="ru-RU"/>
              <a:pPr>
                <a:defRPr/>
              </a:pPr>
              <a:t>19.01.2014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C3467-EA86-498B-B79E-E4D4BE3849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C8064-6B82-4397-ADDF-F338890F35F7}" type="datetimeFigureOut">
              <a:rPr lang="ru-RU"/>
              <a:pPr>
                <a:defRPr/>
              </a:pPr>
              <a:t>19.01.2014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F22A0-F633-4159-9572-77AB7CEC18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28C5B-B2A3-4255-AEAE-E094DA85C18D}" type="datetimeFigureOut">
              <a:rPr lang="ru-RU"/>
              <a:pPr>
                <a:defRPr/>
              </a:pPr>
              <a:t>19.01.2014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CF7C5-84ED-45E8-B425-5449F2B4D7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92529E9-6E5C-4988-BF5C-537DB50359CB}" type="datetimeFigureOut">
              <a:rPr lang="ru-RU"/>
              <a:pPr>
                <a:defRPr/>
              </a:pPr>
              <a:t>19.01.2014</a:t>
            </a:fld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DAF9F73-49B1-42EB-9059-CE580BC30B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5793D-276B-447A-A7F5-103709CC36D3}" type="datetimeFigureOut">
              <a:rPr lang="ru-RU"/>
              <a:pPr>
                <a:defRPr/>
              </a:pPr>
              <a:t>19.01.2014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661D1-5CBA-4B38-9783-0C207C3763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C955F-0EC5-4501-B57B-9B11B43EF5B8}" type="datetimeFigureOut">
              <a:rPr lang="ru-RU"/>
              <a:pPr>
                <a:defRPr/>
              </a:pPr>
              <a:t>19.01.2014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82F9E-F2DC-47FD-AC8B-69F9DCCAB7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AB319-F68E-42C4-A55D-F53BF050EA91}" type="datetimeFigureOut">
              <a:rPr lang="ru-RU"/>
              <a:pPr>
                <a:defRPr/>
              </a:pPr>
              <a:t>19.01.2014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F1FF0-D5EE-4AD0-A2B0-303A071984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015C7-E009-4848-AAFC-6D6AE39F3099}" type="datetimeFigureOut">
              <a:rPr lang="ru-RU"/>
              <a:pPr>
                <a:defRPr/>
              </a:pPr>
              <a:t>19.01.2014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50EB6-4217-43F0-8305-9CE6174681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231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9232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BF74DB-B249-46D3-BA08-F70DF94D9B13}" type="datetimeFigureOut">
              <a:rPr lang="ru-RU"/>
              <a:pPr>
                <a:defRPr/>
              </a:pPr>
              <a:t>19.01.2014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F6890B-8FF2-4481-B6A6-A26955B0B5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17" r:id="rId2"/>
    <p:sldLayoutId id="2147483918" r:id="rId3"/>
    <p:sldLayoutId id="2147483919" r:id="rId4"/>
    <p:sldLayoutId id="2147483926" r:id="rId5"/>
    <p:sldLayoutId id="2147483927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6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>
            <a:off x="357188" y="4286250"/>
            <a:ext cx="2000250" cy="2071688"/>
          </a:xfrm>
          <a:prstGeom prst="triangle">
            <a:avLst/>
          </a:prstGeom>
          <a:solidFill>
            <a:srgbClr val="B826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3500438" y="3643313"/>
            <a:ext cx="1214437" cy="1214437"/>
          </a:xfrm>
          <a:prstGeom prst="triangle">
            <a:avLst/>
          </a:prstGeom>
          <a:solidFill>
            <a:srgbClr val="F480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2214563" y="4214813"/>
            <a:ext cx="1571625" cy="1571625"/>
          </a:xfrm>
          <a:prstGeom prst="triangle">
            <a:avLst/>
          </a:prstGeom>
          <a:solidFill>
            <a:srgbClr val="99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5929313" y="2214563"/>
            <a:ext cx="500062" cy="428625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4429125" y="2928938"/>
            <a:ext cx="1000125" cy="928687"/>
          </a:xfrm>
          <a:prstGeom prst="triangle">
            <a:avLst/>
          </a:prstGeom>
          <a:solidFill>
            <a:srgbClr val="05C5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5286375" y="2500313"/>
            <a:ext cx="785813" cy="714375"/>
          </a:xfrm>
          <a:prstGeom prst="triangle">
            <a:avLst/>
          </a:prstGeom>
          <a:solidFill>
            <a:srgbClr val="4399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320" name="TextBox 12"/>
          <p:cNvSpPr txBox="1">
            <a:spLocks noChangeArrowheads="1"/>
          </p:cNvSpPr>
          <p:nvPr/>
        </p:nvSpPr>
        <p:spPr bwMode="auto">
          <a:xfrm>
            <a:off x="142875" y="642938"/>
            <a:ext cx="80724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15.01.   Подобные треугольники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6"/>
          <p:cNvSpPr txBox="1">
            <a:spLocks noChangeArrowheads="1"/>
          </p:cNvSpPr>
          <p:nvPr/>
        </p:nvSpPr>
        <p:spPr bwMode="auto">
          <a:xfrm>
            <a:off x="142875" y="357188"/>
            <a:ext cx="8715375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3200" b="1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Два треугольника называются подобными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если их углы соответственно равны и стороны одного треугольника пропорциональны сходственным сторонам другого треугольника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642938" y="4857750"/>
          <a:ext cx="4357687" cy="1390650"/>
        </p:xfrm>
        <a:graphic>
          <a:graphicData uri="http://schemas.openxmlformats.org/presentationml/2006/ole">
            <p:oleObj spid="_x0000_s6146" name="Формула" r:id="rId3" imgW="2070000" imgH="660240" progId="Equation.3">
              <p:embed/>
            </p:oleObj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429000" y="6380163"/>
            <a:ext cx="53578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entury Schoolbook"/>
              </a:rPr>
              <a:t>K</a:t>
            </a:r>
            <a:r>
              <a:rPr lang="ru-RU" sz="2000">
                <a:latin typeface="Century Schoolbook"/>
              </a:rPr>
              <a:t>- коэффициент подобия</a:t>
            </a:r>
          </a:p>
          <a:p>
            <a:endParaRPr lang="ru-RU" sz="2000" i="1">
              <a:latin typeface="Century Schoolbook"/>
            </a:endParaRPr>
          </a:p>
        </p:txBody>
      </p:sp>
      <p:grpSp>
        <p:nvGrpSpPr>
          <p:cNvPr id="3" name="Группа 30"/>
          <p:cNvGrpSpPr>
            <a:grpSpLocks/>
          </p:cNvGrpSpPr>
          <p:nvPr/>
        </p:nvGrpSpPr>
        <p:grpSpPr bwMode="auto">
          <a:xfrm>
            <a:off x="714375" y="3071813"/>
            <a:ext cx="3000375" cy="1316037"/>
            <a:chOff x="1357290" y="2125782"/>
            <a:chExt cx="3000396" cy="1315360"/>
          </a:xfrm>
        </p:grpSpPr>
        <p:grpSp>
          <p:nvGrpSpPr>
            <p:cNvPr id="6165" name="Группа 54"/>
            <p:cNvGrpSpPr>
              <a:grpSpLocks/>
            </p:cNvGrpSpPr>
            <p:nvPr/>
          </p:nvGrpSpPr>
          <p:grpSpPr bwMode="auto">
            <a:xfrm>
              <a:off x="1643042" y="2125782"/>
              <a:ext cx="2297370" cy="1314572"/>
              <a:chOff x="1643042" y="2125782"/>
              <a:chExt cx="2297370" cy="1314572"/>
            </a:xfrm>
          </p:grpSpPr>
          <p:sp>
            <p:nvSpPr>
              <p:cNvPr id="36" name="Дуга 35"/>
              <p:cNvSpPr/>
              <p:nvPr/>
            </p:nvSpPr>
            <p:spPr>
              <a:xfrm rot="8095239">
                <a:off x="2697261" y="2125670"/>
                <a:ext cx="428404" cy="428628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grpSp>
            <p:nvGrpSpPr>
              <p:cNvPr id="6170" name="Группа 42"/>
              <p:cNvGrpSpPr>
                <a:grpSpLocks/>
              </p:cNvGrpSpPr>
              <p:nvPr/>
            </p:nvGrpSpPr>
            <p:grpSpPr bwMode="auto">
              <a:xfrm>
                <a:off x="1643042" y="2205189"/>
                <a:ext cx="2297370" cy="1235165"/>
                <a:chOff x="1643042" y="2205189"/>
                <a:chExt cx="2297370" cy="1235165"/>
              </a:xfrm>
            </p:grpSpPr>
            <p:sp>
              <p:nvSpPr>
                <p:cNvPr id="38" name="Дуга 37"/>
                <p:cNvSpPr/>
                <p:nvPr/>
              </p:nvSpPr>
              <p:spPr>
                <a:xfrm rot="8890097">
                  <a:off x="2705087" y="2205116"/>
                  <a:ext cx="428628" cy="428404"/>
                </a:xfrm>
                <a:prstGeom prst="arc">
                  <a:avLst>
                    <a:gd name="adj1" fmla="val 15006688"/>
                    <a:gd name="adj2" fmla="val 0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grpSp>
              <p:nvGrpSpPr>
                <p:cNvPr id="6172" name="Группа 32"/>
                <p:cNvGrpSpPr>
                  <a:grpSpLocks/>
                </p:cNvGrpSpPr>
                <p:nvPr/>
              </p:nvGrpSpPr>
              <p:grpSpPr bwMode="auto">
                <a:xfrm>
                  <a:off x="1643042" y="2357430"/>
                  <a:ext cx="2297370" cy="1082924"/>
                  <a:chOff x="1643042" y="2357430"/>
                  <a:chExt cx="2297370" cy="1082924"/>
                </a:xfrm>
              </p:grpSpPr>
              <p:grpSp>
                <p:nvGrpSpPr>
                  <p:cNvPr id="6173" name="Группа 14"/>
                  <p:cNvGrpSpPr>
                    <a:grpSpLocks/>
                  </p:cNvGrpSpPr>
                  <p:nvPr/>
                </p:nvGrpSpPr>
                <p:grpSpPr bwMode="auto">
                  <a:xfrm>
                    <a:off x="1643042" y="2357430"/>
                    <a:ext cx="2286016" cy="1000132"/>
                    <a:chOff x="1643042" y="2357430"/>
                    <a:chExt cx="2286016" cy="1000132"/>
                  </a:xfrm>
                </p:grpSpPr>
                <p:cxnSp>
                  <p:nvCxnSpPr>
                    <p:cNvPr id="45" name="Прямая соединительная линия 9"/>
                    <p:cNvCxnSpPr/>
                    <p:nvPr/>
                  </p:nvCxnSpPr>
                  <p:spPr>
                    <a:xfrm flipV="1">
                      <a:off x="1643042" y="2357438"/>
                      <a:ext cx="1285884" cy="942490"/>
                    </a:xfrm>
                    <a:prstGeom prst="line">
                      <a:avLst/>
                    </a:prstGeom>
                    <a:ln w="254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" name="Прямая соединительная линия 45"/>
                    <p:cNvCxnSpPr/>
                    <p:nvPr/>
                  </p:nvCxnSpPr>
                  <p:spPr>
                    <a:xfrm rot="16200000" flipH="1">
                      <a:off x="2922048" y="2364316"/>
                      <a:ext cx="1013890" cy="1000132"/>
                    </a:xfrm>
                    <a:prstGeom prst="line">
                      <a:avLst/>
                    </a:prstGeom>
                    <a:ln w="254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" name="Прямая соединительная линия 46"/>
                    <p:cNvCxnSpPr/>
                    <p:nvPr/>
                  </p:nvCxnSpPr>
                  <p:spPr>
                    <a:xfrm>
                      <a:off x="1643042" y="3299928"/>
                      <a:ext cx="2286016" cy="71400"/>
                    </a:xfrm>
                    <a:prstGeom prst="line">
                      <a:avLst/>
                    </a:prstGeom>
                    <a:ln w="254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41" name="Дуга 40"/>
                  <p:cNvSpPr/>
                  <p:nvPr/>
                </p:nvSpPr>
                <p:spPr>
                  <a:xfrm>
                    <a:off x="1714480" y="3144432"/>
                    <a:ext cx="214313" cy="285603"/>
                  </a:xfrm>
                  <a:prstGeom prst="arc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42" name="Дуга 41"/>
                  <p:cNvSpPr/>
                  <p:nvPr/>
                </p:nvSpPr>
                <p:spPr>
                  <a:xfrm rot="14907568">
                    <a:off x="3421166" y="2993585"/>
                    <a:ext cx="428404" cy="428628"/>
                  </a:xfrm>
                  <a:prstGeom prst="arc">
                    <a:avLst>
                      <a:gd name="adj1" fmla="val 15006688"/>
                      <a:gd name="adj2" fmla="val 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43" name="Дуга 42"/>
                  <p:cNvSpPr/>
                  <p:nvPr/>
                </p:nvSpPr>
                <p:spPr>
                  <a:xfrm rot="13775183">
                    <a:off x="3564026" y="3082464"/>
                    <a:ext cx="368110" cy="336552"/>
                  </a:xfrm>
                  <a:prstGeom prst="arc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44" name="Дуга 43"/>
                  <p:cNvSpPr/>
                  <p:nvPr/>
                </p:nvSpPr>
                <p:spPr>
                  <a:xfrm rot="14184016">
                    <a:off x="3511655" y="3012625"/>
                    <a:ext cx="428404" cy="428628"/>
                  </a:xfrm>
                  <a:prstGeom prst="arc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</p:grpSp>
          </p:grpSp>
        </p:grpSp>
        <p:sp>
          <p:nvSpPr>
            <p:cNvPr id="6166" name="TextBox 32"/>
            <p:cNvSpPr txBox="1">
              <a:spLocks noChangeArrowheads="1"/>
            </p:cNvSpPr>
            <p:nvPr/>
          </p:nvSpPr>
          <p:spPr bwMode="auto">
            <a:xfrm>
              <a:off x="1357290" y="3059668"/>
              <a:ext cx="50006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entury Schoolbook"/>
                </a:rPr>
                <a:t>A</a:t>
              </a:r>
              <a:endParaRPr lang="ru-RU">
                <a:latin typeface="Century Schoolbook"/>
              </a:endParaRPr>
            </a:p>
          </p:txBody>
        </p:sp>
        <p:sp>
          <p:nvSpPr>
            <p:cNvPr id="6167" name="TextBox 33"/>
            <p:cNvSpPr txBox="1">
              <a:spLocks noChangeArrowheads="1"/>
            </p:cNvSpPr>
            <p:nvPr/>
          </p:nvSpPr>
          <p:spPr bwMode="auto">
            <a:xfrm>
              <a:off x="2928926" y="2130974"/>
              <a:ext cx="50006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entury Schoolbook"/>
                </a:rPr>
                <a:t>B</a:t>
              </a:r>
              <a:endParaRPr lang="ru-RU">
                <a:latin typeface="Century Schoolbook"/>
              </a:endParaRPr>
            </a:p>
          </p:txBody>
        </p:sp>
        <p:sp>
          <p:nvSpPr>
            <p:cNvPr id="6168" name="TextBox 34"/>
            <p:cNvSpPr txBox="1">
              <a:spLocks noChangeArrowheads="1"/>
            </p:cNvSpPr>
            <p:nvPr/>
          </p:nvSpPr>
          <p:spPr bwMode="auto">
            <a:xfrm>
              <a:off x="3857620" y="3071810"/>
              <a:ext cx="50006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entury Schoolbook"/>
                </a:rPr>
                <a:t>C</a:t>
              </a:r>
              <a:endParaRPr lang="ru-RU">
                <a:latin typeface="Century Schoolbook"/>
              </a:endParaRPr>
            </a:p>
          </p:txBody>
        </p:sp>
      </p:grpSp>
      <p:grpSp>
        <p:nvGrpSpPr>
          <p:cNvPr id="9" name="Группа 47"/>
          <p:cNvGrpSpPr>
            <a:grpSpLocks/>
          </p:cNvGrpSpPr>
          <p:nvPr/>
        </p:nvGrpSpPr>
        <p:grpSpPr bwMode="auto">
          <a:xfrm>
            <a:off x="4429125" y="3214688"/>
            <a:ext cx="2000250" cy="1012825"/>
            <a:chOff x="4786314" y="2285992"/>
            <a:chExt cx="2000264" cy="1012274"/>
          </a:xfrm>
        </p:grpSpPr>
        <p:sp>
          <p:nvSpPr>
            <p:cNvPr id="49" name="Дуга 48"/>
            <p:cNvSpPr/>
            <p:nvPr/>
          </p:nvSpPr>
          <p:spPr>
            <a:xfrm rot="8095239">
              <a:off x="5714291" y="2448556"/>
              <a:ext cx="279248" cy="239714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grpSp>
          <p:nvGrpSpPr>
            <p:cNvPr id="6152" name="Группа 59"/>
            <p:cNvGrpSpPr>
              <a:grpSpLocks/>
            </p:cNvGrpSpPr>
            <p:nvPr/>
          </p:nvGrpSpPr>
          <p:grpSpPr bwMode="auto">
            <a:xfrm>
              <a:off x="5143504" y="2579927"/>
              <a:ext cx="1285883" cy="706194"/>
              <a:chOff x="1643042" y="2357430"/>
              <a:chExt cx="2297370" cy="1082924"/>
            </a:xfrm>
          </p:grpSpPr>
          <p:grpSp>
            <p:nvGrpSpPr>
              <p:cNvPr id="6157" name="Группа 60"/>
              <p:cNvGrpSpPr>
                <a:grpSpLocks/>
              </p:cNvGrpSpPr>
              <p:nvPr/>
            </p:nvGrpSpPr>
            <p:grpSpPr bwMode="auto">
              <a:xfrm>
                <a:off x="1643042" y="2357430"/>
                <a:ext cx="2286016" cy="1000132"/>
                <a:chOff x="1643042" y="2357430"/>
                <a:chExt cx="2286016" cy="1000132"/>
              </a:xfrm>
            </p:grpSpPr>
            <p:cxnSp>
              <p:nvCxnSpPr>
                <p:cNvPr id="60" name="Прямая соединительная линия 59"/>
                <p:cNvCxnSpPr/>
                <p:nvPr/>
              </p:nvCxnSpPr>
              <p:spPr>
                <a:xfrm flipV="1">
                  <a:off x="1643042" y="2356805"/>
                  <a:ext cx="1284826" cy="929426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Прямая соединительная линия 60"/>
                <p:cNvCxnSpPr/>
                <p:nvPr/>
              </p:nvCxnSpPr>
              <p:spPr>
                <a:xfrm rot="16200000" flipH="1">
                  <a:off x="2928475" y="2356197"/>
                  <a:ext cx="999985" cy="1001201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Прямая соединительная линия 61"/>
                <p:cNvCxnSpPr/>
                <p:nvPr/>
              </p:nvCxnSpPr>
              <p:spPr>
                <a:xfrm>
                  <a:off x="1643042" y="3286230"/>
                  <a:ext cx="2286027" cy="70559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6" name="Дуга 55"/>
              <p:cNvSpPr/>
              <p:nvPr/>
            </p:nvSpPr>
            <p:spPr>
              <a:xfrm>
                <a:off x="1713948" y="3142682"/>
                <a:ext cx="215556" cy="284666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57" name="Дуга 56"/>
              <p:cNvSpPr/>
              <p:nvPr/>
            </p:nvSpPr>
            <p:spPr>
              <a:xfrm rot="14907568">
                <a:off x="3421407" y="2991802"/>
                <a:ext cx="428217" cy="428276"/>
              </a:xfrm>
              <a:prstGeom prst="arc">
                <a:avLst>
                  <a:gd name="adj1" fmla="val 15006688"/>
                  <a:gd name="adj2" fmla="val 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58" name="Дуга 57"/>
              <p:cNvSpPr/>
              <p:nvPr/>
            </p:nvSpPr>
            <p:spPr>
              <a:xfrm rot="13775183">
                <a:off x="3563853" y="3081179"/>
                <a:ext cx="367390" cy="334679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59" name="Дуга 58"/>
              <p:cNvSpPr/>
              <p:nvPr/>
            </p:nvSpPr>
            <p:spPr>
              <a:xfrm rot="14184016">
                <a:off x="3512168" y="3011266"/>
                <a:ext cx="428217" cy="428276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sp>
          <p:nvSpPr>
            <p:cNvPr id="6153" name="TextBox 50"/>
            <p:cNvSpPr txBox="1">
              <a:spLocks noChangeArrowheads="1"/>
            </p:cNvSpPr>
            <p:nvPr/>
          </p:nvSpPr>
          <p:spPr bwMode="auto">
            <a:xfrm>
              <a:off x="4786314" y="2928934"/>
              <a:ext cx="50006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entury Schoolbook"/>
                </a:rPr>
                <a:t>A</a:t>
              </a:r>
              <a:r>
                <a:rPr lang="en-US" baseline="-25000">
                  <a:latin typeface="Century Schoolbook"/>
                </a:rPr>
                <a:t>1</a:t>
              </a:r>
              <a:endParaRPr lang="ru-RU" baseline="-25000">
                <a:latin typeface="Century Schoolbook"/>
              </a:endParaRPr>
            </a:p>
          </p:txBody>
        </p:sp>
        <p:sp>
          <p:nvSpPr>
            <p:cNvPr id="6154" name="TextBox 51"/>
            <p:cNvSpPr txBox="1">
              <a:spLocks noChangeArrowheads="1"/>
            </p:cNvSpPr>
            <p:nvPr/>
          </p:nvSpPr>
          <p:spPr bwMode="auto">
            <a:xfrm>
              <a:off x="5786446" y="2285992"/>
              <a:ext cx="50006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entury Schoolbook"/>
                </a:rPr>
                <a:t>B</a:t>
              </a:r>
              <a:r>
                <a:rPr lang="en-US" baseline="-25000">
                  <a:latin typeface="Century Schoolbook"/>
                </a:rPr>
                <a:t>1</a:t>
              </a:r>
              <a:endParaRPr lang="ru-RU" baseline="-25000">
                <a:latin typeface="Century Schoolbook"/>
              </a:endParaRPr>
            </a:p>
          </p:txBody>
        </p:sp>
        <p:sp>
          <p:nvSpPr>
            <p:cNvPr id="6155" name="TextBox 52"/>
            <p:cNvSpPr txBox="1">
              <a:spLocks noChangeArrowheads="1"/>
            </p:cNvSpPr>
            <p:nvPr/>
          </p:nvSpPr>
          <p:spPr bwMode="auto">
            <a:xfrm>
              <a:off x="6286512" y="2928934"/>
              <a:ext cx="50006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entury Schoolbook"/>
                </a:rPr>
                <a:t>C</a:t>
              </a:r>
              <a:r>
                <a:rPr lang="en-US" baseline="-25000">
                  <a:latin typeface="Century Schoolbook"/>
                </a:rPr>
                <a:t>1</a:t>
              </a:r>
              <a:endParaRPr lang="ru-RU" baseline="-25000">
                <a:latin typeface="Century Schoolbook"/>
              </a:endParaRPr>
            </a:p>
          </p:txBody>
        </p:sp>
        <p:sp>
          <p:nvSpPr>
            <p:cNvPr id="54" name="Дуга 53"/>
            <p:cNvSpPr/>
            <p:nvPr/>
          </p:nvSpPr>
          <p:spPr>
            <a:xfrm rot="7992243">
              <a:off x="5626226" y="2374726"/>
              <a:ext cx="428392" cy="428628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2" descr="http://maps.at.ua/karta/zabaik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573875" y="13001625"/>
            <a:ext cx="27603450" cy="2000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30"/>
          <p:cNvGrpSpPr>
            <a:grpSpLocks/>
          </p:cNvGrpSpPr>
          <p:nvPr/>
        </p:nvGrpSpPr>
        <p:grpSpPr bwMode="auto">
          <a:xfrm>
            <a:off x="357188" y="2357438"/>
            <a:ext cx="3000375" cy="1316037"/>
            <a:chOff x="1357290" y="2125782"/>
            <a:chExt cx="3000396" cy="1315360"/>
          </a:xfrm>
        </p:grpSpPr>
        <p:grpSp>
          <p:nvGrpSpPr>
            <p:cNvPr id="7198" name="Группа 54"/>
            <p:cNvGrpSpPr>
              <a:grpSpLocks/>
            </p:cNvGrpSpPr>
            <p:nvPr/>
          </p:nvGrpSpPr>
          <p:grpSpPr bwMode="auto">
            <a:xfrm>
              <a:off x="1643042" y="2125782"/>
              <a:ext cx="2297129" cy="1315359"/>
              <a:chOff x="1643042" y="2125782"/>
              <a:chExt cx="2297129" cy="1315359"/>
            </a:xfrm>
          </p:grpSpPr>
          <p:sp>
            <p:nvSpPr>
              <p:cNvPr id="8" name="Дуга 7"/>
              <p:cNvSpPr/>
              <p:nvPr/>
            </p:nvSpPr>
            <p:spPr>
              <a:xfrm rot="8095239">
                <a:off x="2697261" y="2125670"/>
                <a:ext cx="428405" cy="428628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grpSp>
            <p:nvGrpSpPr>
              <p:cNvPr id="7203" name="Группа 42"/>
              <p:cNvGrpSpPr>
                <a:grpSpLocks/>
              </p:cNvGrpSpPr>
              <p:nvPr/>
            </p:nvGrpSpPr>
            <p:grpSpPr bwMode="auto">
              <a:xfrm>
                <a:off x="1643042" y="2205116"/>
                <a:ext cx="2297129" cy="1236025"/>
                <a:chOff x="1643042" y="2205116"/>
                <a:chExt cx="2297129" cy="1236025"/>
              </a:xfrm>
            </p:grpSpPr>
            <p:sp>
              <p:nvSpPr>
                <p:cNvPr id="10" name="Дуга 9"/>
                <p:cNvSpPr/>
                <p:nvPr/>
              </p:nvSpPr>
              <p:spPr>
                <a:xfrm rot="8890097">
                  <a:off x="2705086" y="2205116"/>
                  <a:ext cx="428628" cy="428405"/>
                </a:xfrm>
                <a:prstGeom prst="arc">
                  <a:avLst>
                    <a:gd name="adj1" fmla="val 15006688"/>
                    <a:gd name="adj2" fmla="val 0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grpSp>
              <p:nvGrpSpPr>
                <p:cNvPr id="7205" name="Группа 32"/>
                <p:cNvGrpSpPr>
                  <a:grpSpLocks/>
                </p:cNvGrpSpPr>
                <p:nvPr/>
              </p:nvGrpSpPr>
              <p:grpSpPr bwMode="auto">
                <a:xfrm>
                  <a:off x="1643042" y="2357437"/>
                  <a:ext cx="2297129" cy="1083704"/>
                  <a:chOff x="1643042" y="2357437"/>
                  <a:chExt cx="2297129" cy="1083704"/>
                </a:xfrm>
              </p:grpSpPr>
              <p:grpSp>
                <p:nvGrpSpPr>
                  <p:cNvPr id="7206" name="Группа 14"/>
                  <p:cNvGrpSpPr>
                    <a:grpSpLocks/>
                  </p:cNvGrpSpPr>
                  <p:nvPr/>
                </p:nvGrpSpPr>
                <p:grpSpPr bwMode="auto">
                  <a:xfrm>
                    <a:off x="1643042" y="2357437"/>
                    <a:ext cx="2286016" cy="1005958"/>
                    <a:chOff x="1643042" y="2357437"/>
                    <a:chExt cx="2286016" cy="1005958"/>
                  </a:xfrm>
                </p:grpSpPr>
                <p:cxnSp>
                  <p:nvCxnSpPr>
                    <p:cNvPr id="17" name="Прямая соединительная линия 9"/>
                    <p:cNvCxnSpPr/>
                    <p:nvPr/>
                  </p:nvCxnSpPr>
                  <p:spPr>
                    <a:xfrm flipV="1">
                      <a:off x="1643042" y="2357438"/>
                      <a:ext cx="1285884" cy="934556"/>
                    </a:xfrm>
                    <a:prstGeom prst="line">
                      <a:avLst/>
                    </a:prstGeom>
                    <a:ln w="254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" name="Прямая соединительная линия 17"/>
                    <p:cNvCxnSpPr/>
                    <p:nvPr/>
                  </p:nvCxnSpPr>
                  <p:spPr>
                    <a:xfrm rot="16200000" flipH="1">
                      <a:off x="2926013" y="2360350"/>
                      <a:ext cx="1005957" cy="1000132"/>
                    </a:xfrm>
                    <a:prstGeom prst="line">
                      <a:avLst/>
                    </a:prstGeom>
                    <a:ln w="254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" name="Прямая соединительная линия 18"/>
                    <p:cNvCxnSpPr/>
                    <p:nvPr/>
                  </p:nvCxnSpPr>
                  <p:spPr>
                    <a:xfrm>
                      <a:off x="1643042" y="3291994"/>
                      <a:ext cx="2286016" cy="71401"/>
                    </a:xfrm>
                    <a:prstGeom prst="line">
                      <a:avLst/>
                    </a:prstGeom>
                    <a:ln w="254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3" name="Дуга 12"/>
                  <p:cNvSpPr/>
                  <p:nvPr/>
                </p:nvSpPr>
                <p:spPr>
                  <a:xfrm>
                    <a:off x="1714479" y="3144433"/>
                    <a:ext cx="214314" cy="285603"/>
                  </a:xfrm>
                  <a:prstGeom prst="arc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14" name="Дуга 13"/>
                  <p:cNvSpPr/>
                  <p:nvPr/>
                </p:nvSpPr>
                <p:spPr>
                  <a:xfrm rot="14907568">
                    <a:off x="3421166" y="2993586"/>
                    <a:ext cx="428404" cy="428628"/>
                  </a:xfrm>
                  <a:prstGeom prst="arc">
                    <a:avLst>
                      <a:gd name="adj1" fmla="val 15006688"/>
                      <a:gd name="adj2" fmla="val 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15" name="Дуга 14"/>
                  <p:cNvSpPr/>
                  <p:nvPr/>
                </p:nvSpPr>
                <p:spPr>
                  <a:xfrm rot="13775183">
                    <a:off x="3564026" y="3082464"/>
                    <a:ext cx="368110" cy="336552"/>
                  </a:xfrm>
                  <a:prstGeom prst="arc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16" name="Дуга 15"/>
                  <p:cNvSpPr/>
                  <p:nvPr/>
                </p:nvSpPr>
                <p:spPr>
                  <a:xfrm rot="14184016">
                    <a:off x="3511654" y="3012626"/>
                    <a:ext cx="428404" cy="428628"/>
                  </a:xfrm>
                  <a:prstGeom prst="arc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</p:grpSp>
          </p:grpSp>
        </p:grpSp>
        <p:sp>
          <p:nvSpPr>
            <p:cNvPr id="7199" name="TextBox 32"/>
            <p:cNvSpPr txBox="1">
              <a:spLocks noChangeArrowheads="1"/>
            </p:cNvSpPr>
            <p:nvPr/>
          </p:nvSpPr>
          <p:spPr bwMode="auto">
            <a:xfrm>
              <a:off x="1357290" y="3059668"/>
              <a:ext cx="50006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entury Schoolbook"/>
                </a:rPr>
                <a:t>A</a:t>
              </a:r>
              <a:endParaRPr lang="ru-RU">
                <a:latin typeface="Century Schoolbook"/>
              </a:endParaRPr>
            </a:p>
          </p:txBody>
        </p:sp>
        <p:sp>
          <p:nvSpPr>
            <p:cNvPr id="7200" name="TextBox 33"/>
            <p:cNvSpPr txBox="1">
              <a:spLocks noChangeArrowheads="1"/>
            </p:cNvSpPr>
            <p:nvPr/>
          </p:nvSpPr>
          <p:spPr bwMode="auto">
            <a:xfrm>
              <a:off x="2928926" y="2130974"/>
              <a:ext cx="50006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entury Schoolbook"/>
                </a:rPr>
                <a:t>B</a:t>
              </a:r>
              <a:endParaRPr lang="ru-RU">
                <a:latin typeface="Century Schoolbook"/>
              </a:endParaRPr>
            </a:p>
          </p:txBody>
        </p:sp>
        <p:sp>
          <p:nvSpPr>
            <p:cNvPr id="7201" name="TextBox 34"/>
            <p:cNvSpPr txBox="1">
              <a:spLocks noChangeArrowheads="1"/>
            </p:cNvSpPr>
            <p:nvPr/>
          </p:nvSpPr>
          <p:spPr bwMode="auto">
            <a:xfrm>
              <a:off x="3857620" y="3071810"/>
              <a:ext cx="50006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entury Schoolbook"/>
                </a:rPr>
                <a:t>C</a:t>
              </a:r>
              <a:endParaRPr lang="ru-RU">
                <a:latin typeface="Century Schoolbook"/>
              </a:endParaRPr>
            </a:p>
          </p:txBody>
        </p:sp>
      </p:grpSp>
      <p:grpSp>
        <p:nvGrpSpPr>
          <p:cNvPr id="9" name="Группа 47"/>
          <p:cNvGrpSpPr>
            <a:grpSpLocks/>
          </p:cNvGrpSpPr>
          <p:nvPr/>
        </p:nvGrpSpPr>
        <p:grpSpPr bwMode="auto">
          <a:xfrm>
            <a:off x="714375" y="3786188"/>
            <a:ext cx="2000250" cy="1012825"/>
            <a:chOff x="4786314" y="2285992"/>
            <a:chExt cx="2000264" cy="1012274"/>
          </a:xfrm>
        </p:grpSpPr>
        <p:sp>
          <p:nvSpPr>
            <p:cNvPr id="21" name="Дуга 20"/>
            <p:cNvSpPr/>
            <p:nvPr/>
          </p:nvSpPr>
          <p:spPr>
            <a:xfrm rot="8095239">
              <a:off x="5714291" y="2448556"/>
              <a:ext cx="279248" cy="239714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grpSp>
          <p:nvGrpSpPr>
            <p:cNvPr id="7185" name="Группа 59"/>
            <p:cNvGrpSpPr>
              <a:grpSpLocks/>
            </p:cNvGrpSpPr>
            <p:nvPr/>
          </p:nvGrpSpPr>
          <p:grpSpPr bwMode="auto">
            <a:xfrm>
              <a:off x="5143504" y="2579520"/>
              <a:ext cx="1285885" cy="706052"/>
              <a:chOff x="1643042" y="2356805"/>
              <a:chExt cx="2297373" cy="1082707"/>
            </a:xfrm>
          </p:grpSpPr>
          <p:grpSp>
            <p:nvGrpSpPr>
              <p:cNvPr id="7190" name="Группа 60"/>
              <p:cNvGrpSpPr>
                <a:grpSpLocks/>
              </p:cNvGrpSpPr>
              <p:nvPr/>
            </p:nvGrpSpPr>
            <p:grpSpPr bwMode="auto">
              <a:xfrm>
                <a:off x="1643042" y="2356805"/>
                <a:ext cx="2286027" cy="999985"/>
                <a:chOff x="1643042" y="2356805"/>
                <a:chExt cx="2286027" cy="999985"/>
              </a:xfrm>
            </p:grpSpPr>
            <p:cxnSp>
              <p:nvCxnSpPr>
                <p:cNvPr id="32" name="Прямая соединительная линия 31"/>
                <p:cNvCxnSpPr/>
                <p:nvPr/>
              </p:nvCxnSpPr>
              <p:spPr>
                <a:xfrm flipV="1">
                  <a:off x="1643044" y="2356803"/>
                  <a:ext cx="1284826" cy="929427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Прямая соединительная линия 32"/>
                <p:cNvCxnSpPr/>
                <p:nvPr/>
              </p:nvCxnSpPr>
              <p:spPr>
                <a:xfrm rot="16200000" flipH="1">
                  <a:off x="2928476" y="2356197"/>
                  <a:ext cx="999987" cy="1001201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Прямая соединительная линия 33"/>
                <p:cNvCxnSpPr/>
                <p:nvPr/>
              </p:nvCxnSpPr>
              <p:spPr>
                <a:xfrm>
                  <a:off x="1643044" y="3286231"/>
                  <a:ext cx="2286027" cy="70559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8" name="Дуга 27"/>
              <p:cNvSpPr/>
              <p:nvPr/>
            </p:nvSpPr>
            <p:spPr>
              <a:xfrm>
                <a:off x="1713949" y="3142681"/>
                <a:ext cx="215556" cy="284667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9" name="Дуга 28"/>
              <p:cNvSpPr/>
              <p:nvPr/>
            </p:nvSpPr>
            <p:spPr>
              <a:xfrm rot="14907568">
                <a:off x="3421409" y="2991801"/>
                <a:ext cx="428218" cy="428276"/>
              </a:xfrm>
              <a:prstGeom prst="arc">
                <a:avLst>
                  <a:gd name="adj1" fmla="val 15006688"/>
                  <a:gd name="adj2" fmla="val 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0" name="Дуга 29"/>
              <p:cNvSpPr/>
              <p:nvPr/>
            </p:nvSpPr>
            <p:spPr>
              <a:xfrm rot="13775183">
                <a:off x="3563854" y="3081178"/>
                <a:ext cx="367390" cy="334679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1" name="Дуга 30"/>
              <p:cNvSpPr/>
              <p:nvPr/>
            </p:nvSpPr>
            <p:spPr>
              <a:xfrm rot="14184016">
                <a:off x="3512169" y="3011266"/>
                <a:ext cx="428218" cy="428276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sp>
          <p:nvSpPr>
            <p:cNvPr id="7186" name="TextBox 50"/>
            <p:cNvSpPr txBox="1">
              <a:spLocks noChangeArrowheads="1"/>
            </p:cNvSpPr>
            <p:nvPr/>
          </p:nvSpPr>
          <p:spPr bwMode="auto">
            <a:xfrm>
              <a:off x="4786314" y="2928934"/>
              <a:ext cx="50006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entury Schoolbook"/>
                </a:rPr>
                <a:t>A</a:t>
              </a:r>
              <a:r>
                <a:rPr lang="en-US" baseline="-25000">
                  <a:latin typeface="Century Schoolbook"/>
                </a:rPr>
                <a:t>1</a:t>
              </a:r>
              <a:endParaRPr lang="ru-RU" baseline="-25000">
                <a:latin typeface="Century Schoolbook"/>
              </a:endParaRPr>
            </a:p>
          </p:txBody>
        </p:sp>
        <p:sp>
          <p:nvSpPr>
            <p:cNvPr id="7187" name="TextBox 51"/>
            <p:cNvSpPr txBox="1">
              <a:spLocks noChangeArrowheads="1"/>
            </p:cNvSpPr>
            <p:nvPr/>
          </p:nvSpPr>
          <p:spPr bwMode="auto">
            <a:xfrm>
              <a:off x="5786446" y="2285992"/>
              <a:ext cx="50006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entury Schoolbook"/>
                </a:rPr>
                <a:t>B</a:t>
              </a:r>
              <a:r>
                <a:rPr lang="en-US" baseline="-25000">
                  <a:latin typeface="Century Schoolbook"/>
                </a:rPr>
                <a:t>1</a:t>
              </a:r>
              <a:endParaRPr lang="ru-RU" baseline="-25000">
                <a:latin typeface="Century Schoolbook"/>
              </a:endParaRPr>
            </a:p>
          </p:txBody>
        </p:sp>
        <p:sp>
          <p:nvSpPr>
            <p:cNvPr id="7188" name="TextBox 52"/>
            <p:cNvSpPr txBox="1">
              <a:spLocks noChangeArrowheads="1"/>
            </p:cNvSpPr>
            <p:nvPr/>
          </p:nvSpPr>
          <p:spPr bwMode="auto">
            <a:xfrm>
              <a:off x="6286512" y="2928934"/>
              <a:ext cx="50006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entury Schoolbook"/>
                </a:rPr>
                <a:t>C</a:t>
              </a:r>
              <a:r>
                <a:rPr lang="en-US" baseline="-25000">
                  <a:latin typeface="Century Schoolbook"/>
                </a:rPr>
                <a:t>1</a:t>
              </a:r>
              <a:endParaRPr lang="ru-RU" baseline="-25000">
                <a:latin typeface="Century Schoolbook"/>
              </a:endParaRPr>
            </a:p>
          </p:txBody>
        </p:sp>
        <p:sp>
          <p:nvSpPr>
            <p:cNvPr id="26" name="Дуга 25"/>
            <p:cNvSpPr/>
            <p:nvPr/>
          </p:nvSpPr>
          <p:spPr>
            <a:xfrm rot="7992243">
              <a:off x="5626226" y="2374726"/>
              <a:ext cx="428392" cy="428628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3643313" y="2000250"/>
          <a:ext cx="4357687" cy="1390650"/>
        </p:xfrm>
        <a:graphic>
          <a:graphicData uri="http://schemas.openxmlformats.org/presentationml/2006/ole">
            <p:oleObj spid="_x0000_s7170" name="Формула" r:id="rId4" imgW="2070000" imgH="660240" progId="Equation.3">
              <p:embed/>
            </p:oleObj>
          </a:graphicData>
        </a:graphic>
      </p:graphicFrame>
      <p:sp>
        <p:nvSpPr>
          <p:cNvPr id="7175" name="TextBox 12"/>
          <p:cNvSpPr txBox="1">
            <a:spLocks noChangeArrowheads="1"/>
          </p:cNvSpPr>
          <p:nvPr/>
        </p:nvSpPr>
        <p:spPr bwMode="auto">
          <a:xfrm>
            <a:off x="2000250" y="642938"/>
            <a:ext cx="535781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Подобные треугольники</a:t>
            </a:r>
            <a:r>
              <a:rPr lang="en-US" sz="3600" b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войство)</a:t>
            </a:r>
            <a:endParaRPr lang="en-US" sz="2000" b="1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rot="5400000">
            <a:off x="2571750" y="2500313"/>
            <a:ext cx="17145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7" name="TextBox 39"/>
          <p:cNvSpPr txBox="1">
            <a:spLocks noChangeArrowheads="1"/>
          </p:cNvSpPr>
          <p:nvPr/>
        </p:nvSpPr>
        <p:spPr bwMode="auto">
          <a:xfrm>
            <a:off x="3786188" y="1714500"/>
            <a:ext cx="1943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АВС  </a:t>
            </a:r>
            <a:r>
              <a:rPr lang="en-US"/>
              <a:t>~    </a:t>
            </a:r>
            <a:r>
              <a:rPr lang="ru-RU"/>
              <a:t>А</a:t>
            </a:r>
            <a:r>
              <a:rPr lang="ru-RU" baseline="-25000"/>
              <a:t>1</a:t>
            </a:r>
            <a:r>
              <a:rPr lang="ru-RU"/>
              <a:t>В</a:t>
            </a:r>
            <a:r>
              <a:rPr lang="ru-RU" baseline="-25000"/>
              <a:t>1</a:t>
            </a:r>
            <a:r>
              <a:rPr lang="ru-RU"/>
              <a:t>С</a:t>
            </a:r>
            <a:r>
              <a:rPr lang="ru-RU" baseline="-25000"/>
              <a:t>1</a:t>
            </a:r>
          </a:p>
        </p:txBody>
      </p:sp>
      <p:sp>
        <p:nvSpPr>
          <p:cNvPr id="41" name="Равнобедренный треугольник 40"/>
          <p:cNvSpPr/>
          <p:nvPr/>
        </p:nvSpPr>
        <p:spPr>
          <a:xfrm>
            <a:off x="3714750" y="1857375"/>
            <a:ext cx="142875" cy="142875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Равнобедренный треугольник 41"/>
          <p:cNvSpPr/>
          <p:nvPr/>
        </p:nvSpPr>
        <p:spPr>
          <a:xfrm>
            <a:off x="4714875" y="1857375"/>
            <a:ext cx="142875" cy="142875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3500438" y="4143375"/>
          <a:ext cx="4384675" cy="1336675"/>
        </p:xfrm>
        <a:graphic>
          <a:graphicData uri="http://schemas.openxmlformats.org/presentationml/2006/ole">
            <p:oleObj spid="_x0000_s7171" name="Формула" r:id="rId5" imgW="2082600" imgH="634680" progId="Equation.3">
              <p:embed/>
            </p:oleObj>
          </a:graphicData>
        </a:graphic>
      </p:graphicFrame>
      <p:sp>
        <p:nvSpPr>
          <p:cNvPr id="7180" name="TextBox 43"/>
          <p:cNvSpPr txBox="1">
            <a:spLocks noChangeArrowheads="1"/>
          </p:cNvSpPr>
          <p:nvPr/>
        </p:nvSpPr>
        <p:spPr bwMode="auto">
          <a:xfrm>
            <a:off x="3786188" y="3786188"/>
            <a:ext cx="1857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А</a:t>
            </a:r>
            <a:r>
              <a:rPr lang="ru-RU" baseline="-25000"/>
              <a:t>1</a:t>
            </a:r>
            <a:r>
              <a:rPr lang="ru-RU"/>
              <a:t>В</a:t>
            </a:r>
            <a:r>
              <a:rPr lang="ru-RU" baseline="-25000"/>
              <a:t>1</a:t>
            </a:r>
            <a:r>
              <a:rPr lang="ru-RU"/>
              <a:t>С</a:t>
            </a:r>
            <a:r>
              <a:rPr lang="ru-RU" baseline="-25000"/>
              <a:t>1</a:t>
            </a:r>
            <a:r>
              <a:rPr lang="en-US"/>
              <a:t>~    </a:t>
            </a:r>
            <a:r>
              <a:rPr lang="ru-RU"/>
              <a:t>АВС</a:t>
            </a:r>
            <a:endParaRPr lang="ru-RU" baseline="-25000"/>
          </a:p>
        </p:txBody>
      </p:sp>
      <p:sp>
        <p:nvSpPr>
          <p:cNvPr id="45" name="Равнобедренный треугольник 44"/>
          <p:cNvSpPr/>
          <p:nvPr/>
        </p:nvSpPr>
        <p:spPr>
          <a:xfrm>
            <a:off x="4786313" y="3929063"/>
            <a:ext cx="142875" cy="142875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" name="Равнобедренный треугольник 45"/>
          <p:cNvSpPr/>
          <p:nvPr/>
        </p:nvSpPr>
        <p:spPr>
          <a:xfrm>
            <a:off x="3714750" y="3929063"/>
            <a:ext cx="142875" cy="142875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 rot="5400000">
            <a:off x="2500313" y="4643438"/>
            <a:ext cx="17145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 descr="http://maps.at.ua/karta/zabaik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573875" y="13001625"/>
            <a:ext cx="27603450" cy="2000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Box 12"/>
          <p:cNvSpPr txBox="1">
            <a:spLocks noChangeArrowheads="1"/>
          </p:cNvSpPr>
          <p:nvPr/>
        </p:nvSpPr>
        <p:spPr bwMode="auto">
          <a:xfrm>
            <a:off x="2000250" y="642938"/>
            <a:ext cx="535781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Реши задачи</a:t>
            </a:r>
            <a:endParaRPr lang="en-US" sz="2000" b="1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7" name="TextBox 3"/>
          <p:cNvSpPr txBox="1">
            <a:spLocks noChangeArrowheads="1"/>
          </p:cNvSpPr>
          <p:nvPr/>
        </p:nvSpPr>
        <p:spPr bwMode="auto">
          <a:xfrm>
            <a:off x="142875" y="1428750"/>
            <a:ext cx="8715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/>
              <a:t>Найдите стороны треугольника А</a:t>
            </a:r>
            <a:r>
              <a:rPr lang="ru-RU" baseline="-25000"/>
              <a:t>1</a:t>
            </a:r>
            <a:r>
              <a:rPr lang="ru-RU"/>
              <a:t>В</a:t>
            </a:r>
            <a:r>
              <a:rPr lang="ru-RU" baseline="-25000"/>
              <a:t>1</a:t>
            </a:r>
            <a:r>
              <a:rPr lang="ru-RU"/>
              <a:t>С</a:t>
            </a:r>
            <a:r>
              <a:rPr lang="ru-RU" baseline="-25000"/>
              <a:t>1</a:t>
            </a:r>
            <a:r>
              <a:rPr lang="ru-RU"/>
              <a:t> подобного треугольнику АВС, если </a:t>
            </a:r>
          </a:p>
          <a:p>
            <a:pPr marL="342900" indent="-342900"/>
            <a:r>
              <a:rPr lang="ru-RU"/>
              <a:t>      АВ = 4, АС = 12, ВС = 20, </a:t>
            </a:r>
            <a:r>
              <a:rPr lang="en-US"/>
              <a:t>k </a:t>
            </a:r>
            <a:r>
              <a:rPr lang="ru-RU"/>
              <a:t>= 4.</a:t>
            </a:r>
          </a:p>
        </p:txBody>
      </p:sp>
      <p:sp>
        <p:nvSpPr>
          <p:cNvPr id="8198" name="TextBox 4"/>
          <p:cNvSpPr txBox="1">
            <a:spLocks noChangeArrowheads="1"/>
          </p:cNvSpPr>
          <p:nvPr/>
        </p:nvSpPr>
        <p:spPr bwMode="auto">
          <a:xfrm>
            <a:off x="285750" y="2428875"/>
            <a:ext cx="8715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2. Найдите стороны треугольника А</a:t>
            </a:r>
            <a:r>
              <a:rPr lang="ru-RU" baseline="-25000"/>
              <a:t>1</a:t>
            </a:r>
            <a:r>
              <a:rPr lang="ru-RU"/>
              <a:t>В</a:t>
            </a:r>
            <a:r>
              <a:rPr lang="ru-RU" baseline="-25000"/>
              <a:t>1</a:t>
            </a:r>
            <a:r>
              <a:rPr lang="ru-RU"/>
              <a:t>С</a:t>
            </a:r>
            <a:r>
              <a:rPr lang="ru-RU" baseline="-25000"/>
              <a:t>1</a:t>
            </a:r>
            <a:r>
              <a:rPr lang="ru-RU"/>
              <a:t> подобного треугольнику АВС, если </a:t>
            </a:r>
          </a:p>
          <a:p>
            <a:r>
              <a:rPr lang="ru-RU"/>
              <a:t>   </a:t>
            </a:r>
          </a:p>
          <a:p>
            <a:r>
              <a:rPr lang="ru-RU"/>
              <a:t>   АВ = 4, АС = 12, ВС = 20, </a:t>
            </a:r>
            <a:r>
              <a:rPr lang="en-US"/>
              <a:t>k </a:t>
            </a:r>
            <a:r>
              <a:rPr lang="ru-RU"/>
              <a:t>=       .</a:t>
            </a:r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/>
        </p:nvGraphicFramePr>
        <p:xfrm>
          <a:off x="3643313" y="2786063"/>
          <a:ext cx="304800" cy="785812"/>
        </p:xfrm>
        <a:graphic>
          <a:graphicData uri="http://schemas.openxmlformats.org/presentationml/2006/ole">
            <p:oleObj spid="_x0000_s8194" name="Формула" r:id="rId4" imgW="152280" imgH="393480" progId="Equation.3">
              <p:embed/>
            </p:oleObj>
          </a:graphicData>
        </a:graphic>
      </p:graphicFrame>
      <p:sp>
        <p:nvSpPr>
          <p:cNvPr id="8199" name="TextBox 6"/>
          <p:cNvSpPr txBox="1">
            <a:spLocks noChangeArrowheads="1"/>
          </p:cNvSpPr>
          <p:nvPr/>
        </p:nvSpPr>
        <p:spPr bwMode="auto">
          <a:xfrm>
            <a:off x="214313" y="3786188"/>
            <a:ext cx="87868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3.  Треугольники АВС и А</a:t>
            </a:r>
            <a:r>
              <a:rPr lang="ru-RU" baseline="-25000"/>
              <a:t>1</a:t>
            </a:r>
            <a:r>
              <a:rPr lang="ru-RU"/>
              <a:t>В</a:t>
            </a:r>
            <a:r>
              <a:rPr lang="ru-RU" baseline="-25000"/>
              <a:t>1</a:t>
            </a:r>
            <a:r>
              <a:rPr lang="ru-RU"/>
              <a:t>С</a:t>
            </a:r>
            <a:r>
              <a:rPr lang="ru-RU" baseline="-25000"/>
              <a:t>1</a:t>
            </a:r>
            <a:r>
              <a:rPr lang="ru-RU"/>
              <a:t> подобны. По данным на чертеже найдите неизвестные стороны треугольников</a:t>
            </a:r>
          </a:p>
        </p:txBody>
      </p:sp>
      <p:grpSp>
        <p:nvGrpSpPr>
          <p:cNvPr id="2" name="Группа 30"/>
          <p:cNvGrpSpPr>
            <a:grpSpLocks/>
          </p:cNvGrpSpPr>
          <p:nvPr/>
        </p:nvGrpSpPr>
        <p:grpSpPr bwMode="auto">
          <a:xfrm>
            <a:off x="500063" y="4572000"/>
            <a:ext cx="3000375" cy="1316038"/>
            <a:chOff x="1357290" y="2125782"/>
            <a:chExt cx="3000396" cy="1315360"/>
          </a:xfrm>
        </p:grpSpPr>
        <p:grpSp>
          <p:nvGrpSpPr>
            <p:cNvPr id="8222" name="Группа 54"/>
            <p:cNvGrpSpPr>
              <a:grpSpLocks/>
            </p:cNvGrpSpPr>
            <p:nvPr/>
          </p:nvGrpSpPr>
          <p:grpSpPr bwMode="auto">
            <a:xfrm>
              <a:off x="1643042" y="2125782"/>
              <a:ext cx="2297129" cy="1315359"/>
              <a:chOff x="1643042" y="2125782"/>
              <a:chExt cx="2297129" cy="1315359"/>
            </a:xfrm>
          </p:grpSpPr>
          <p:sp>
            <p:nvSpPr>
              <p:cNvPr id="13" name="Дуга 12"/>
              <p:cNvSpPr/>
              <p:nvPr/>
            </p:nvSpPr>
            <p:spPr>
              <a:xfrm rot="8095239">
                <a:off x="2697261" y="2125670"/>
                <a:ext cx="428404" cy="428628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grpSp>
            <p:nvGrpSpPr>
              <p:cNvPr id="8227" name="Группа 42"/>
              <p:cNvGrpSpPr>
                <a:grpSpLocks/>
              </p:cNvGrpSpPr>
              <p:nvPr/>
            </p:nvGrpSpPr>
            <p:grpSpPr bwMode="auto">
              <a:xfrm>
                <a:off x="1643042" y="2205116"/>
                <a:ext cx="2297129" cy="1236025"/>
                <a:chOff x="1643042" y="2205116"/>
                <a:chExt cx="2297129" cy="1236025"/>
              </a:xfrm>
            </p:grpSpPr>
            <p:sp>
              <p:nvSpPr>
                <p:cNvPr id="15" name="Дуга 14"/>
                <p:cNvSpPr/>
                <p:nvPr/>
              </p:nvSpPr>
              <p:spPr>
                <a:xfrm rot="8890097">
                  <a:off x="2705086" y="2205116"/>
                  <a:ext cx="428628" cy="428404"/>
                </a:xfrm>
                <a:prstGeom prst="arc">
                  <a:avLst>
                    <a:gd name="adj1" fmla="val 15006688"/>
                    <a:gd name="adj2" fmla="val 0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grpSp>
              <p:nvGrpSpPr>
                <p:cNvPr id="8229" name="Группа 32"/>
                <p:cNvGrpSpPr>
                  <a:grpSpLocks/>
                </p:cNvGrpSpPr>
                <p:nvPr/>
              </p:nvGrpSpPr>
              <p:grpSpPr bwMode="auto">
                <a:xfrm>
                  <a:off x="1643042" y="2357437"/>
                  <a:ext cx="2297129" cy="1083704"/>
                  <a:chOff x="1643042" y="2357437"/>
                  <a:chExt cx="2297129" cy="1083704"/>
                </a:xfrm>
              </p:grpSpPr>
              <p:grpSp>
                <p:nvGrpSpPr>
                  <p:cNvPr id="8230" name="Группа 14"/>
                  <p:cNvGrpSpPr>
                    <a:grpSpLocks/>
                  </p:cNvGrpSpPr>
                  <p:nvPr/>
                </p:nvGrpSpPr>
                <p:grpSpPr bwMode="auto">
                  <a:xfrm>
                    <a:off x="1643042" y="2357437"/>
                    <a:ext cx="2286016" cy="1005958"/>
                    <a:chOff x="1643042" y="2357437"/>
                    <a:chExt cx="2286016" cy="1005958"/>
                  </a:xfrm>
                </p:grpSpPr>
                <p:cxnSp>
                  <p:nvCxnSpPr>
                    <p:cNvPr id="22" name="Прямая соединительная линия 9"/>
                    <p:cNvCxnSpPr/>
                    <p:nvPr/>
                  </p:nvCxnSpPr>
                  <p:spPr>
                    <a:xfrm flipV="1">
                      <a:off x="1643042" y="2357437"/>
                      <a:ext cx="1285884" cy="934557"/>
                    </a:xfrm>
                    <a:prstGeom prst="line">
                      <a:avLst/>
                    </a:prstGeom>
                    <a:ln w="254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" name="Прямая соединительная линия 22"/>
                    <p:cNvCxnSpPr/>
                    <p:nvPr/>
                  </p:nvCxnSpPr>
                  <p:spPr>
                    <a:xfrm rot="16200000" flipH="1">
                      <a:off x="2926013" y="2360350"/>
                      <a:ext cx="1005957" cy="1000132"/>
                    </a:xfrm>
                    <a:prstGeom prst="line">
                      <a:avLst/>
                    </a:prstGeom>
                    <a:ln w="254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" name="Прямая соединительная линия 23"/>
                    <p:cNvCxnSpPr/>
                    <p:nvPr/>
                  </p:nvCxnSpPr>
                  <p:spPr>
                    <a:xfrm>
                      <a:off x="1643042" y="3291994"/>
                      <a:ext cx="2286016" cy="71400"/>
                    </a:xfrm>
                    <a:prstGeom prst="line">
                      <a:avLst/>
                    </a:prstGeom>
                    <a:ln w="254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8" name="Дуга 17"/>
                  <p:cNvSpPr/>
                  <p:nvPr/>
                </p:nvSpPr>
                <p:spPr>
                  <a:xfrm>
                    <a:off x="1714479" y="3144432"/>
                    <a:ext cx="214314" cy="285603"/>
                  </a:xfrm>
                  <a:prstGeom prst="arc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19" name="Дуга 18"/>
                  <p:cNvSpPr/>
                  <p:nvPr/>
                </p:nvSpPr>
                <p:spPr>
                  <a:xfrm rot="14907568">
                    <a:off x="3421166" y="2993586"/>
                    <a:ext cx="428404" cy="428628"/>
                  </a:xfrm>
                  <a:prstGeom prst="arc">
                    <a:avLst>
                      <a:gd name="adj1" fmla="val 15006688"/>
                      <a:gd name="adj2" fmla="val 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20" name="Дуга 19"/>
                  <p:cNvSpPr/>
                  <p:nvPr/>
                </p:nvSpPr>
                <p:spPr>
                  <a:xfrm rot="13775183">
                    <a:off x="3564026" y="3082464"/>
                    <a:ext cx="368110" cy="336552"/>
                  </a:xfrm>
                  <a:prstGeom prst="arc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21" name="Дуга 20"/>
                  <p:cNvSpPr/>
                  <p:nvPr/>
                </p:nvSpPr>
                <p:spPr>
                  <a:xfrm rot="14184016">
                    <a:off x="3511654" y="3012626"/>
                    <a:ext cx="428404" cy="428628"/>
                  </a:xfrm>
                  <a:prstGeom prst="arc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</p:grpSp>
          </p:grpSp>
        </p:grpSp>
        <p:sp>
          <p:nvSpPr>
            <p:cNvPr id="8223" name="TextBox 32"/>
            <p:cNvSpPr txBox="1">
              <a:spLocks noChangeArrowheads="1"/>
            </p:cNvSpPr>
            <p:nvPr/>
          </p:nvSpPr>
          <p:spPr bwMode="auto">
            <a:xfrm>
              <a:off x="1357290" y="3059668"/>
              <a:ext cx="50006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entury Schoolbook"/>
                </a:rPr>
                <a:t>A</a:t>
              </a:r>
              <a:endParaRPr lang="ru-RU">
                <a:latin typeface="Century Schoolbook"/>
              </a:endParaRPr>
            </a:p>
          </p:txBody>
        </p:sp>
        <p:sp>
          <p:nvSpPr>
            <p:cNvPr id="8224" name="TextBox 33"/>
            <p:cNvSpPr txBox="1">
              <a:spLocks noChangeArrowheads="1"/>
            </p:cNvSpPr>
            <p:nvPr/>
          </p:nvSpPr>
          <p:spPr bwMode="auto">
            <a:xfrm>
              <a:off x="2928926" y="2130974"/>
              <a:ext cx="50006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entury Schoolbook"/>
                </a:rPr>
                <a:t>B</a:t>
              </a:r>
              <a:endParaRPr lang="ru-RU">
                <a:latin typeface="Century Schoolbook"/>
              </a:endParaRPr>
            </a:p>
          </p:txBody>
        </p:sp>
        <p:sp>
          <p:nvSpPr>
            <p:cNvPr id="8225" name="TextBox 34"/>
            <p:cNvSpPr txBox="1">
              <a:spLocks noChangeArrowheads="1"/>
            </p:cNvSpPr>
            <p:nvPr/>
          </p:nvSpPr>
          <p:spPr bwMode="auto">
            <a:xfrm>
              <a:off x="3857620" y="3071810"/>
              <a:ext cx="50006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entury Schoolbook"/>
                </a:rPr>
                <a:t>C</a:t>
              </a:r>
              <a:endParaRPr lang="ru-RU">
                <a:latin typeface="Century Schoolbook"/>
              </a:endParaRPr>
            </a:p>
          </p:txBody>
        </p:sp>
      </p:grpSp>
      <p:grpSp>
        <p:nvGrpSpPr>
          <p:cNvPr id="7" name="Группа 47"/>
          <p:cNvGrpSpPr>
            <a:grpSpLocks/>
          </p:cNvGrpSpPr>
          <p:nvPr/>
        </p:nvGrpSpPr>
        <p:grpSpPr bwMode="auto">
          <a:xfrm>
            <a:off x="3929063" y="4786313"/>
            <a:ext cx="2000250" cy="1012825"/>
            <a:chOff x="4786314" y="2285992"/>
            <a:chExt cx="2000264" cy="1012274"/>
          </a:xfrm>
        </p:grpSpPr>
        <p:sp>
          <p:nvSpPr>
            <p:cNvPr id="26" name="Дуга 25"/>
            <p:cNvSpPr/>
            <p:nvPr/>
          </p:nvSpPr>
          <p:spPr>
            <a:xfrm rot="8095239">
              <a:off x="5714291" y="2448555"/>
              <a:ext cx="279248" cy="239715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grpSp>
          <p:nvGrpSpPr>
            <p:cNvPr id="8209" name="Группа 59"/>
            <p:cNvGrpSpPr>
              <a:grpSpLocks/>
            </p:cNvGrpSpPr>
            <p:nvPr/>
          </p:nvGrpSpPr>
          <p:grpSpPr bwMode="auto">
            <a:xfrm>
              <a:off x="5143504" y="2579522"/>
              <a:ext cx="1285885" cy="706052"/>
              <a:chOff x="1643042" y="2356805"/>
              <a:chExt cx="2297373" cy="1082707"/>
            </a:xfrm>
          </p:grpSpPr>
          <p:grpSp>
            <p:nvGrpSpPr>
              <p:cNvPr id="8214" name="Группа 60"/>
              <p:cNvGrpSpPr>
                <a:grpSpLocks/>
              </p:cNvGrpSpPr>
              <p:nvPr/>
            </p:nvGrpSpPr>
            <p:grpSpPr bwMode="auto">
              <a:xfrm>
                <a:off x="1643042" y="2356805"/>
                <a:ext cx="2286027" cy="999985"/>
                <a:chOff x="1643042" y="2356805"/>
                <a:chExt cx="2286027" cy="999985"/>
              </a:xfrm>
            </p:grpSpPr>
            <p:cxnSp>
              <p:nvCxnSpPr>
                <p:cNvPr id="37" name="Прямая соединительная линия 36"/>
                <p:cNvCxnSpPr/>
                <p:nvPr/>
              </p:nvCxnSpPr>
              <p:spPr>
                <a:xfrm flipV="1">
                  <a:off x="1643040" y="2356800"/>
                  <a:ext cx="1284827" cy="929427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Прямая соединительная линия 37"/>
                <p:cNvCxnSpPr/>
                <p:nvPr/>
              </p:nvCxnSpPr>
              <p:spPr>
                <a:xfrm rot="16200000" flipH="1">
                  <a:off x="2928474" y="2356194"/>
                  <a:ext cx="999987" cy="100120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Прямая соединительная линия 38"/>
                <p:cNvCxnSpPr/>
                <p:nvPr/>
              </p:nvCxnSpPr>
              <p:spPr>
                <a:xfrm>
                  <a:off x="1643040" y="3286228"/>
                  <a:ext cx="2286027" cy="70559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" name="Дуга 32"/>
              <p:cNvSpPr/>
              <p:nvPr/>
            </p:nvSpPr>
            <p:spPr>
              <a:xfrm>
                <a:off x="1713948" y="3142678"/>
                <a:ext cx="215556" cy="284667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4" name="Дуга 33"/>
              <p:cNvSpPr/>
              <p:nvPr/>
            </p:nvSpPr>
            <p:spPr>
              <a:xfrm rot="14907568">
                <a:off x="3421405" y="2991800"/>
                <a:ext cx="428218" cy="428274"/>
              </a:xfrm>
              <a:prstGeom prst="arc">
                <a:avLst>
                  <a:gd name="adj1" fmla="val 15006688"/>
                  <a:gd name="adj2" fmla="val 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5" name="Дуга 34"/>
              <p:cNvSpPr/>
              <p:nvPr/>
            </p:nvSpPr>
            <p:spPr>
              <a:xfrm rot="13775183">
                <a:off x="3563852" y="3081175"/>
                <a:ext cx="367390" cy="334679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6" name="Дуга 35"/>
              <p:cNvSpPr/>
              <p:nvPr/>
            </p:nvSpPr>
            <p:spPr>
              <a:xfrm rot="14184016">
                <a:off x="3512165" y="3011264"/>
                <a:ext cx="428218" cy="428274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sp>
          <p:nvSpPr>
            <p:cNvPr id="8210" name="TextBox 50"/>
            <p:cNvSpPr txBox="1">
              <a:spLocks noChangeArrowheads="1"/>
            </p:cNvSpPr>
            <p:nvPr/>
          </p:nvSpPr>
          <p:spPr bwMode="auto">
            <a:xfrm>
              <a:off x="4786314" y="2928934"/>
              <a:ext cx="50006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entury Schoolbook"/>
                </a:rPr>
                <a:t>A</a:t>
              </a:r>
              <a:r>
                <a:rPr lang="en-US" baseline="-25000">
                  <a:latin typeface="Century Schoolbook"/>
                </a:rPr>
                <a:t>1</a:t>
              </a:r>
              <a:endParaRPr lang="ru-RU" baseline="-25000">
                <a:latin typeface="Century Schoolbook"/>
              </a:endParaRPr>
            </a:p>
          </p:txBody>
        </p:sp>
        <p:sp>
          <p:nvSpPr>
            <p:cNvPr id="8211" name="TextBox 51"/>
            <p:cNvSpPr txBox="1">
              <a:spLocks noChangeArrowheads="1"/>
            </p:cNvSpPr>
            <p:nvPr/>
          </p:nvSpPr>
          <p:spPr bwMode="auto">
            <a:xfrm>
              <a:off x="5786446" y="2285992"/>
              <a:ext cx="50006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entury Schoolbook"/>
                </a:rPr>
                <a:t>B</a:t>
              </a:r>
              <a:r>
                <a:rPr lang="en-US" baseline="-25000">
                  <a:latin typeface="Century Schoolbook"/>
                </a:rPr>
                <a:t>1</a:t>
              </a:r>
              <a:endParaRPr lang="ru-RU" baseline="-25000">
                <a:latin typeface="Century Schoolbook"/>
              </a:endParaRPr>
            </a:p>
          </p:txBody>
        </p:sp>
        <p:sp>
          <p:nvSpPr>
            <p:cNvPr id="8212" name="TextBox 52"/>
            <p:cNvSpPr txBox="1">
              <a:spLocks noChangeArrowheads="1"/>
            </p:cNvSpPr>
            <p:nvPr/>
          </p:nvSpPr>
          <p:spPr bwMode="auto">
            <a:xfrm>
              <a:off x="6286512" y="2928934"/>
              <a:ext cx="50006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entury Schoolbook"/>
                </a:rPr>
                <a:t>C</a:t>
              </a:r>
              <a:r>
                <a:rPr lang="en-US" baseline="-25000">
                  <a:latin typeface="Century Schoolbook"/>
                </a:rPr>
                <a:t>1</a:t>
              </a:r>
              <a:endParaRPr lang="ru-RU" baseline="-25000">
                <a:latin typeface="Century Schoolbook"/>
              </a:endParaRPr>
            </a:p>
          </p:txBody>
        </p:sp>
        <p:sp>
          <p:nvSpPr>
            <p:cNvPr id="31" name="Дуга 30"/>
            <p:cNvSpPr/>
            <p:nvPr/>
          </p:nvSpPr>
          <p:spPr>
            <a:xfrm rot="7992243">
              <a:off x="5626225" y="2374726"/>
              <a:ext cx="428392" cy="428628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sp>
        <p:nvSpPr>
          <p:cNvPr id="8202" name="TextBox 39"/>
          <p:cNvSpPr txBox="1">
            <a:spLocks noChangeArrowheads="1"/>
          </p:cNvSpPr>
          <p:nvPr/>
        </p:nvSpPr>
        <p:spPr bwMode="auto">
          <a:xfrm>
            <a:off x="1071563" y="4929188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12</a:t>
            </a:r>
          </a:p>
        </p:txBody>
      </p:sp>
      <p:sp>
        <p:nvSpPr>
          <p:cNvPr id="8203" name="TextBox 40"/>
          <p:cNvSpPr txBox="1">
            <a:spLocks noChangeArrowheads="1"/>
          </p:cNvSpPr>
          <p:nvPr/>
        </p:nvSpPr>
        <p:spPr bwMode="auto">
          <a:xfrm>
            <a:off x="4357688" y="5072063"/>
            <a:ext cx="312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?</a:t>
            </a:r>
          </a:p>
        </p:txBody>
      </p:sp>
      <p:sp>
        <p:nvSpPr>
          <p:cNvPr id="8204" name="TextBox 41"/>
          <p:cNvSpPr txBox="1">
            <a:spLocks noChangeArrowheads="1"/>
          </p:cNvSpPr>
          <p:nvPr/>
        </p:nvSpPr>
        <p:spPr bwMode="auto">
          <a:xfrm>
            <a:off x="1785938" y="5857875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10</a:t>
            </a:r>
          </a:p>
        </p:txBody>
      </p:sp>
      <p:sp>
        <p:nvSpPr>
          <p:cNvPr id="8205" name="TextBox 42"/>
          <p:cNvSpPr txBox="1">
            <a:spLocks noChangeArrowheads="1"/>
          </p:cNvSpPr>
          <p:nvPr/>
        </p:nvSpPr>
        <p:spPr bwMode="auto">
          <a:xfrm>
            <a:off x="2643188" y="5000625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?</a:t>
            </a:r>
          </a:p>
        </p:txBody>
      </p:sp>
      <p:sp>
        <p:nvSpPr>
          <p:cNvPr id="8206" name="TextBox 43"/>
          <p:cNvSpPr txBox="1">
            <a:spLocks noChangeArrowheads="1"/>
          </p:cNvSpPr>
          <p:nvPr/>
        </p:nvSpPr>
        <p:spPr bwMode="auto">
          <a:xfrm>
            <a:off x="4786313" y="5786438"/>
            <a:ext cx="312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5</a:t>
            </a:r>
          </a:p>
        </p:txBody>
      </p:sp>
      <p:sp>
        <p:nvSpPr>
          <p:cNvPr id="8207" name="TextBox 44"/>
          <p:cNvSpPr txBox="1">
            <a:spLocks noChangeArrowheads="1"/>
          </p:cNvSpPr>
          <p:nvPr/>
        </p:nvSpPr>
        <p:spPr bwMode="auto">
          <a:xfrm>
            <a:off x="5286375" y="51435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docs.google.com/viewer?url=http%3A%2F%2Fnsportal.ru%2Fsites%2Fdefault%2Ffiles%2F2012%2F4%2Fpodobnye_tr-kim.ppt&amp;docid=5730353ffb03e33cc49d10251dc721f4&amp;a=bi&amp;pagenumber=11&amp;w=5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63"/>
            <a:ext cx="914400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docs.google.com/viewer?url=http%3A%2F%2Fnsportal.ru%2Fsites%2Fdefault%2Ffiles%2F2012%2F4%2Fpodobnye_tr-kim.ppt&amp;docid=5730353ffb03e33cc49d10251dc721f4&amp;a=bi&amp;pagenumber=12&amp;w=5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428625"/>
            <a:ext cx="8001000" cy="599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0" y="1143000"/>
            <a:ext cx="9001125" cy="4324350"/>
          </a:xfrm>
        </p:spPr>
        <p:txBody>
          <a:bodyPr/>
          <a:lstStyle/>
          <a:p>
            <a:pPr marL="566738" indent="-457200" eaLnBrk="1" hangingPunct="1">
              <a:buFont typeface="Georgia" pitchFamily="18" charset="0"/>
              <a:buAutoNum type="arabicPeriod"/>
            </a:pP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Две сходственные стороны подобных треугольников равны 18см и 6см. Периметр второго треугольника равен 15см. Чему равен периметр первого треугольника?</a:t>
            </a:r>
          </a:p>
          <a:p>
            <a:pPr marL="566738" indent="-457200" eaLnBrk="1" hangingPunct="1">
              <a:buFont typeface="Georgia" pitchFamily="18" charset="0"/>
              <a:buNone/>
            </a:pPr>
            <a:r>
              <a:rPr lang="ru-RU" sz="3600" smtClean="0"/>
              <a:t> </a:t>
            </a:r>
          </a:p>
        </p:txBody>
      </p:sp>
      <p:sp>
        <p:nvSpPr>
          <p:cNvPr id="19459" name="TextBox 12"/>
          <p:cNvSpPr txBox="1">
            <a:spLocks noChangeArrowheads="1"/>
          </p:cNvSpPr>
          <p:nvPr/>
        </p:nvSpPr>
        <p:spPr bwMode="auto">
          <a:xfrm>
            <a:off x="2000250" y="642938"/>
            <a:ext cx="535781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Реши задачи</a:t>
            </a:r>
            <a:endParaRPr lang="en-US" sz="2000" b="1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357188" y="785813"/>
            <a:ext cx="8229600" cy="4324350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</a:pPr>
            <a:r>
              <a:rPr lang="ru-RU" sz="3600" smtClean="0"/>
              <a:t>2</a:t>
            </a: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. Две сходственные стороны подобных треугольников равны 8см и 4 см. Площадь второго треугольника равна 9см</a:t>
            </a:r>
            <a:r>
              <a:rPr lang="ru-RU" sz="3600" baseline="30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. Чему равна площадь первого треугольника?</a:t>
            </a:r>
          </a:p>
          <a:p>
            <a:pPr eaLnBrk="1" hangingPunct="1">
              <a:buFont typeface="Georgia" pitchFamily="18" charset="0"/>
              <a:buNone/>
            </a:pPr>
            <a:r>
              <a:rPr lang="ru-RU" sz="36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428625" y="642938"/>
            <a:ext cx="8229600" cy="4324350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</a:pP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3. Две сходственные стороны подобных треугольников равны 3см и 6 см. Площадь второго треугольника равна 32см</a:t>
            </a:r>
            <a:r>
              <a:rPr lang="ru-RU" sz="3600" baseline="30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. Чему равна площадь первого треугольника?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500063" y="642938"/>
            <a:ext cx="8229600" cy="4324350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</a:pP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4. Площади двух подобных треугольников равны  12см</a:t>
            </a:r>
            <a:r>
              <a:rPr lang="ru-RU" sz="3600" baseline="30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 и 48см</a:t>
            </a:r>
            <a:r>
              <a:rPr lang="ru-RU" sz="3600" baseline="30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. Одна из сторон первого треугольника равна 4 см. Чему равна сходственная сторона второго треугольника?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№538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Box 12"/>
          <p:cNvSpPr txBox="1">
            <a:spLocks noChangeArrowheads="1"/>
          </p:cNvSpPr>
          <p:nvPr/>
        </p:nvSpPr>
        <p:spPr bwMode="auto">
          <a:xfrm>
            <a:off x="857250" y="642938"/>
            <a:ext cx="6146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6600FF"/>
                </a:solidFill>
                <a:latin typeface="Georgia" pitchFamily="18" charset="0"/>
              </a:rPr>
              <a:t>Отношение отрезков</a:t>
            </a:r>
          </a:p>
        </p:txBody>
      </p:sp>
      <p:sp>
        <p:nvSpPr>
          <p:cNvPr id="1028" name="TextBox 4"/>
          <p:cNvSpPr txBox="1">
            <a:spLocks noChangeArrowheads="1"/>
          </p:cNvSpPr>
          <p:nvPr/>
        </p:nvSpPr>
        <p:spPr bwMode="auto">
          <a:xfrm>
            <a:off x="1071563" y="1500188"/>
            <a:ext cx="7500937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Times New Roman" pitchFamily="18" charset="0"/>
                <a:cs typeface="Times New Roman" pitchFamily="18" charset="0"/>
              </a:rPr>
              <a:t>Отношением отрезков АВ и СД называется отношение их длин,          </a:t>
            </a:r>
          </a:p>
          <a:p>
            <a:r>
              <a:rPr lang="ru-RU" sz="4000">
                <a:latin typeface="Times New Roman" pitchFamily="18" charset="0"/>
                <a:cs typeface="Times New Roman" pitchFamily="18" charset="0"/>
              </a:rPr>
              <a:t>т.е. 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071688" y="2714625"/>
          <a:ext cx="571500" cy="820738"/>
        </p:xfrm>
        <a:graphic>
          <a:graphicData uri="http://schemas.openxmlformats.org/presentationml/2006/ole">
            <p:oleObj spid="_x0000_s1026" name="Формула" r:id="rId3" imgW="291960" imgH="419040" progId="Equation.3">
              <p:embed/>
            </p:oleObj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428625" y="714375"/>
            <a:ext cx="8229600" cy="4324350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Домашнее задание: п. 56 - 58, в. 1 – 4  с160</a:t>
            </a:r>
          </a:p>
          <a:p>
            <a:pPr eaLnBrk="1" hangingPunct="1">
              <a:buFont typeface="Georgia" pitchFamily="18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                                № 533, 534(в), 536(б), 537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Очень интересно. В. В1. 4. 200. С1. А1. 6. С. А. Тень от пирамиды. Тень от палки. Высота шеста - 4 локтя Длина тени шеста - 6 локтей Длина тени пирамиды - 200 локтей. [Приблизительно 133,3 локтя (133 1/3)]. По легенде Фалес измерил высоту одной из Египетских пирамид, используя метод подобия треугольников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571500"/>
            <a:ext cx="7858125" cy="589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TextBox 3"/>
          <p:cNvSpPr txBox="1">
            <a:spLocks noChangeArrowheads="1"/>
          </p:cNvSpPr>
          <p:nvPr/>
        </p:nvSpPr>
        <p:spPr bwMode="auto">
          <a:xfrm>
            <a:off x="357188" y="571500"/>
            <a:ext cx="81629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6600FF"/>
                </a:solidFill>
                <a:latin typeface="Georgia" pitchFamily="18" charset="0"/>
              </a:rPr>
              <a:t>Пропорциональные отрезки</a:t>
            </a:r>
          </a:p>
        </p:txBody>
      </p:sp>
      <p:sp>
        <p:nvSpPr>
          <p:cNvPr id="2056" name="TextBox 4"/>
          <p:cNvSpPr txBox="1">
            <a:spLocks noChangeArrowheads="1"/>
          </p:cNvSpPr>
          <p:nvPr/>
        </p:nvSpPr>
        <p:spPr bwMode="auto">
          <a:xfrm>
            <a:off x="357188" y="1428750"/>
            <a:ext cx="85010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Georgia" pitchFamily="18" charset="0"/>
              </a:rPr>
              <a:t>Определение: </a:t>
            </a:r>
            <a:r>
              <a:rPr lang="ru-RU" sz="2400">
                <a:solidFill>
                  <a:srgbClr val="C00000"/>
                </a:solidFill>
                <a:latin typeface="Georgia" pitchFamily="18" charset="0"/>
              </a:rPr>
              <a:t>Отрезки называются пропорциональными,</a:t>
            </a:r>
          </a:p>
          <a:p>
            <a:r>
              <a:rPr lang="ru-RU" sz="2400">
                <a:solidFill>
                  <a:srgbClr val="C00000"/>
                </a:solidFill>
                <a:latin typeface="Georgia" pitchFamily="18" charset="0"/>
              </a:rPr>
              <a:t>                         если пропорциональны их длины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714375" y="2786063"/>
            <a:ext cx="27146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785813" y="3286125"/>
            <a:ext cx="1714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143375" y="2786063"/>
            <a:ext cx="18573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143375" y="3214688"/>
            <a:ext cx="135731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1" name="TextBox 14"/>
          <p:cNvSpPr txBox="1">
            <a:spLocks noChangeArrowheads="1"/>
          </p:cNvSpPr>
          <p:nvPr/>
        </p:nvSpPr>
        <p:spPr bwMode="auto">
          <a:xfrm>
            <a:off x="428625" y="2357438"/>
            <a:ext cx="57880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А                    18см                В          С                  6см     Д</a:t>
            </a:r>
          </a:p>
          <a:p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   Е               12см    М                         К       4см       Н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rot="5400000">
            <a:off x="642937" y="2786063"/>
            <a:ext cx="1428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715169" y="3285332"/>
            <a:ext cx="1412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2429669" y="3285332"/>
            <a:ext cx="1412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3358356" y="2785269"/>
            <a:ext cx="141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5930900" y="2784475"/>
            <a:ext cx="1412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4072731" y="2785269"/>
            <a:ext cx="141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5430838" y="3213100"/>
            <a:ext cx="141288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4072731" y="3213894"/>
            <a:ext cx="141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50" name="Object 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050" name="Формула" r:id="rId3" imgW="114120" imgH="215640" progId="Equation.3">
              <p:embed/>
            </p:oleObj>
          </a:graphicData>
        </a:graphic>
      </p:graphicFrame>
      <p:graphicFrame>
        <p:nvGraphicFramePr>
          <p:cNvPr id="2051" name="Object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051" name="Формула" r:id="rId4" imgW="114120" imgH="215640" progId="Equation.3">
              <p:embed/>
            </p:oleObj>
          </a:graphicData>
        </a:graphic>
      </p:graphicFrame>
      <p:graphicFrame>
        <p:nvGraphicFramePr>
          <p:cNvPr id="2052" name="Object 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052" name="Формула" r:id="rId5" imgW="114120" imgH="215640" progId="Equation.3">
              <p:embed/>
            </p:oleObj>
          </a:graphicData>
        </a:graphic>
      </p:graphicFrame>
      <p:sp>
        <p:nvSpPr>
          <p:cNvPr id="207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Georgia" pitchFamily="18" charset="0"/>
            </a:endParaRPr>
          </a:p>
        </p:txBody>
      </p:sp>
      <p:graphicFrame>
        <p:nvGraphicFramePr>
          <p:cNvPr id="2053" name="Object 4"/>
          <p:cNvGraphicFramePr>
            <a:graphicFrameLocks noChangeAspect="1"/>
          </p:cNvGraphicFramePr>
          <p:nvPr/>
        </p:nvGraphicFramePr>
        <p:xfrm>
          <a:off x="714375" y="3643313"/>
          <a:ext cx="1801813" cy="1365250"/>
        </p:xfrm>
        <a:graphic>
          <a:graphicData uri="http://schemas.openxmlformats.org/presentationml/2006/ole">
            <p:oleObj spid="_x0000_s2053" name="Формула" r:id="rId6" imgW="520560" imgH="393480" progId="Equation.3">
              <p:embed/>
            </p:oleObj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3429000" y="3527425"/>
          <a:ext cx="2463800" cy="1454150"/>
        </p:xfrm>
        <a:graphic>
          <a:graphicData uri="http://schemas.openxmlformats.org/presentationml/2006/ole">
            <p:oleObj spid="_x0000_s2054" name="Формула" r:id="rId7" imgW="711000" imgH="419040" progId="Equation.3">
              <p:embed/>
            </p:oleObj>
          </a:graphicData>
        </a:graphic>
      </p:graphicFrame>
      <p:sp>
        <p:nvSpPr>
          <p:cNvPr id="2071" name="TextBox 38"/>
          <p:cNvSpPr txBox="1">
            <a:spLocks noChangeArrowheads="1"/>
          </p:cNvSpPr>
          <p:nvPr/>
        </p:nvSpPr>
        <p:spPr bwMode="auto">
          <a:xfrm flipH="1">
            <a:off x="617538" y="5500688"/>
            <a:ext cx="7169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  <a:latin typeface="Georgia" pitchFamily="18" charset="0"/>
              </a:rPr>
              <a:t>Отрезки АВ и ЕМ пропорциональны СД и КН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285750" y="1857375"/>
            <a:ext cx="8472488" cy="2143125"/>
          </a:xfrm>
        </p:spPr>
        <p:txBody>
          <a:bodyPr/>
          <a:lstStyle/>
          <a:p>
            <a:pPr eaLnBrk="1" hangingPunct="1"/>
            <a:r>
              <a:rPr lang="ru-RU" sz="3200" smtClean="0"/>
              <a:t>Пропорциональны ли отрезки АВ и СД отрезкам ЕК и НТ, если  </a:t>
            </a:r>
            <a:br>
              <a:rPr lang="ru-RU" sz="3200" smtClean="0"/>
            </a:br>
            <a:r>
              <a:rPr lang="ru-RU" sz="3200" smtClean="0"/>
              <a:t/>
            </a:r>
            <a:br>
              <a:rPr lang="ru-RU" sz="3200" smtClean="0"/>
            </a:br>
            <a:r>
              <a:rPr lang="ru-RU" sz="3200" smtClean="0"/>
              <a:t> а) АВ = 15, СД = 2,5, ЕК = 3, НТ= 0,5;</a:t>
            </a:r>
            <a:br>
              <a:rPr lang="ru-RU" sz="3200" smtClean="0"/>
            </a:br>
            <a:r>
              <a:rPr lang="ru-RU" sz="3200" smtClean="0"/>
              <a:t/>
            </a:r>
            <a:br>
              <a:rPr lang="ru-RU" sz="3200" smtClean="0"/>
            </a:br>
            <a:r>
              <a:rPr lang="ru-RU" sz="3200" smtClean="0"/>
              <a:t>б) АВ = 12, СД = 3,5, ЕК = 36, НТ= 5;</a:t>
            </a:r>
            <a:br>
              <a:rPr lang="ru-RU" sz="3200" smtClean="0"/>
            </a:br>
            <a:r>
              <a:rPr lang="ru-RU" sz="3200" smtClean="0"/>
              <a:t/>
            </a:r>
            <a:br>
              <a:rPr lang="ru-RU" sz="3200" smtClean="0"/>
            </a:br>
            <a:r>
              <a:rPr lang="ru-RU" sz="3200" smtClean="0"/>
              <a:t>в) АВ = 24, СД = 2,5, ЕК = 12, НТ= 5?</a:t>
            </a:r>
          </a:p>
        </p:txBody>
      </p:sp>
      <p:graphicFrame>
        <p:nvGraphicFramePr>
          <p:cNvPr id="3074" name="Содержимое 3"/>
          <p:cNvGraphicFramePr>
            <a:graphicFrameLocks noChangeAspect="1"/>
          </p:cNvGraphicFramePr>
          <p:nvPr>
            <p:ph idx="1"/>
          </p:nvPr>
        </p:nvGraphicFramePr>
        <p:xfrm>
          <a:off x="4191000" y="3690938"/>
          <a:ext cx="762000" cy="1439862"/>
        </p:xfrm>
        <a:graphic>
          <a:graphicData uri="http://schemas.openxmlformats.org/presentationml/2006/ole">
            <p:oleObj spid="_x0000_s3074" name="Формула" r:id="rId3" imgW="11412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3"/>
          <p:cNvSpPr txBox="1">
            <a:spLocks noChangeArrowheads="1"/>
          </p:cNvSpPr>
          <p:nvPr/>
        </p:nvSpPr>
        <p:spPr bwMode="auto">
          <a:xfrm>
            <a:off x="571500" y="928688"/>
            <a:ext cx="7858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Пропорциональны ли, изображенные на рисунке, отрезки: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500188" y="1928813"/>
            <a:ext cx="61436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1393031" y="1964532"/>
            <a:ext cx="214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1750218" y="1964532"/>
            <a:ext cx="214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2107406" y="1964532"/>
            <a:ext cx="214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2464593" y="1964532"/>
            <a:ext cx="214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2750343" y="1964532"/>
            <a:ext cx="214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3107531" y="1964532"/>
            <a:ext cx="214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3464718" y="1964532"/>
            <a:ext cx="214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3750468" y="1964532"/>
            <a:ext cx="214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4107656" y="1964532"/>
            <a:ext cx="214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4464843" y="1964532"/>
            <a:ext cx="214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4822031" y="1964532"/>
            <a:ext cx="214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5179218" y="1964532"/>
            <a:ext cx="214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5464968" y="1964532"/>
            <a:ext cx="214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5822156" y="1964532"/>
            <a:ext cx="214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6179343" y="1964532"/>
            <a:ext cx="214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6465093" y="1964532"/>
            <a:ext cx="214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6822281" y="1964532"/>
            <a:ext cx="214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7179468" y="1964532"/>
            <a:ext cx="214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7536656" y="1964532"/>
            <a:ext cx="214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Овал 29"/>
          <p:cNvSpPr/>
          <p:nvPr/>
        </p:nvSpPr>
        <p:spPr>
          <a:xfrm>
            <a:off x="1428750" y="1857375"/>
            <a:ext cx="142875" cy="14287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4500563" y="1857375"/>
            <a:ext cx="142875" cy="14287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1428750" y="2857500"/>
            <a:ext cx="142875" cy="14287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1643063" y="2857500"/>
            <a:ext cx="142875" cy="14287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2071688" y="2857500"/>
            <a:ext cx="142875" cy="14287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5500688" y="1857375"/>
            <a:ext cx="142875" cy="14287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7572375" y="1857375"/>
            <a:ext cx="142875" cy="14287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39" name="Прямая соединительная линия 38"/>
          <p:cNvCxnSpPr>
            <a:stCxn id="32" idx="2"/>
            <a:endCxn id="35" idx="2"/>
          </p:cNvCxnSpPr>
          <p:nvPr/>
        </p:nvCxnSpPr>
        <p:spPr>
          <a:xfrm rot="10800000" flipH="1">
            <a:off x="1428750" y="2928938"/>
            <a:ext cx="6429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5400000">
            <a:off x="1607344" y="2893219"/>
            <a:ext cx="2143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5400000">
            <a:off x="1821657" y="2893219"/>
            <a:ext cx="2143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5400000">
            <a:off x="1393032" y="2893219"/>
            <a:ext cx="2143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5400000">
            <a:off x="2035969" y="2893219"/>
            <a:ext cx="2143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71" name="TextBox 48"/>
          <p:cNvSpPr txBox="1">
            <a:spLocks noChangeArrowheads="1"/>
          </p:cNvSpPr>
          <p:nvPr/>
        </p:nvSpPr>
        <p:spPr bwMode="auto">
          <a:xfrm>
            <a:off x="7500938" y="1500188"/>
            <a:ext cx="341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Д</a:t>
            </a:r>
          </a:p>
        </p:txBody>
      </p:sp>
      <p:sp>
        <p:nvSpPr>
          <p:cNvPr id="14372" name="TextBox 49"/>
          <p:cNvSpPr txBox="1">
            <a:spLocks noChangeArrowheads="1"/>
          </p:cNvSpPr>
          <p:nvPr/>
        </p:nvSpPr>
        <p:spPr bwMode="auto">
          <a:xfrm>
            <a:off x="5429250" y="1500188"/>
            <a:ext cx="3508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С</a:t>
            </a:r>
          </a:p>
        </p:txBody>
      </p:sp>
      <p:sp>
        <p:nvSpPr>
          <p:cNvPr id="14373" name="TextBox 50"/>
          <p:cNvSpPr txBox="1">
            <a:spLocks noChangeArrowheads="1"/>
          </p:cNvSpPr>
          <p:nvPr/>
        </p:nvSpPr>
        <p:spPr bwMode="auto">
          <a:xfrm>
            <a:off x="4429125" y="1500188"/>
            <a:ext cx="3381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В</a:t>
            </a:r>
          </a:p>
        </p:txBody>
      </p:sp>
      <p:sp>
        <p:nvSpPr>
          <p:cNvPr id="14374" name="TextBox 51"/>
          <p:cNvSpPr txBox="1">
            <a:spLocks noChangeArrowheads="1"/>
          </p:cNvSpPr>
          <p:nvPr/>
        </p:nvSpPr>
        <p:spPr bwMode="auto">
          <a:xfrm>
            <a:off x="1285875" y="1500188"/>
            <a:ext cx="3381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А</a:t>
            </a:r>
          </a:p>
        </p:txBody>
      </p:sp>
      <p:sp>
        <p:nvSpPr>
          <p:cNvPr id="14375" name="TextBox 52"/>
          <p:cNvSpPr txBox="1">
            <a:spLocks noChangeArrowheads="1"/>
          </p:cNvSpPr>
          <p:nvPr/>
        </p:nvSpPr>
        <p:spPr bwMode="auto">
          <a:xfrm>
            <a:off x="1143000" y="3000375"/>
            <a:ext cx="3762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М</a:t>
            </a:r>
          </a:p>
        </p:txBody>
      </p:sp>
      <p:sp>
        <p:nvSpPr>
          <p:cNvPr id="14376" name="TextBox 53"/>
          <p:cNvSpPr txBox="1">
            <a:spLocks noChangeArrowheads="1"/>
          </p:cNvSpPr>
          <p:nvPr/>
        </p:nvSpPr>
        <p:spPr bwMode="auto">
          <a:xfrm>
            <a:off x="2000250" y="3000375"/>
            <a:ext cx="4619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М</a:t>
            </a:r>
            <a:r>
              <a:rPr lang="ru-RU" baseline="-25000"/>
              <a:t>2</a:t>
            </a:r>
          </a:p>
        </p:txBody>
      </p:sp>
      <p:sp>
        <p:nvSpPr>
          <p:cNvPr id="14377" name="TextBox 54"/>
          <p:cNvSpPr txBox="1">
            <a:spLocks noChangeArrowheads="1"/>
          </p:cNvSpPr>
          <p:nvPr/>
        </p:nvSpPr>
        <p:spPr bwMode="auto">
          <a:xfrm>
            <a:off x="1500188" y="3000375"/>
            <a:ext cx="4619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М</a:t>
            </a:r>
            <a:r>
              <a:rPr lang="ru-RU" baseline="-25000"/>
              <a:t>1</a:t>
            </a: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428625" y="3786188"/>
            <a:ext cx="43957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а) АС, СД и М</a:t>
            </a:r>
            <a:r>
              <a:rPr lang="ru-RU" sz="3200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, ММ</a:t>
            </a:r>
            <a:r>
              <a:rPr lang="ru-RU" sz="3200" baseline="-250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571500" y="4857750"/>
            <a:ext cx="62690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б) АВ, ВС, СД и ММ</a:t>
            </a:r>
            <a:r>
              <a:rPr lang="ru-RU" sz="32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, ММ</a:t>
            </a:r>
            <a:r>
              <a:rPr lang="ru-RU" sz="3200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, М</a:t>
            </a:r>
            <a:r>
              <a:rPr lang="ru-RU" sz="3200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aseline="-250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Box 3"/>
          <p:cNvSpPr txBox="1">
            <a:spLocks noChangeArrowheads="1"/>
          </p:cNvSpPr>
          <p:nvPr/>
        </p:nvSpPr>
        <p:spPr bwMode="auto">
          <a:xfrm>
            <a:off x="357188" y="571500"/>
            <a:ext cx="86693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6600FF"/>
                </a:solidFill>
                <a:latin typeface="Georgia" pitchFamily="18" charset="0"/>
              </a:rPr>
              <a:t>Пропорциональные отрезки </a:t>
            </a:r>
            <a:r>
              <a:rPr lang="ru-RU" sz="3200">
                <a:solidFill>
                  <a:srgbClr val="9933FF"/>
                </a:solidFill>
                <a:latin typeface="Georgia" pitchFamily="18" charset="0"/>
              </a:rPr>
              <a:t>(свойство)</a:t>
            </a:r>
          </a:p>
        </p:txBody>
      </p:sp>
      <p:sp>
        <p:nvSpPr>
          <p:cNvPr id="4103" name="TextBox 4"/>
          <p:cNvSpPr txBox="1">
            <a:spLocks noChangeArrowheads="1"/>
          </p:cNvSpPr>
          <p:nvPr/>
        </p:nvSpPr>
        <p:spPr bwMode="auto">
          <a:xfrm>
            <a:off x="285750" y="1357313"/>
            <a:ext cx="86439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Биссектриса треугольника делит противоположную сторону на отрезки, пропорциональные прилежащим сторонам треугольника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>
            <a:off x="428625" y="3429000"/>
            <a:ext cx="11430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6200000" flipH="1">
            <a:off x="678657" y="3178968"/>
            <a:ext cx="1143000" cy="5000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6200000" flipH="1">
            <a:off x="1000125" y="2857500"/>
            <a:ext cx="1214438" cy="1214438"/>
          </a:xfrm>
          <a:prstGeom prst="line">
            <a:avLst/>
          </a:prstGeom>
          <a:ln w="38100">
            <a:solidFill>
              <a:srgbClr val="FB80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000125" y="2857500"/>
            <a:ext cx="2214563" cy="12144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785813" y="4000500"/>
            <a:ext cx="2428875" cy="714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Дуга 19"/>
          <p:cNvSpPr/>
          <p:nvPr/>
        </p:nvSpPr>
        <p:spPr>
          <a:xfrm rot="4687789">
            <a:off x="993775" y="2878138"/>
            <a:ext cx="230188" cy="411162"/>
          </a:xfrm>
          <a:prstGeom prst="arc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10" name="TextBox 20"/>
          <p:cNvSpPr txBox="1">
            <a:spLocks noChangeArrowheads="1"/>
          </p:cNvSpPr>
          <p:nvPr/>
        </p:nvSpPr>
        <p:spPr bwMode="auto">
          <a:xfrm>
            <a:off x="714375" y="4000500"/>
            <a:ext cx="3508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Н</a:t>
            </a:r>
          </a:p>
        </p:txBody>
      </p:sp>
      <p:sp>
        <p:nvSpPr>
          <p:cNvPr id="4111" name="TextBox 21"/>
          <p:cNvSpPr txBox="1">
            <a:spLocks noChangeArrowheads="1"/>
          </p:cNvSpPr>
          <p:nvPr/>
        </p:nvSpPr>
        <p:spPr bwMode="auto">
          <a:xfrm>
            <a:off x="2000250" y="4071938"/>
            <a:ext cx="341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Д</a:t>
            </a:r>
          </a:p>
        </p:txBody>
      </p:sp>
      <p:sp>
        <p:nvSpPr>
          <p:cNvPr id="4112" name="TextBox 22"/>
          <p:cNvSpPr txBox="1">
            <a:spLocks noChangeArrowheads="1"/>
          </p:cNvSpPr>
          <p:nvPr/>
        </p:nvSpPr>
        <p:spPr bwMode="auto">
          <a:xfrm>
            <a:off x="3071813" y="4071938"/>
            <a:ext cx="3508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С</a:t>
            </a:r>
          </a:p>
        </p:txBody>
      </p:sp>
      <p:sp>
        <p:nvSpPr>
          <p:cNvPr id="4113" name="TextBox 23"/>
          <p:cNvSpPr txBox="1">
            <a:spLocks noChangeArrowheads="1"/>
          </p:cNvSpPr>
          <p:nvPr/>
        </p:nvSpPr>
        <p:spPr bwMode="auto">
          <a:xfrm>
            <a:off x="1285875" y="4000500"/>
            <a:ext cx="338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В</a:t>
            </a:r>
          </a:p>
        </p:txBody>
      </p:sp>
      <p:sp>
        <p:nvSpPr>
          <p:cNvPr id="4114" name="TextBox 24"/>
          <p:cNvSpPr txBox="1">
            <a:spLocks noChangeArrowheads="1"/>
          </p:cNvSpPr>
          <p:nvPr/>
        </p:nvSpPr>
        <p:spPr bwMode="auto">
          <a:xfrm>
            <a:off x="714375" y="2571750"/>
            <a:ext cx="338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А</a:t>
            </a:r>
          </a:p>
        </p:txBody>
      </p:sp>
      <p:sp>
        <p:nvSpPr>
          <p:cNvPr id="4115" name="TextBox 25"/>
          <p:cNvSpPr txBox="1">
            <a:spLocks noChangeArrowheads="1"/>
          </p:cNvSpPr>
          <p:nvPr/>
        </p:nvSpPr>
        <p:spPr bwMode="auto">
          <a:xfrm>
            <a:off x="1357313" y="3071813"/>
            <a:ext cx="312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2</a:t>
            </a:r>
          </a:p>
        </p:txBody>
      </p:sp>
      <p:sp>
        <p:nvSpPr>
          <p:cNvPr id="4116" name="TextBox 26"/>
          <p:cNvSpPr txBox="1">
            <a:spLocks noChangeArrowheads="1"/>
          </p:cNvSpPr>
          <p:nvPr/>
        </p:nvSpPr>
        <p:spPr bwMode="auto">
          <a:xfrm>
            <a:off x="1143000" y="314325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1</a:t>
            </a:r>
          </a:p>
        </p:txBody>
      </p:sp>
      <p:cxnSp>
        <p:nvCxnSpPr>
          <p:cNvPr id="30" name="Соединительная линия уступом 29"/>
          <p:cNvCxnSpPr/>
          <p:nvPr/>
        </p:nvCxnSpPr>
        <p:spPr>
          <a:xfrm>
            <a:off x="1000125" y="3857625"/>
            <a:ext cx="214313" cy="142875"/>
          </a:xfrm>
          <a:prstGeom prst="bentConnector3">
            <a:avLst>
              <a:gd name="adj1" fmla="val 50000"/>
            </a:avLst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357563" y="2428875"/>
            <a:ext cx="34813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Дано:   АВС, АД – биссектриса</a:t>
            </a:r>
          </a:p>
          <a:p>
            <a:r>
              <a:rPr lang="ru-RU"/>
              <a:t>Доказать:</a:t>
            </a:r>
          </a:p>
        </p:txBody>
      </p:sp>
      <p:sp>
        <p:nvSpPr>
          <p:cNvPr id="32" name="Равнобедренный треугольник 31"/>
          <p:cNvSpPr/>
          <p:nvPr/>
        </p:nvSpPr>
        <p:spPr>
          <a:xfrm>
            <a:off x="4143375" y="2571750"/>
            <a:ext cx="71438" cy="142875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56322" name="Object 2"/>
          <p:cNvGraphicFramePr>
            <a:graphicFrameLocks noChangeAspect="1"/>
          </p:cNvGraphicFramePr>
          <p:nvPr/>
        </p:nvGraphicFramePr>
        <p:xfrm>
          <a:off x="4572000" y="2714625"/>
          <a:ext cx="1014413" cy="571500"/>
        </p:xfrm>
        <a:graphic>
          <a:graphicData uri="http://schemas.openxmlformats.org/presentationml/2006/ole">
            <p:oleObj spid="_x0000_s4098" name="Формула" r:id="rId3" imgW="698400" imgH="393480" progId="Equation.3">
              <p:embed/>
            </p:oleObj>
          </a:graphicData>
        </a:graphic>
      </p:graphicFrame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3286125" y="3357563"/>
            <a:ext cx="557212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Доказательство.</a:t>
            </a:r>
          </a:p>
          <a:p>
            <a:r>
              <a:rPr lang="ru-RU"/>
              <a:t>если АД – биссектриса угла А, то </a:t>
            </a:r>
            <a:r>
              <a:rPr lang="en-US"/>
              <a:t>&lt;1 = &lt;2</a:t>
            </a:r>
            <a:r>
              <a:rPr lang="ru-RU"/>
              <a:t>, значит, треугольники АВД и АСД имеют по равному углу, следовательно,</a:t>
            </a:r>
          </a:p>
          <a:p>
            <a:endParaRPr lang="ru-RU"/>
          </a:p>
        </p:txBody>
      </p:sp>
      <p:graphicFrame>
        <p:nvGraphicFramePr>
          <p:cNvPr id="36" name="Object 4"/>
          <p:cNvGraphicFramePr>
            <a:graphicFrameLocks noChangeAspect="1"/>
          </p:cNvGraphicFramePr>
          <p:nvPr/>
        </p:nvGraphicFramePr>
        <p:xfrm>
          <a:off x="5072063" y="4286250"/>
          <a:ext cx="2489200" cy="785813"/>
        </p:xfrm>
        <a:graphic>
          <a:graphicData uri="http://schemas.openxmlformats.org/presentationml/2006/ole">
            <p:oleObj spid="_x0000_s4099" name="Формула" r:id="rId4" imgW="1447560" imgH="457200" progId="Equation.3">
              <p:embed/>
            </p:oleObj>
          </a:graphicData>
        </a:graphic>
      </p:graphicFrame>
      <p:sp>
        <p:nvSpPr>
          <p:cNvPr id="4121" name="TextBox 36"/>
          <p:cNvSpPr txBox="1">
            <a:spLocks noChangeArrowheads="1"/>
          </p:cNvSpPr>
          <p:nvPr/>
        </p:nvSpPr>
        <p:spPr bwMode="auto">
          <a:xfrm>
            <a:off x="357188" y="5214938"/>
            <a:ext cx="7165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Проведем высоту АН. АН - общая для треугольников АВД и АДС</a:t>
            </a:r>
          </a:p>
        </p:txBody>
      </p:sp>
      <p:graphicFrame>
        <p:nvGraphicFramePr>
          <p:cNvPr id="4100" name="Object 6"/>
          <p:cNvGraphicFramePr>
            <a:graphicFrameLocks noChangeAspect="1"/>
          </p:cNvGraphicFramePr>
          <p:nvPr/>
        </p:nvGraphicFramePr>
        <p:xfrm>
          <a:off x="7429500" y="5143500"/>
          <a:ext cx="1285875" cy="758825"/>
        </p:xfrm>
        <a:graphic>
          <a:graphicData uri="http://schemas.openxmlformats.org/presentationml/2006/ole">
            <p:oleObj spid="_x0000_s4100" name="Формула" r:id="rId5" imgW="774360" imgH="457200" progId="Equation.3">
              <p:embed/>
            </p:oleObj>
          </a:graphicData>
        </a:graphic>
      </p:graphicFrame>
      <p:graphicFrame>
        <p:nvGraphicFramePr>
          <p:cNvPr id="4101" name="Object 7"/>
          <p:cNvGraphicFramePr>
            <a:graphicFrameLocks noChangeAspect="1"/>
          </p:cNvGraphicFramePr>
          <p:nvPr/>
        </p:nvGraphicFramePr>
        <p:xfrm>
          <a:off x="357188" y="5715000"/>
          <a:ext cx="3000375" cy="768350"/>
        </p:xfrm>
        <a:graphic>
          <a:graphicData uri="http://schemas.openxmlformats.org/presentationml/2006/ole">
            <p:oleObj spid="_x0000_s4101" name="Формула" r:id="rId6" imgW="163800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  <p:bldP spid="41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maps.at.ua/karta/zabaik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573875" y="13001625"/>
            <a:ext cx="27603450" cy="2000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1714500" y="714375"/>
            <a:ext cx="41513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6600FF"/>
                </a:solidFill>
                <a:latin typeface="Georgia" pitchFamily="18" charset="0"/>
              </a:rPr>
              <a:t>Подобие в жизни </a:t>
            </a:r>
            <a:endParaRPr lang="ru-RU" sz="3200">
              <a:solidFill>
                <a:srgbClr val="9933FF"/>
              </a:solidFill>
              <a:latin typeface="Georgia" pitchFamily="18" charset="0"/>
            </a:endParaRPr>
          </a:p>
        </p:txBody>
      </p:sp>
      <p:pic>
        <p:nvPicPr>
          <p:cNvPr id="15364" name="Рисунок 5" descr="http://spox.ru/uploads/classification/cards/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1500188"/>
            <a:ext cx="3124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Рисунок 7" descr="http://go1.imgsmail.ru/imgpreview?key=http%3A//www.fitball.ru/files/fitball/reg_images/97.03_01.jpg&amp;mb=imgdb_preview_189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25" y="1500188"/>
            <a:ext cx="2928938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Рисунок 8" descr="http://go1.imgsmail.ru/imgpreview?key=http%3A//vesti.kz/userdata/news/news_161265/thumb_b/photo_9736.jpg&amp;mb=imgdb_preview_159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" y="4572000"/>
            <a:ext cx="250031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Рисунок 9" descr="http://www.domo-mir.ru/imageModul/chop/100000513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63" y="1500188"/>
            <a:ext cx="25717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Рисунок 10" descr="http://lb-biz.com/foto/nastenka/logo/massandr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63" y="4143375"/>
            <a:ext cx="257175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Рисунок 11" descr="http://www.free-lancers.net/posted_files/N4A257CCDDD6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71813" y="4143375"/>
            <a:ext cx="314325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785813" y="1928813"/>
            <a:ext cx="1857375" cy="1857375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857500" y="2214563"/>
            <a:ext cx="1214438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араллелограмм 6"/>
          <p:cNvSpPr/>
          <p:nvPr/>
        </p:nvSpPr>
        <p:spPr>
          <a:xfrm>
            <a:off x="5000625" y="1928813"/>
            <a:ext cx="1714500" cy="1428750"/>
          </a:xfrm>
          <a:prstGeom prst="parallelogram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араллелограмм 7"/>
          <p:cNvSpPr/>
          <p:nvPr/>
        </p:nvSpPr>
        <p:spPr>
          <a:xfrm>
            <a:off x="6643688" y="2428875"/>
            <a:ext cx="1143000" cy="928688"/>
          </a:xfrm>
          <a:prstGeom prst="parallelogram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авильный пятиугольник 8"/>
          <p:cNvSpPr/>
          <p:nvPr/>
        </p:nvSpPr>
        <p:spPr>
          <a:xfrm>
            <a:off x="1357313" y="4000500"/>
            <a:ext cx="1928812" cy="1714500"/>
          </a:xfrm>
          <a:prstGeom prst="pent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авильный пятиугольник 9"/>
          <p:cNvSpPr/>
          <p:nvPr/>
        </p:nvSpPr>
        <p:spPr>
          <a:xfrm>
            <a:off x="3429000" y="4572000"/>
            <a:ext cx="1143000" cy="1143000"/>
          </a:xfrm>
          <a:prstGeom prst="pent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Ромб 10"/>
          <p:cNvSpPr/>
          <p:nvPr/>
        </p:nvSpPr>
        <p:spPr>
          <a:xfrm>
            <a:off x="5572125" y="3786188"/>
            <a:ext cx="1000125" cy="2643187"/>
          </a:xfrm>
          <a:prstGeom prst="diamon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Ромб 11"/>
          <p:cNvSpPr/>
          <p:nvPr/>
        </p:nvSpPr>
        <p:spPr>
          <a:xfrm>
            <a:off x="6786563" y="4214813"/>
            <a:ext cx="857250" cy="1571625"/>
          </a:xfrm>
          <a:prstGeom prst="diamon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94" name="TextBox 12"/>
          <p:cNvSpPr txBox="1">
            <a:spLocks noChangeArrowheads="1"/>
          </p:cNvSpPr>
          <p:nvPr/>
        </p:nvSpPr>
        <p:spPr bwMode="auto">
          <a:xfrm>
            <a:off x="142875" y="642938"/>
            <a:ext cx="87868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Подобные фигуры - </a:t>
            </a:r>
            <a:r>
              <a:rPr lang="ru-RU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Фигуры одинаковой формы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625" y="357188"/>
            <a:ext cx="8429625" cy="1446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Если в треугольниках все углы  соответственно равны, то стороны, лежащие напротив равных углов, называются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сходственными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7143750" y="5143500"/>
          <a:ext cx="207963" cy="392113"/>
        </p:xfrm>
        <a:graphic>
          <a:graphicData uri="http://schemas.openxmlformats.org/presentationml/2006/ole">
            <p:oleObj spid="_x0000_s5122" name="Формула" r:id="rId3" imgW="114120" imgH="215640" progId="Equation.3">
              <p:embed/>
            </p:oleObj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71500" y="4000500"/>
            <a:ext cx="807243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Пусть в треугольниках АВС и А</a:t>
            </a:r>
            <a:r>
              <a:rPr lang="ru-RU" sz="2800" b="1" i="1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i="1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i="1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 углы соответственно равны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57188" y="5214938"/>
            <a:ext cx="8429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То АВ и А</a:t>
            </a:r>
            <a:r>
              <a:rPr lang="ru-RU" sz="2800" b="1" i="1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i="1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,ВС и В</a:t>
            </a:r>
            <a:r>
              <a:rPr lang="ru-RU" sz="2800" b="1" i="1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i="1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,СА и С</a:t>
            </a:r>
            <a:r>
              <a:rPr lang="ru-RU" sz="2800" b="1" i="1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="1" i="1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-сходственные</a:t>
            </a:r>
          </a:p>
        </p:txBody>
      </p:sp>
      <p:grpSp>
        <p:nvGrpSpPr>
          <p:cNvPr id="3" name="Группа 39"/>
          <p:cNvGrpSpPr>
            <a:grpSpLocks/>
          </p:cNvGrpSpPr>
          <p:nvPr/>
        </p:nvGrpSpPr>
        <p:grpSpPr bwMode="auto">
          <a:xfrm>
            <a:off x="1357313" y="2357438"/>
            <a:ext cx="3000375" cy="1316037"/>
            <a:chOff x="1357290" y="2125782"/>
            <a:chExt cx="3000396" cy="1315360"/>
          </a:xfrm>
        </p:grpSpPr>
        <p:grpSp>
          <p:nvGrpSpPr>
            <p:cNvPr id="5142" name="Группа 54"/>
            <p:cNvGrpSpPr>
              <a:grpSpLocks/>
            </p:cNvGrpSpPr>
            <p:nvPr/>
          </p:nvGrpSpPr>
          <p:grpSpPr bwMode="auto">
            <a:xfrm>
              <a:off x="1643042" y="2125782"/>
              <a:ext cx="2297370" cy="1314572"/>
              <a:chOff x="1643042" y="2125782"/>
              <a:chExt cx="2297370" cy="1314572"/>
            </a:xfrm>
          </p:grpSpPr>
          <p:sp>
            <p:nvSpPr>
              <p:cNvPr id="28" name="Дуга 27"/>
              <p:cNvSpPr/>
              <p:nvPr/>
            </p:nvSpPr>
            <p:spPr>
              <a:xfrm rot="8095239">
                <a:off x="2697261" y="2125670"/>
                <a:ext cx="428404" cy="428628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grpSp>
            <p:nvGrpSpPr>
              <p:cNvPr id="5147" name="Группа 42"/>
              <p:cNvGrpSpPr>
                <a:grpSpLocks/>
              </p:cNvGrpSpPr>
              <p:nvPr/>
            </p:nvGrpSpPr>
            <p:grpSpPr bwMode="auto">
              <a:xfrm>
                <a:off x="1643042" y="2205189"/>
                <a:ext cx="2297370" cy="1235165"/>
                <a:chOff x="1643042" y="2205189"/>
                <a:chExt cx="2297370" cy="1235165"/>
              </a:xfrm>
            </p:grpSpPr>
            <p:sp>
              <p:nvSpPr>
                <p:cNvPr id="29" name="Дуга 28"/>
                <p:cNvSpPr/>
                <p:nvPr/>
              </p:nvSpPr>
              <p:spPr>
                <a:xfrm rot="8890097">
                  <a:off x="2705086" y="2205116"/>
                  <a:ext cx="428628" cy="428404"/>
                </a:xfrm>
                <a:prstGeom prst="arc">
                  <a:avLst>
                    <a:gd name="adj1" fmla="val 15006688"/>
                    <a:gd name="adj2" fmla="val 0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grpSp>
              <p:nvGrpSpPr>
                <p:cNvPr id="5149" name="Группа 32"/>
                <p:cNvGrpSpPr>
                  <a:grpSpLocks/>
                </p:cNvGrpSpPr>
                <p:nvPr/>
              </p:nvGrpSpPr>
              <p:grpSpPr bwMode="auto">
                <a:xfrm>
                  <a:off x="1643042" y="2357430"/>
                  <a:ext cx="2297370" cy="1082924"/>
                  <a:chOff x="1643042" y="2357430"/>
                  <a:chExt cx="2297370" cy="1082924"/>
                </a:xfrm>
              </p:grpSpPr>
              <p:grpSp>
                <p:nvGrpSpPr>
                  <p:cNvPr id="5150" name="Группа 14"/>
                  <p:cNvGrpSpPr>
                    <a:grpSpLocks/>
                  </p:cNvGrpSpPr>
                  <p:nvPr/>
                </p:nvGrpSpPr>
                <p:grpSpPr bwMode="auto">
                  <a:xfrm>
                    <a:off x="1643042" y="2357430"/>
                    <a:ext cx="2286016" cy="1000132"/>
                    <a:chOff x="1643042" y="2357430"/>
                    <a:chExt cx="2286016" cy="1000132"/>
                  </a:xfrm>
                </p:grpSpPr>
                <p:cxnSp>
                  <p:nvCxnSpPr>
                    <p:cNvPr id="10" name="Прямая соединительная линия 9"/>
                    <p:cNvCxnSpPr/>
                    <p:nvPr/>
                  </p:nvCxnSpPr>
                  <p:spPr>
                    <a:xfrm flipV="1">
                      <a:off x="1643042" y="2357438"/>
                      <a:ext cx="1285884" cy="942490"/>
                    </a:xfrm>
                    <a:prstGeom prst="line">
                      <a:avLst/>
                    </a:prstGeom>
                    <a:ln w="254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" name="Прямая соединительная линия 11"/>
                    <p:cNvCxnSpPr/>
                    <p:nvPr/>
                  </p:nvCxnSpPr>
                  <p:spPr>
                    <a:xfrm rot="16200000" flipH="1">
                      <a:off x="2922048" y="2364316"/>
                      <a:ext cx="1013890" cy="1000132"/>
                    </a:xfrm>
                    <a:prstGeom prst="line">
                      <a:avLst/>
                    </a:prstGeom>
                    <a:ln w="254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" name="Прямая соединительная линия 13"/>
                    <p:cNvCxnSpPr/>
                    <p:nvPr/>
                  </p:nvCxnSpPr>
                  <p:spPr>
                    <a:xfrm>
                      <a:off x="1643042" y="3299928"/>
                      <a:ext cx="2286016" cy="71400"/>
                    </a:xfrm>
                    <a:prstGeom prst="line">
                      <a:avLst/>
                    </a:prstGeom>
                    <a:ln w="254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0" name="Дуга 19"/>
                  <p:cNvSpPr/>
                  <p:nvPr/>
                </p:nvSpPr>
                <p:spPr>
                  <a:xfrm>
                    <a:off x="1714479" y="3144432"/>
                    <a:ext cx="214314" cy="285603"/>
                  </a:xfrm>
                  <a:prstGeom prst="arc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30" name="Дуга 29"/>
                  <p:cNvSpPr/>
                  <p:nvPr/>
                </p:nvSpPr>
                <p:spPr>
                  <a:xfrm rot="14907568">
                    <a:off x="3421166" y="2993585"/>
                    <a:ext cx="428404" cy="428628"/>
                  </a:xfrm>
                  <a:prstGeom prst="arc">
                    <a:avLst>
                      <a:gd name="adj1" fmla="val 15006688"/>
                      <a:gd name="adj2" fmla="val 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31" name="Дуга 30"/>
                  <p:cNvSpPr/>
                  <p:nvPr/>
                </p:nvSpPr>
                <p:spPr>
                  <a:xfrm rot="13775183">
                    <a:off x="3564026" y="3082464"/>
                    <a:ext cx="368110" cy="336552"/>
                  </a:xfrm>
                  <a:prstGeom prst="arc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32" name="Дуга 31"/>
                  <p:cNvSpPr/>
                  <p:nvPr/>
                </p:nvSpPr>
                <p:spPr>
                  <a:xfrm rot="14184016">
                    <a:off x="3511654" y="3012625"/>
                    <a:ext cx="428404" cy="428628"/>
                  </a:xfrm>
                  <a:prstGeom prst="arc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</p:grpSp>
          </p:grpSp>
        </p:grpSp>
        <p:sp>
          <p:nvSpPr>
            <p:cNvPr id="5143" name="TextBox 33"/>
            <p:cNvSpPr txBox="1">
              <a:spLocks noChangeArrowheads="1"/>
            </p:cNvSpPr>
            <p:nvPr/>
          </p:nvSpPr>
          <p:spPr bwMode="auto">
            <a:xfrm>
              <a:off x="1357290" y="3059668"/>
              <a:ext cx="50006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entury Schoolbook"/>
                </a:rPr>
                <a:t>A</a:t>
              </a:r>
              <a:endParaRPr lang="ru-RU">
                <a:latin typeface="Century Schoolbook"/>
              </a:endParaRPr>
            </a:p>
          </p:txBody>
        </p:sp>
        <p:sp>
          <p:nvSpPr>
            <p:cNvPr id="5144" name="TextBox 34"/>
            <p:cNvSpPr txBox="1">
              <a:spLocks noChangeArrowheads="1"/>
            </p:cNvSpPr>
            <p:nvPr/>
          </p:nvSpPr>
          <p:spPr bwMode="auto">
            <a:xfrm>
              <a:off x="2928926" y="2130974"/>
              <a:ext cx="50006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entury Schoolbook"/>
                </a:rPr>
                <a:t>B</a:t>
              </a:r>
              <a:endParaRPr lang="ru-RU">
                <a:latin typeface="Century Schoolbook"/>
              </a:endParaRPr>
            </a:p>
          </p:txBody>
        </p:sp>
        <p:sp>
          <p:nvSpPr>
            <p:cNvPr id="5145" name="TextBox 35"/>
            <p:cNvSpPr txBox="1">
              <a:spLocks noChangeArrowheads="1"/>
            </p:cNvSpPr>
            <p:nvPr/>
          </p:nvSpPr>
          <p:spPr bwMode="auto">
            <a:xfrm>
              <a:off x="3857620" y="3071810"/>
              <a:ext cx="50006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entury Schoolbook"/>
                </a:rPr>
                <a:t>C</a:t>
              </a:r>
              <a:endParaRPr lang="ru-RU">
                <a:latin typeface="Century Schoolbook"/>
              </a:endParaRPr>
            </a:p>
          </p:txBody>
        </p:sp>
      </p:grpSp>
      <p:grpSp>
        <p:nvGrpSpPr>
          <p:cNvPr id="11" name="Группа 41"/>
          <p:cNvGrpSpPr>
            <a:grpSpLocks/>
          </p:cNvGrpSpPr>
          <p:nvPr/>
        </p:nvGrpSpPr>
        <p:grpSpPr bwMode="auto">
          <a:xfrm>
            <a:off x="4857750" y="2643188"/>
            <a:ext cx="2000250" cy="1012825"/>
            <a:chOff x="4786314" y="2285992"/>
            <a:chExt cx="2000264" cy="1012274"/>
          </a:xfrm>
        </p:grpSpPr>
        <p:sp>
          <p:nvSpPr>
            <p:cNvPr id="57" name="Дуга 56"/>
            <p:cNvSpPr/>
            <p:nvPr/>
          </p:nvSpPr>
          <p:spPr>
            <a:xfrm rot="8095239">
              <a:off x="5714291" y="2448556"/>
              <a:ext cx="279248" cy="239714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grpSp>
          <p:nvGrpSpPr>
            <p:cNvPr id="5129" name="Группа 59"/>
            <p:cNvGrpSpPr>
              <a:grpSpLocks/>
            </p:cNvGrpSpPr>
            <p:nvPr/>
          </p:nvGrpSpPr>
          <p:grpSpPr bwMode="auto">
            <a:xfrm>
              <a:off x="5143504" y="2579927"/>
              <a:ext cx="1285883" cy="706194"/>
              <a:chOff x="1643042" y="2357430"/>
              <a:chExt cx="2297370" cy="1082924"/>
            </a:xfrm>
          </p:grpSpPr>
          <p:grpSp>
            <p:nvGrpSpPr>
              <p:cNvPr id="5134" name="Группа 60"/>
              <p:cNvGrpSpPr>
                <a:grpSpLocks/>
              </p:cNvGrpSpPr>
              <p:nvPr/>
            </p:nvGrpSpPr>
            <p:grpSpPr bwMode="auto">
              <a:xfrm>
                <a:off x="1643042" y="2357430"/>
                <a:ext cx="2286016" cy="1000132"/>
                <a:chOff x="1643042" y="2357430"/>
                <a:chExt cx="2286016" cy="1000132"/>
              </a:xfrm>
            </p:grpSpPr>
            <p:cxnSp>
              <p:nvCxnSpPr>
                <p:cNvPr id="66" name="Прямая соединительная линия 65"/>
                <p:cNvCxnSpPr/>
                <p:nvPr/>
              </p:nvCxnSpPr>
              <p:spPr>
                <a:xfrm flipV="1">
                  <a:off x="1643042" y="2356805"/>
                  <a:ext cx="1284826" cy="929426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Прямая соединительная линия 66"/>
                <p:cNvCxnSpPr/>
                <p:nvPr/>
              </p:nvCxnSpPr>
              <p:spPr>
                <a:xfrm rot="16200000" flipH="1">
                  <a:off x="2928475" y="2356197"/>
                  <a:ext cx="999985" cy="1001201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Прямая соединительная линия 67"/>
                <p:cNvCxnSpPr/>
                <p:nvPr/>
              </p:nvCxnSpPr>
              <p:spPr>
                <a:xfrm>
                  <a:off x="1643042" y="3286230"/>
                  <a:ext cx="2286027" cy="70559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2" name="Дуга 61"/>
              <p:cNvSpPr/>
              <p:nvPr/>
            </p:nvSpPr>
            <p:spPr>
              <a:xfrm>
                <a:off x="1713948" y="3142682"/>
                <a:ext cx="215556" cy="284666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63" name="Дуга 62"/>
              <p:cNvSpPr/>
              <p:nvPr/>
            </p:nvSpPr>
            <p:spPr>
              <a:xfrm rot="14907568">
                <a:off x="3421407" y="2991802"/>
                <a:ext cx="428217" cy="428276"/>
              </a:xfrm>
              <a:prstGeom prst="arc">
                <a:avLst>
                  <a:gd name="adj1" fmla="val 15006688"/>
                  <a:gd name="adj2" fmla="val 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64" name="Дуга 63"/>
              <p:cNvSpPr/>
              <p:nvPr/>
            </p:nvSpPr>
            <p:spPr>
              <a:xfrm rot="13775183">
                <a:off x="3563853" y="3081179"/>
                <a:ext cx="367390" cy="334679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65" name="Дуга 64"/>
              <p:cNvSpPr/>
              <p:nvPr/>
            </p:nvSpPr>
            <p:spPr>
              <a:xfrm rot="14184016">
                <a:off x="3512168" y="3011266"/>
                <a:ext cx="428217" cy="428276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sp>
          <p:nvSpPr>
            <p:cNvPr id="5130" name="TextBox 36"/>
            <p:cNvSpPr txBox="1">
              <a:spLocks noChangeArrowheads="1"/>
            </p:cNvSpPr>
            <p:nvPr/>
          </p:nvSpPr>
          <p:spPr bwMode="auto">
            <a:xfrm>
              <a:off x="4786314" y="2928934"/>
              <a:ext cx="50006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entury Schoolbook"/>
                </a:rPr>
                <a:t>A</a:t>
              </a:r>
              <a:r>
                <a:rPr lang="en-US" baseline="-25000">
                  <a:latin typeface="Century Schoolbook"/>
                </a:rPr>
                <a:t>1</a:t>
              </a:r>
              <a:endParaRPr lang="ru-RU" baseline="-25000">
                <a:latin typeface="Century Schoolbook"/>
              </a:endParaRPr>
            </a:p>
          </p:txBody>
        </p:sp>
        <p:sp>
          <p:nvSpPr>
            <p:cNvPr id="5131" name="TextBox 37"/>
            <p:cNvSpPr txBox="1">
              <a:spLocks noChangeArrowheads="1"/>
            </p:cNvSpPr>
            <p:nvPr/>
          </p:nvSpPr>
          <p:spPr bwMode="auto">
            <a:xfrm>
              <a:off x="5786446" y="2285992"/>
              <a:ext cx="50006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entury Schoolbook"/>
                </a:rPr>
                <a:t>B</a:t>
              </a:r>
              <a:r>
                <a:rPr lang="en-US" baseline="-25000">
                  <a:latin typeface="Century Schoolbook"/>
                </a:rPr>
                <a:t>1</a:t>
              </a:r>
              <a:endParaRPr lang="ru-RU" baseline="-25000">
                <a:latin typeface="Century Schoolbook"/>
              </a:endParaRPr>
            </a:p>
          </p:txBody>
        </p:sp>
        <p:sp>
          <p:nvSpPr>
            <p:cNvPr id="5132" name="TextBox 38"/>
            <p:cNvSpPr txBox="1">
              <a:spLocks noChangeArrowheads="1"/>
            </p:cNvSpPr>
            <p:nvPr/>
          </p:nvSpPr>
          <p:spPr bwMode="auto">
            <a:xfrm>
              <a:off x="6286512" y="2928934"/>
              <a:ext cx="50006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entury Schoolbook"/>
                </a:rPr>
                <a:t>C</a:t>
              </a:r>
              <a:r>
                <a:rPr lang="en-US" baseline="-25000">
                  <a:latin typeface="Century Schoolbook"/>
                </a:rPr>
                <a:t>1</a:t>
              </a:r>
              <a:endParaRPr lang="ru-RU" baseline="-25000">
                <a:latin typeface="Century Schoolbook"/>
              </a:endParaRPr>
            </a:p>
          </p:txBody>
        </p:sp>
        <p:sp>
          <p:nvSpPr>
            <p:cNvPr id="41" name="Дуга 40"/>
            <p:cNvSpPr/>
            <p:nvPr/>
          </p:nvSpPr>
          <p:spPr>
            <a:xfrm rot="7992243">
              <a:off x="5626226" y="2374726"/>
              <a:ext cx="428392" cy="428628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487</TotalTime>
  <Words>487</Words>
  <Application>Microsoft Office PowerPoint</Application>
  <PresentationFormat>Экран (4:3)</PresentationFormat>
  <Paragraphs>93</Paragraphs>
  <Slides>21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31" baseType="lpstr">
      <vt:lpstr>Arial</vt:lpstr>
      <vt:lpstr>Trebuchet MS</vt:lpstr>
      <vt:lpstr>Georgia</vt:lpstr>
      <vt:lpstr>Wingdings 2</vt:lpstr>
      <vt:lpstr>Calibri</vt:lpstr>
      <vt:lpstr>Times New Roman</vt:lpstr>
      <vt:lpstr>Century Schoolbook</vt:lpstr>
      <vt:lpstr>Городская</vt:lpstr>
      <vt:lpstr>Microsoft Equation 3.0</vt:lpstr>
      <vt:lpstr>Формула</vt:lpstr>
      <vt:lpstr>Слайд 1</vt:lpstr>
      <vt:lpstr>Слайд 2</vt:lpstr>
      <vt:lpstr>Слайд 3</vt:lpstr>
      <vt:lpstr>Пропорциональны ли отрезки АВ и СД отрезкам ЕК и НТ, если     а) АВ = 15, СД = 2,5, ЕК = 3, НТ= 0,5;  б) АВ = 12, СД = 3,5, ЕК = 36, НТ= 5;  в) АВ = 24, СД = 2,5, ЕК = 12, НТ= 5?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№538</vt:lpstr>
      <vt:lpstr>Слайд 20</vt:lpstr>
      <vt:lpstr>Слайд 21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Vopilov</dc:creator>
  <cp:lastModifiedBy>User</cp:lastModifiedBy>
  <cp:revision>101</cp:revision>
  <dcterms:created xsi:type="dcterms:W3CDTF">2013-02-04T13:08:43Z</dcterms:created>
  <dcterms:modified xsi:type="dcterms:W3CDTF">2014-01-19T15:54:31Z</dcterms:modified>
</cp:coreProperties>
</file>