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4" y="-12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D0305-BAC4-48DC-B16F-B6312F7CC3F8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91E3-E81B-4D98-88E4-589F215A6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24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D0305-BAC4-48DC-B16F-B6312F7CC3F8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91E3-E81B-4D98-88E4-589F215A6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84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D0305-BAC4-48DC-B16F-B6312F7CC3F8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91E3-E81B-4D98-88E4-589F215A6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916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D0305-BAC4-48DC-B16F-B6312F7CC3F8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91E3-E81B-4D98-88E4-589F215A6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34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D0305-BAC4-48DC-B16F-B6312F7CC3F8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91E3-E81B-4D98-88E4-589F215A6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69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D0305-BAC4-48DC-B16F-B6312F7CC3F8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91E3-E81B-4D98-88E4-589F215A6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442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D0305-BAC4-48DC-B16F-B6312F7CC3F8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91E3-E81B-4D98-88E4-589F215A6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086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D0305-BAC4-48DC-B16F-B6312F7CC3F8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91E3-E81B-4D98-88E4-589F215A6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654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D0305-BAC4-48DC-B16F-B6312F7CC3F8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91E3-E81B-4D98-88E4-589F215A6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06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D0305-BAC4-48DC-B16F-B6312F7CC3F8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91E3-E81B-4D98-88E4-589F215A6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722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D0305-BAC4-48DC-B16F-B6312F7CC3F8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91E3-E81B-4D98-88E4-589F215A6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91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D0305-BAC4-48DC-B16F-B6312F7CC3F8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E91E3-E81B-4D98-88E4-589F215A6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859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Первый признак равенства треугольников</a:t>
            </a:r>
            <a:endParaRPr lang="ru-RU" dirty="0"/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395536" y="4869160"/>
            <a:ext cx="850106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Нестерова Антонина Михайловна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МОУ гимназия №1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г. Жуковский</a:t>
            </a:r>
            <a:r>
              <a:rPr lang="en-US" altLang="ru-RU" b="1" i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 Московской области</a:t>
            </a:r>
            <a:endParaRPr lang="ru-RU" altLang="ru-RU" sz="3600" b="1" i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99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856" y="548680"/>
            <a:ext cx="1202290" cy="59371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Дано:</a:t>
            </a: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86678" y="5452564"/>
            <a:ext cx="288032" cy="2520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46870" y="5224635"/>
            <a:ext cx="14045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ABC</a:t>
            </a:r>
            <a:r>
              <a:rPr lang="ru-RU" sz="4000" dirty="0" smtClean="0"/>
              <a:t> =</a:t>
            </a:r>
            <a:endParaRPr lang="en-US" sz="4000" dirty="0" smtClean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471568" y="5478927"/>
            <a:ext cx="288032" cy="2520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831760" y="5250998"/>
            <a:ext cx="15536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B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C</a:t>
            </a:r>
            <a:r>
              <a:rPr lang="en-US" sz="4000" baseline="-25000" dirty="0" smtClean="0"/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3655" y="2466664"/>
            <a:ext cx="21675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AB = A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B</a:t>
            </a:r>
            <a:r>
              <a:rPr lang="en-US" sz="4000" baseline="-25000" dirty="0" smtClean="0"/>
              <a:t>1</a:t>
            </a:r>
            <a:endParaRPr lang="ru-RU" sz="40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607011" y="3125026"/>
            <a:ext cx="21541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AC = A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C</a:t>
            </a:r>
            <a:r>
              <a:rPr lang="en-US" sz="4000" baseline="-25000" dirty="0" smtClean="0"/>
              <a:t>1</a:t>
            </a:r>
            <a:endParaRPr lang="ru-RU" sz="4000" baseline="-25000" dirty="0"/>
          </a:p>
        </p:txBody>
      </p:sp>
      <p:sp>
        <p:nvSpPr>
          <p:cNvPr id="10" name="Половина рамки 9"/>
          <p:cNvSpPr/>
          <p:nvPr/>
        </p:nvSpPr>
        <p:spPr>
          <a:xfrm rot="16200000">
            <a:off x="658610" y="4079348"/>
            <a:ext cx="216176" cy="216024"/>
          </a:xfrm>
          <a:prstGeom prst="halfFrame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1688" y="3831247"/>
            <a:ext cx="851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 =</a:t>
            </a:r>
            <a:endParaRPr lang="ru-RU" sz="4000" dirty="0"/>
          </a:p>
        </p:txBody>
      </p:sp>
      <p:sp>
        <p:nvSpPr>
          <p:cNvPr id="12" name="Половина рамки 11"/>
          <p:cNvSpPr/>
          <p:nvPr/>
        </p:nvSpPr>
        <p:spPr>
          <a:xfrm rot="16200000">
            <a:off x="1741906" y="4077178"/>
            <a:ext cx="216176" cy="216024"/>
          </a:xfrm>
          <a:prstGeom prst="halfFrame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18692" y="3831247"/>
            <a:ext cx="6543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</a:t>
            </a:r>
            <a:r>
              <a:rPr lang="en-US" sz="4000" baseline="-25000" dirty="0" smtClean="0"/>
              <a:t>1</a:t>
            </a:r>
            <a:endParaRPr lang="ru-RU" sz="40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464752" y="4653136"/>
            <a:ext cx="18750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Доказать: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07011" y="4539133"/>
            <a:ext cx="252482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586678" y="1370328"/>
            <a:ext cx="288032" cy="2520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946870" y="1142399"/>
            <a:ext cx="10342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ABC</a:t>
            </a:r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586678" y="1976299"/>
            <a:ext cx="288032" cy="2520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946870" y="1748370"/>
            <a:ext cx="15536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B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C</a:t>
            </a:r>
            <a:r>
              <a:rPr lang="en-US" sz="4000" baseline="-25000" dirty="0" smtClean="0"/>
              <a:t>1</a:t>
            </a:r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4385390" y="937364"/>
            <a:ext cx="1728192" cy="1518892"/>
          </a:xfrm>
          <a:prstGeom prst="triangle">
            <a:avLst>
              <a:gd name="adj" fmla="val 870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6012160" y="2456256"/>
            <a:ext cx="1728192" cy="1518892"/>
          </a:xfrm>
          <a:prstGeom prst="triangle">
            <a:avLst>
              <a:gd name="adj" fmla="val 8703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963480" y="2174276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5450788" y="3602585"/>
            <a:ext cx="56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1</a:t>
            </a:r>
            <a:endParaRPr lang="ru-RU" sz="3200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5902627" y="557624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6113582" y="2102313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7749168" y="3600415"/>
            <a:ext cx="5437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  <a:r>
              <a:rPr lang="en-US" sz="3200" baseline="-25000" dirty="0" smtClean="0"/>
              <a:t>1</a:t>
            </a:r>
            <a:endParaRPr lang="ru-RU" sz="3200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7459666" y="1976299"/>
            <a:ext cx="56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r>
              <a:rPr lang="en-US" sz="3200" baseline="-25000" dirty="0" smtClean="0"/>
              <a:t>1</a:t>
            </a:r>
            <a:endParaRPr lang="ru-RU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28748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2758620" y="1351359"/>
            <a:ext cx="1728192" cy="1518892"/>
          </a:xfrm>
          <a:prstGeom prst="triangle">
            <a:avLst>
              <a:gd name="adj" fmla="val 870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4385390" y="2870251"/>
            <a:ext cx="1728192" cy="1518892"/>
          </a:xfrm>
          <a:prstGeom prst="triangle">
            <a:avLst>
              <a:gd name="adj" fmla="val 8703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336710" y="2588271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824018" y="4016580"/>
            <a:ext cx="56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1</a:t>
            </a:r>
            <a:endParaRPr lang="ru-RU" sz="32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4275857" y="971619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486812" y="2516308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122398" y="4014410"/>
            <a:ext cx="5437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  <a:r>
              <a:rPr lang="en-US" sz="3200" baseline="-25000" dirty="0" smtClean="0"/>
              <a:t>1</a:t>
            </a:r>
            <a:endParaRPr lang="ru-RU" sz="32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5832896" y="2390294"/>
            <a:ext cx="56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r>
              <a:rPr lang="en-US" sz="3200" baseline="-25000" dirty="0" smtClean="0"/>
              <a:t>1</a:t>
            </a:r>
            <a:endParaRPr lang="ru-RU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261370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11111E-6 C -0.00104 0.01111 -0.00225 0.02222 -0.00329 0.03333 C -0.00382 0.03935 -0.00503 0.05116 -0.00503 0.05139 C -0.00416 0.06968 -0.00816 0.09514 0.00504 0.10671 C 0.0066 0.12269 0.00695 0.13912 0.01997 0.14445 C 0.02448 0.16204 0.01771 0.14051 0.02674 0.15556 C 0.02778 0.15741 0.02691 0.16088 0.0283 0.16227 C 0.03125 0.16505 0.03507 0.16528 0.03837 0.16667 C 0.04167 0.16806 0.04827 0.17107 0.04827 0.1713 C 0.05695 0.17894 0.06684 0.17662 0.07674 0.18009 C 0.08334 0.18611 0.0908 0.18773 0.09827 0.1912 C 0.10313 0.19745 0.11007 0.20625 0.11667 0.20903 C 0.11789 0.20949 0.12553 0.21273 0.12674 0.21343 C 0.13247 0.21736 0.13646 0.22153 0.14341 0.22222 C 0.18056 0.22593 0.18004 0.2081 0.18004 0.22662 " pathEditMode="relative" rAng="0" ptsTypes="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11" y="1131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05556E-6 3.7037E-7 C 0.00972 0.01227 -0.0033 -0.00486 0.00676 0.01111 C 0.0118 0.01898 0.01892 0.02453 0.02499 0.03102 C 0.03246 0.03889 0.03923 0.04722 0.04843 0.05092 C 0.06006 0.06157 0.05503 0.05694 0.06336 0.06435 C 0.0651 0.06574 0.0684 0.06875 0.0684 0.06875 C 0.071 0.07916 0.0684 0.07291 0.07499 0.07986 C 0.08454 0.09004 0.0717 0.07754 0.08176 0.09097 C 0.08767 0.09884 0.09756 0.09907 0.10503 0.10208 C 0.11371 0.10949 0.1243 0.12708 0.13333 0.13102 C 0.14392 0.13565 0.15381 0.13981 0.1651 0.13981 " pathEditMode="relative" ptsTypes="ffffffffff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4.81481E-6 C 0.00259 0.00348 0.01249 0.01621 0.01509 0.01783 C 0.01961 0.02084 0.025 0.02061 0.03004 0.02223 C 0.03681 0.02824 0.04236 0.03426 0.05 0.03797 C 0.05608 0.04561 0.06389 0.04699 0.0717 0.04908 C 0.07344 0.05047 0.075 0.05232 0.07674 0.05348 C 0.0783 0.0544 0.08021 0.0544 0.08177 0.05556 C 0.08316 0.05672 0.08368 0.05903 0.08507 0.06019 C 0.08802 0.06274 0.09201 0.0625 0.09514 0.06459 C 0.1 0.06783 0.10382 0.07362 0.10833 0.07778 C 0.10885 0.0801 0.10868 0.08311 0.11007 0.08449 C 0.11302 0.08727 0.12014 0.08889 0.12014 0.08889 C 0.12413 0.09468 0.12795 0.09537 0.13333 0.09792 C 0.14097 0.10764 0.14965 0.11667 0.15833 0.12454 C 0.16476 0.13033 0.1684 0.12431 0.1684 0.13797 " pathEditMode="relative" ptsTypes="ffffffffffffff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C 0.00018 4.44444E-6 0.01059 0.00324 0.01163 0.00463 C 0.01285 0.00625 0.01215 0.00949 0.01337 0.01111 C 0.01459 0.01273 0.01684 0.01226 0.0184 0.01342 C 0.02188 0.01597 0.025 0.01921 0.0283 0.02222 C 0.03177 0.02523 0.03646 0.0243 0.04011 0.02685 C 0.04531 0.03032 0.04757 0.03518 0.0533 0.03796 C 0.06285 0.05023 0.05 0.03518 0.06163 0.04444 C 0.06302 0.0456 0.06372 0.04814 0.06511 0.04907 C 0.06823 0.05115 0.075 0.05347 0.075 0.05347 C 0.07552 0.05578 0.07552 0.05856 0.07674 0.06018 C 0.08264 0.06805 0.09202 0.07384 0.09844 0.0824 C 0.09896 0.08449 0.09879 0.0875 0.1 0.08889 C 0.10556 0.09514 0.11788 0.09699 0.125 0.1 C 0.12674 0.10162 0.12813 0.10347 0.13004 0.10463 C 0.1316 0.10578 0.13368 0.10532 0.13507 0.10671 C 0.13698 0.10833 0.13837 0.11134 0.14011 0.11342 C 0.14514 0.11898 0.15052 0.12037 0.15677 0.12222 C 0.16632 0.13495 0.16233 0.12963 0.1684 0.13796 C 0.17084 0.14143 0.17188 0.14652 0.175 0.14907 C 0.18108 0.15393 0.18004 0.14722 0.18004 0.15555 " pathEditMode="relative" ptsTypes="ffffffffffffffffffff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22322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Теорема</a:t>
            </a:r>
            <a:r>
              <a:rPr lang="ru-RU" dirty="0" smtClean="0"/>
              <a:t>: если две стороны и угол между ними одного треугольника равны двум сторонам и углу между ними другого треугольника, такие треугольники равны.</a:t>
            </a:r>
          </a:p>
        </p:txBody>
      </p:sp>
    </p:spTree>
    <p:extLst>
      <p:ext uri="{BB962C8B-B14F-4D97-AF65-F5344CB8AC3E}">
        <p14:creationId xmlns:p14="http://schemas.microsoft.com/office/powerpoint/2010/main" val="306685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9"/>
            <a:ext cx="8229600" cy="10801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Доказать равенство треугольников: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9703951">
            <a:off x="3720505" y="2511223"/>
            <a:ext cx="2074474" cy="836875"/>
          </a:xfrm>
          <a:prstGeom prst="triangle">
            <a:avLst>
              <a:gd name="adj" fmla="val 725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20520000">
            <a:off x="3089440" y="3587351"/>
            <a:ext cx="2074474" cy="836875"/>
          </a:xfrm>
          <a:prstGeom prst="triangle">
            <a:avLst>
              <a:gd name="adj" fmla="val 725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1988214">
            <a:off x="4899194" y="2762712"/>
            <a:ext cx="36004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1988214">
            <a:off x="4845976" y="2880259"/>
            <a:ext cx="36004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1988214">
            <a:off x="3946657" y="3856866"/>
            <a:ext cx="36004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1988214">
            <a:off x="3874422" y="3962875"/>
            <a:ext cx="36004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19730551">
            <a:off x="3821171" y="3127853"/>
            <a:ext cx="36004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rot="19730551">
            <a:off x="4585401" y="3727862"/>
            <a:ext cx="36004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248561" y="2536019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896860" y="3175663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3007162" y="4462661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5175033" y="3771888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5480811" y="1844824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5959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9"/>
            <a:ext cx="8229600" cy="10801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Доказать равенство треугольников: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644756" y="3524026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5904236" y="3645024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6300192" y="1825660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3111648" y="182566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  <a:endParaRPr lang="ru-RU" sz="2800" dirty="0"/>
          </a:p>
        </p:txBody>
      </p:sp>
      <p:sp>
        <p:nvSpPr>
          <p:cNvPr id="6" name="Параллелограмм 5"/>
          <p:cNvSpPr/>
          <p:nvPr/>
        </p:nvSpPr>
        <p:spPr>
          <a:xfrm>
            <a:off x="3007164" y="2204864"/>
            <a:ext cx="3365036" cy="160819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902961">
            <a:off x="3218174" y="2989627"/>
            <a:ext cx="295425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rot="18226324">
            <a:off x="4845891" y="2177113"/>
            <a:ext cx="36004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 rot="18226324">
            <a:off x="4223022" y="3819854"/>
            <a:ext cx="36004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Арка 7"/>
          <p:cNvSpPr/>
          <p:nvPr/>
        </p:nvSpPr>
        <p:spPr>
          <a:xfrm rot="8042923">
            <a:off x="3822593" y="2257208"/>
            <a:ext cx="432048" cy="264780"/>
          </a:xfrm>
          <a:prstGeom prst="blockArc">
            <a:avLst>
              <a:gd name="adj1" fmla="val 10384829"/>
              <a:gd name="adj2" fmla="val 0"/>
              <a:gd name="adj3" fmla="val 25000"/>
            </a:avLst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Арка 22"/>
          <p:cNvSpPr/>
          <p:nvPr/>
        </p:nvSpPr>
        <p:spPr>
          <a:xfrm rot="18840000">
            <a:off x="5110587" y="3479064"/>
            <a:ext cx="447087" cy="314831"/>
          </a:xfrm>
          <a:prstGeom prst="blockArc">
            <a:avLst>
              <a:gd name="adj1" fmla="val 10318352"/>
              <a:gd name="adj2" fmla="val 0"/>
              <a:gd name="adj3" fmla="val 25000"/>
            </a:avLst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09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9"/>
            <a:ext cx="8229600" cy="10801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Доказать равенство треугольников: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877387" y="3736197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4304723" y="4223718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6063371" y="1887029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3129211" y="2348881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  <a:endParaRPr lang="ru-RU" sz="2800" dirty="0"/>
          </a:p>
        </p:txBody>
      </p:sp>
      <p:sp>
        <p:nvSpPr>
          <p:cNvPr id="2" name="Равнобедренный треугольник 1"/>
          <p:cNvSpPr/>
          <p:nvPr/>
        </p:nvSpPr>
        <p:spPr>
          <a:xfrm rot="19821389">
            <a:off x="2733225" y="2259145"/>
            <a:ext cx="3380906" cy="918223"/>
          </a:xfrm>
          <a:prstGeom prst="triangle">
            <a:avLst>
              <a:gd name="adj" fmla="val 25019"/>
            </a:avLst>
          </a:prstGeom>
          <a:scene3d>
            <a:camera prst="orthographicFront">
              <a:rot lat="6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 rot="19821389">
            <a:off x="3196074" y="3072050"/>
            <a:ext cx="3380906" cy="918223"/>
          </a:xfrm>
          <a:prstGeom prst="triangle">
            <a:avLst>
              <a:gd name="adj" fmla="val 25019"/>
            </a:avLst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>
              <a:rot lat="21599968" lon="10799999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 rot="21423990">
            <a:off x="3191177" y="3250661"/>
            <a:ext cx="36004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19708196">
            <a:off x="3524531" y="4119516"/>
            <a:ext cx="36004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Арка 22"/>
          <p:cNvSpPr/>
          <p:nvPr/>
        </p:nvSpPr>
        <p:spPr>
          <a:xfrm rot="1236012">
            <a:off x="3265296" y="3444603"/>
            <a:ext cx="435271" cy="319273"/>
          </a:xfrm>
          <a:prstGeom prst="blockArc">
            <a:avLst>
              <a:gd name="adj1" fmla="val 10318352"/>
              <a:gd name="adj2" fmla="val 0"/>
              <a:gd name="adj3" fmla="val 25000"/>
            </a:avLst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Арка 7"/>
          <p:cNvSpPr/>
          <p:nvPr/>
        </p:nvSpPr>
        <p:spPr>
          <a:xfrm rot="6319471">
            <a:off x="3353678" y="3764337"/>
            <a:ext cx="328876" cy="274160"/>
          </a:xfrm>
          <a:prstGeom prst="blockArc">
            <a:avLst>
              <a:gd name="adj1" fmla="val 10384829"/>
              <a:gd name="adj2" fmla="val 0"/>
              <a:gd name="adj3" fmla="val 25000"/>
            </a:avLst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45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97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Первый признак равенства треугольников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Первый признак равенства треугольников</dc:title>
  <dc:creator>Антонина</dc:creator>
  <cp:lastModifiedBy>User</cp:lastModifiedBy>
  <cp:revision>8</cp:revision>
  <dcterms:created xsi:type="dcterms:W3CDTF">2014-01-02T16:52:22Z</dcterms:created>
  <dcterms:modified xsi:type="dcterms:W3CDTF">2014-01-15T04:56:42Z</dcterms:modified>
</cp:coreProperties>
</file>