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80" r:id="rId2"/>
    <p:sldId id="256" r:id="rId3"/>
    <p:sldId id="264" r:id="rId4"/>
    <p:sldId id="257" r:id="rId5"/>
    <p:sldId id="258" r:id="rId6"/>
    <p:sldId id="274" r:id="rId7"/>
    <p:sldId id="259" r:id="rId8"/>
    <p:sldId id="261" r:id="rId9"/>
    <p:sldId id="262" r:id="rId10"/>
    <p:sldId id="276" r:id="rId11"/>
    <p:sldId id="265" r:id="rId12"/>
    <p:sldId id="263" r:id="rId13"/>
    <p:sldId id="268" r:id="rId14"/>
    <p:sldId id="277" r:id="rId15"/>
    <p:sldId id="272" r:id="rId16"/>
    <p:sldId id="266" r:id="rId17"/>
    <p:sldId id="269" r:id="rId18"/>
    <p:sldId id="271" r:id="rId19"/>
    <p:sldId id="278" r:id="rId20"/>
    <p:sldId id="270" r:id="rId21"/>
    <p:sldId id="27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D23B7"/>
    <a:srgbClr val="993300"/>
    <a:srgbClr val="FFFFCC"/>
    <a:srgbClr val="4B2A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4660"/>
  </p:normalViewPr>
  <p:slideViewPr>
    <p:cSldViewPr>
      <p:cViewPr varScale="1">
        <p:scale>
          <a:sx n="103" d="100"/>
          <a:sy n="103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99E4-2465-4340-A41C-46CBA670A7C9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946DE-CD3D-490D-A105-AC6FD2EB0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DFB2-FACE-48AD-A6AD-1FF34DDD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2F66-9422-4F7A-B8B3-3A7FE8C36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6878-BBA4-4980-902B-E71BD043E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731C1-6497-4A59-BB32-E3CF83758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400800" cy="4495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C0AD-D223-492D-9DD9-4A95F4FE3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5695-188C-4C88-BF77-E80700BFA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C650-99A1-478F-8FCC-90B277E28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1222-6704-4EAE-80A8-2415DE2A0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96B5-0BCA-468A-8AF6-33FFE9863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57AD0-0400-4EE4-9E3A-EDACBE999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05ADA-1862-4087-8FB4-CB1E18509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ED3F-5664-4AE4-AD71-A78E60260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257D-C3B2-4F89-B7BB-B006ACAD0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3CDEB-746E-461D-9787-6FE6FD85D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872FA265-4EA3-47AB-8D23-3EC008EBA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11" r:id="rId9"/>
    <p:sldLayoutId id="2147483809" r:id="rId10"/>
    <p:sldLayoutId id="2147483810" r:id="rId11"/>
    <p:sldLayoutId id="2147483812" r:id="rId12"/>
    <p:sldLayoutId id="2147483813" r:id="rId13"/>
    <p:sldLayoutId id="214748381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D:\&#1044;&#1086;&#1082;&#1091;&#1084;&#1077;&#1085;&#1090;&#1099;%20&#1054;&#1042;&#1050;\petr1.avi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"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Сей шкипер был тот шкипер славный,</a:t>
            </a:r>
            <a:b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Кем наша двинулась земля,</a:t>
            </a:r>
            <a:b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Кто придал мощно бег державный</a:t>
            </a:r>
            <a:b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Рулю родного корабля" </a:t>
            </a:r>
            <a:b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А.С.Пушкин</a:t>
            </a:r>
            <a:endParaRPr lang="ru-RU" sz="48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143875" cy="7858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Государственное управление после реформ Петра</a:t>
            </a:r>
            <a:r>
              <a:rPr lang="en-US" sz="2800" b="1" dirty="0"/>
              <a:t> I</a:t>
            </a:r>
            <a:r>
              <a:rPr lang="ru-RU" sz="2800" b="1" dirty="0"/>
              <a:t>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00035" y="1214423"/>
            <a:ext cx="8358245" cy="521497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57563" y="1285875"/>
            <a:ext cx="2857500" cy="785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effectLst/>
              </a:rPr>
              <a:t>Царь </a:t>
            </a:r>
          </a:p>
          <a:p>
            <a:pPr algn="ctr"/>
            <a:r>
              <a:rPr lang="ru-RU" b="1" dirty="0">
                <a:effectLst/>
              </a:rPr>
              <a:t>( с 1721 г. император)</a:t>
            </a:r>
          </a:p>
        </p:txBody>
      </p:sp>
      <p:sp>
        <p:nvSpPr>
          <p:cNvPr id="21511" name="Rectangle 17"/>
          <p:cNvSpPr>
            <a:spLocks noChangeArrowheads="1"/>
          </p:cNvSpPr>
          <p:nvPr/>
        </p:nvSpPr>
        <p:spPr bwMode="auto">
          <a:xfrm>
            <a:off x="3786188" y="2286000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effectLst/>
              </a:rPr>
              <a:t>Сенат с 1711 г</a:t>
            </a:r>
            <a:r>
              <a:rPr lang="ru-RU" b="1" dirty="0">
                <a:effectLst/>
              </a:rPr>
              <a:t>.</a:t>
            </a:r>
          </a:p>
          <a:p>
            <a:pPr algn="ctr"/>
            <a:endParaRPr lang="ru-RU" dirty="0">
              <a:effectLst/>
            </a:endParaRPr>
          </a:p>
        </p:txBody>
      </p:sp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3786188" y="2714625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 dirty="0">
                <a:effectLst/>
              </a:rPr>
              <a:t>генерал-прокурор</a:t>
            </a:r>
          </a:p>
          <a:p>
            <a:pPr algn="ctr"/>
            <a:endParaRPr lang="ru-RU" sz="1400" dirty="0">
              <a:effectLst/>
            </a:endParaRPr>
          </a:p>
        </p:txBody>
      </p:sp>
      <p:sp>
        <p:nvSpPr>
          <p:cNvPr id="21513" name="Rectangle 19"/>
          <p:cNvSpPr>
            <a:spLocks noChangeArrowheads="1"/>
          </p:cNvSpPr>
          <p:nvPr/>
        </p:nvSpPr>
        <p:spPr bwMode="auto">
          <a:xfrm>
            <a:off x="3786188" y="3357563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>
                <a:effectLst/>
              </a:rPr>
              <a:t>Коллегии с 1718 г.</a:t>
            </a:r>
          </a:p>
          <a:p>
            <a:pPr algn="ctr"/>
            <a:endParaRPr lang="ru-RU" sz="1400">
              <a:effectLst/>
            </a:endParaRPr>
          </a:p>
        </p:txBody>
      </p:sp>
      <p:sp>
        <p:nvSpPr>
          <p:cNvPr id="21518" name="Line 24"/>
          <p:cNvSpPr>
            <a:spLocks noChangeShapeType="1"/>
          </p:cNvSpPr>
          <p:nvPr/>
        </p:nvSpPr>
        <p:spPr bwMode="auto">
          <a:xfrm>
            <a:off x="4786313" y="2071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0" name="Line 26"/>
          <p:cNvSpPr>
            <a:spLocks noChangeShapeType="1"/>
          </p:cNvSpPr>
          <p:nvPr/>
        </p:nvSpPr>
        <p:spPr bwMode="auto">
          <a:xfrm>
            <a:off x="4786313" y="3143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3786188" y="3929063"/>
            <a:ext cx="22860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ru-RU" sz="1200" b="1">
                <a:solidFill>
                  <a:srgbClr val="000000"/>
                </a:solidFill>
                <a:effectLst/>
              </a:rPr>
              <a:t>Военная</a:t>
            </a:r>
          </a:p>
          <a:p>
            <a:pPr lvl="1" algn="ctr"/>
            <a:r>
              <a:rPr lang="ru-RU" sz="1200" b="1">
                <a:solidFill>
                  <a:srgbClr val="000000"/>
                </a:solidFill>
                <a:effectLst/>
              </a:rPr>
              <a:t> Адмиралтейская </a:t>
            </a:r>
          </a:p>
          <a:p>
            <a:pPr lvl="1" algn="ctr"/>
            <a:r>
              <a:rPr lang="ru-RU" sz="1200" b="1">
                <a:solidFill>
                  <a:srgbClr val="000000"/>
                </a:solidFill>
                <a:effectLst/>
              </a:rPr>
              <a:t> Иностранных дел</a:t>
            </a:r>
          </a:p>
          <a:p>
            <a:pPr lvl="1" algn="ctr"/>
            <a:r>
              <a:rPr lang="ru-RU" sz="1200" b="1">
                <a:solidFill>
                  <a:srgbClr val="000000"/>
                </a:solidFill>
                <a:effectLst/>
              </a:rPr>
              <a:t>Камер-коллегия</a:t>
            </a:r>
          </a:p>
          <a:p>
            <a:pPr lvl="1" algn="ctr"/>
            <a:r>
              <a:rPr lang="ru-RU" sz="1200" b="1">
                <a:solidFill>
                  <a:srgbClr val="000000"/>
                </a:solidFill>
                <a:effectLst/>
              </a:rPr>
              <a:t>Штатс-контр-коллегия</a:t>
            </a:r>
          </a:p>
          <a:p>
            <a:pPr lvl="1" algn="ctr"/>
            <a:r>
              <a:rPr lang="ru-RU" sz="1200" b="1">
                <a:solidFill>
                  <a:srgbClr val="000000"/>
                </a:solidFill>
                <a:effectLst/>
              </a:rPr>
              <a:t> Ревизион-коллегия</a:t>
            </a:r>
          </a:p>
          <a:p>
            <a:pPr lvl="1" algn="ctr"/>
            <a:r>
              <a:rPr lang="ru-RU" sz="1200" b="1">
                <a:solidFill>
                  <a:srgbClr val="000000"/>
                </a:solidFill>
                <a:effectLst/>
              </a:rPr>
              <a:t> Мануфактур-коллегия</a:t>
            </a:r>
          </a:p>
          <a:p>
            <a:pPr lvl="1" algn="ctr"/>
            <a:r>
              <a:rPr lang="ru-RU" sz="1200" b="1">
                <a:solidFill>
                  <a:srgbClr val="000000"/>
                </a:solidFill>
                <a:effectLst/>
              </a:rPr>
              <a:t>Берг-коллегия </a:t>
            </a:r>
          </a:p>
          <a:p>
            <a:pPr lvl="1" algn="ctr"/>
            <a:r>
              <a:rPr lang="ru-RU" sz="1200" b="1">
                <a:solidFill>
                  <a:srgbClr val="000000"/>
                </a:solidFill>
                <a:effectLst/>
              </a:rPr>
              <a:t>Коммерц-коллегия</a:t>
            </a:r>
          </a:p>
          <a:p>
            <a:pPr lvl="1" algn="ctr"/>
            <a:r>
              <a:rPr lang="ru-RU" sz="1200" b="1">
                <a:solidFill>
                  <a:srgbClr val="000000"/>
                </a:solidFill>
                <a:effectLst/>
              </a:rPr>
              <a:t> Юстиц-коллегия</a:t>
            </a:r>
          </a:p>
          <a:p>
            <a:pPr lvl="1" algn="ctr"/>
            <a:r>
              <a:rPr lang="ru-RU" sz="1200" b="1">
                <a:solidFill>
                  <a:srgbClr val="000000"/>
                </a:solidFill>
                <a:effectLst/>
              </a:rPr>
              <a:t> Вотчиннная </a:t>
            </a:r>
          </a:p>
          <a:p>
            <a:pPr algn="ctr"/>
            <a:endParaRPr lang="ru-RU" sz="1200" b="1">
              <a:effectLst/>
            </a:endParaRPr>
          </a:p>
        </p:txBody>
      </p:sp>
      <p:sp>
        <p:nvSpPr>
          <p:cNvPr id="21522" name="Line 28"/>
          <p:cNvSpPr>
            <a:spLocks noChangeShapeType="1"/>
          </p:cNvSpPr>
          <p:nvPr/>
        </p:nvSpPr>
        <p:spPr bwMode="auto">
          <a:xfrm>
            <a:off x="4786313" y="37861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5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5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5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uild="p" animBg="1"/>
      <p:bldP spid="2152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ТАБЕЛЬ  О РАНГАХ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3708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1722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tx2"/>
                </a:solidFill>
              </a:rPr>
              <a:t>г.</a:t>
            </a:r>
            <a:r>
              <a:rPr lang="ru-RU" sz="2800" dirty="0" smtClean="0"/>
              <a:t> –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принятие Табели о рангах.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Служба делилась на гражданскую и военную. Было определено 14 классов. Всякий получивший чин 8 класса становился потомственным дворянином, чины с 14 по 9 класс давали личное дворянство. Это давало возможность продвигаться по служебной лестнице вне зависимости от сословной принадлежности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5813"/>
            <a:ext cx="8229600" cy="10001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УКАЗ О ЕДИНОНАСЛЕДИИ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370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1714 г</a:t>
            </a:r>
            <a:r>
              <a:rPr lang="ru-RU" sz="2800" dirty="0" smtClean="0"/>
              <a:t> – издан указ о единонаследии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Вопрос: В чьих интересах был издан указ о единонаследии? Кто и почему имел основания быть недовольным его положениями?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28600"/>
            <a:ext cx="7410450" cy="12192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ЦЕРКОВНАЯ РЕФОРМА</a:t>
            </a:r>
          </a:p>
        </p:txBody>
      </p:sp>
      <p:pic>
        <p:nvPicPr>
          <p:cNvPr id="20483" name="Picture 6" descr="патриарх андриан копия с парсуны 1694 г к 18 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700213"/>
            <a:ext cx="3571875" cy="3984625"/>
          </a:xfrm>
          <a:noFill/>
          <a:ln w="76200">
            <a:solidFill>
              <a:srgbClr val="660033"/>
            </a:solidFill>
          </a:ln>
        </p:spPr>
      </p:pic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00200"/>
            <a:ext cx="3714750" cy="4186238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1721 г</a:t>
            </a:r>
            <a:r>
              <a:rPr lang="ru-RU" sz="2400" smtClean="0"/>
              <a:t> – </a:t>
            </a:r>
            <a:r>
              <a:rPr lang="ru-RU" sz="2400" smtClean="0">
                <a:solidFill>
                  <a:srgbClr val="4B2A01"/>
                </a:solidFill>
              </a:rPr>
              <a:t>управление церковными делами передано в Святейший Синод, состав и решения которого утверждались царем. Таким образом российский император стал фактически главой Русской православной церкви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57250" y="5876925"/>
            <a:ext cx="3500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Патриарх Андриан.</a:t>
            </a:r>
          </a:p>
          <a:p>
            <a:pPr>
              <a:defRPr/>
            </a:pPr>
            <a:r>
              <a:rPr kumimoji="1"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Копия с парсуны 1696 г.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 animBg="1"/>
      <p:bldP spid="573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143875" cy="7858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Государственное управление после реформ Петра</a:t>
            </a:r>
            <a:r>
              <a:rPr lang="en-US" sz="2800" b="1" dirty="0"/>
              <a:t> I</a:t>
            </a:r>
            <a:r>
              <a:rPr lang="ru-RU" sz="2800" b="1" dirty="0"/>
              <a:t>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00035" y="1214423"/>
            <a:ext cx="8358245" cy="521497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57563" y="1285875"/>
            <a:ext cx="2857500" cy="785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effectLst/>
              </a:rPr>
              <a:t>Царь </a:t>
            </a:r>
          </a:p>
          <a:p>
            <a:pPr algn="ctr"/>
            <a:r>
              <a:rPr lang="ru-RU" b="1" dirty="0">
                <a:effectLst/>
              </a:rPr>
              <a:t>( с 1721 г. император)</a:t>
            </a:r>
          </a:p>
        </p:txBody>
      </p:sp>
      <p:sp>
        <p:nvSpPr>
          <p:cNvPr id="21509" name="Rectangle 15"/>
          <p:cNvSpPr>
            <a:spLocks noChangeArrowheads="1"/>
          </p:cNvSpPr>
          <p:nvPr/>
        </p:nvSpPr>
        <p:spPr bwMode="auto">
          <a:xfrm>
            <a:off x="1428750" y="2428875"/>
            <a:ext cx="1785938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effectLst/>
              </a:rPr>
              <a:t>Синод с 1721</a:t>
            </a:r>
            <a:r>
              <a:rPr lang="ru-RU" b="1">
                <a:effectLst/>
              </a:rPr>
              <a:t> г</a:t>
            </a:r>
          </a:p>
        </p:txBody>
      </p:sp>
      <p:sp>
        <p:nvSpPr>
          <p:cNvPr id="21510" name="Rectangle 16"/>
          <p:cNvSpPr>
            <a:spLocks noChangeArrowheads="1"/>
          </p:cNvSpPr>
          <p:nvPr/>
        </p:nvSpPr>
        <p:spPr bwMode="auto">
          <a:xfrm>
            <a:off x="1428750" y="3000375"/>
            <a:ext cx="1785938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effectLst/>
              </a:rPr>
              <a:t>обер-прокурор</a:t>
            </a:r>
          </a:p>
        </p:txBody>
      </p:sp>
      <p:sp>
        <p:nvSpPr>
          <p:cNvPr id="21511" name="Rectangle 17"/>
          <p:cNvSpPr>
            <a:spLocks noChangeArrowheads="1"/>
          </p:cNvSpPr>
          <p:nvPr/>
        </p:nvSpPr>
        <p:spPr bwMode="auto">
          <a:xfrm>
            <a:off x="3786188" y="2286000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effectLst/>
              </a:rPr>
              <a:t>Сенат с 1711 г</a:t>
            </a:r>
            <a:r>
              <a:rPr lang="ru-RU" b="1" dirty="0">
                <a:effectLst/>
              </a:rPr>
              <a:t>.</a:t>
            </a:r>
          </a:p>
          <a:p>
            <a:pPr algn="ctr"/>
            <a:endParaRPr lang="ru-RU" dirty="0">
              <a:effectLst/>
            </a:endParaRPr>
          </a:p>
        </p:txBody>
      </p:sp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3786188" y="2714625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 dirty="0">
                <a:effectLst/>
              </a:rPr>
              <a:t>генерал-прокурор</a:t>
            </a:r>
          </a:p>
          <a:p>
            <a:pPr algn="ctr"/>
            <a:endParaRPr lang="ru-RU" sz="1400" dirty="0">
              <a:effectLst/>
            </a:endParaRPr>
          </a:p>
        </p:txBody>
      </p:sp>
      <p:sp>
        <p:nvSpPr>
          <p:cNvPr id="21513" name="Rectangle 19"/>
          <p:cNvSpPr>
            <a:spLocks noChangeArrowheads="1"/>
          </p:cNvSpPr>
          <p:nvPr/>
        </p:nvSpPr>
        <p:spPr bwMode="auto">
          <a:xfrm>
            <a:off x="3786188" y="3357563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 dirty="0">
                <a:effectLst/>
              </a:rPr>
              <a:t>Коллегии с 1718 г.</a:t>
            </a:r>
          </a:p>
          <a:p>
            <a:pPr algn="ctr"/>
            <a:endParaRPr lang="ru-RU" sz="1400" dirty="0">
              <a:effectLst/>
            </a:endParaRPr>
          </a:p>
        </p:txBody>
      </p:sp>
      <p:sp>
        <p:nvSpPr>
          <p:cNvPr id="21518" name="Line 24"/>
          <p:cNvSpPr>
            <a:spLocks noChangeShapeType="1"/>
          </p:cNvSpPr>
          <p:nvPr/>
        </p:nvSpPr>
        <p:spPr bwMode="auto">
          <a:xfrm>
            <a:off x="4786313" y="2071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19" name="Line 25"/>
          <p:cNvSpPr>
            <a:spLocks noChangeShapeType="1"/>
          </p:cNvSpPr>
          <p:nvPr/>
        </p:nvSpPr>
        <p:spPr bwMode="auto">
          <a:xfrm flipH="1">
            <a:off x="2286000" y="2071688"/>
            <a:ext cx="1077913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0" name="Line 26"/>
          <p:cNvSpPr>
            <a:spLocks noChangeShapeType="1"/>
          </p:cNvSpPr>
          <p:nvPr/>
        </p:nvSpPr>
        <p:spPr bwMode="auto">
          <a:xfrm>
            <a:off x="4786313" y="3143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3786188" y="3929063"/>
            <a:ext cx="22860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Военная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Адмиралтейская 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Иностранных дел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Камер-коллегия</a:t>
            </a:r>
          </a:p>
          <a:p>
            <a:pPr lvl="1" algn="ctr"/>
            <a:r>
              <a:rPr lang="ru-RU" sz="1200" b="1" dirty="0" err="1">
                <a:solidFill>
                  <a:srgbClr val="000000"/>
                </a:solidFill>
                <a:effectLst/>
              </a:rPr>
              <a:t>Штатс-контр-коллегия</a:t>
            </a:r>
            <a:endParaRPr lang="ru-RU" sz="1200" b="1" dirty="0">
              <a:solidFill>
                <a:srgbClr val="000000"/>
              </a:solidFill>
              <a:effectLst/>
            </a:endParaRP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effectLst/>
              </a:rPr>
              <a:t>Ревизион-коллегия</a:t>
            </a:r>
            <a:endParaRPr lang="ru-RU" sz="1200" b="1" dirty="0">
              <a:solidFill>
                <a:srgbClr val="000000"/>
              </a:solidFill>
              <a:effectLst/>
            </a:endParaRP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Мануфактур-коллегия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Берг-коллегия 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Коммерц-коллегия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Юстиц-коллегия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effectLst/>
              </a:rPr>
              <a:t>Вотчиннная</a:t>
            </a:r>
            <a:r>
              <a:rPr lang="ru-RU" sz="1200" b="1" dirty="0">
                <a:solidFill>
                  <a:srgbClr val="000000"/>
                </a:solidFill>
                <a:effectLst/>
              </a:rPr>
              <a:t> </a:t>
            </a:r>
          </a:p>
          <a:p>
            <a:pPr algn="ctr"/>
            <a:endParaRPr lang="ru-RU" sz="1200" b="1" dirty="0">
              <a:effectLst/>
            </a:endParaRPr>
          </a:p>
        </p:txBody>
      </p:sp>
      <p:sp>
        <p:nvSpPr>
          <p:cNvPr id="21522" name="Line 28"/>
          <p:cNvSpPr>
            <a:spLocks noChangeShapeType="1"/>
          </p:cNvSpPr>
          <p:nvPr/>
        </p:nvSpPr>
        <p:spPr bwMode="auto">
          <a:xfrm>
            <a:off x="4786313" y="37861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nimBg="1"/>
      <p:bldP spid="215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043890" cy="928694"/>
          </a:xfrm>
        </p:spPr>
        <p:txBody>
          <a:bodyPr/>
          <a:lstStyle/>
          <a:p>
            <a:pPr algn="ctr" eaLnBrk="1" hangingPunct="1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Губернская реформа </a:t>
            </a:r>
            <a:r>
              <a:rPr lang="ru-RU" dirty="0" smtClean="0"/>
              <a:t> 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285860"/>
            <a:ext cx="8237538" cy="5357828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993300"/>
                </a:solidFill>
              </a:rPr>
              <a:t>Реформа местного управления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3565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1708 г</a:t>
            </a:r>
            <a:r>
              <a:rPr lang="ru-RU" sz="2000" b="1" dirty="0" smtClean="0"/>
              <a:t>. – страна была разделена на 8 губерний (</a:t>
            </a:r>
            <a:r>
              <a:rPr kumimoji="1" lang="ru-RU" sz="2000" b="1" i="1" dirty="0" smtClean="0"/>
              <a:t>на Московскую, </a:t>
            </a:r>
            <a:r>
              <a:rPr kumimoji="1" lang="ru-RU" sz="2000" b="1" i="1" dirty="0" err="1" smtClean="0"/>
              <a:t>Ингерманландскую</a:t>
            </a:r>
            <a:r>
              <a:rPr kumimoji="1" lang="ru-RU" sz="2000" b="1" i="1" dirty="0" smtClean="0"/>
              <a:t>, Смоленскую, Киевскую, Азовскую, Казанскую, Архангелогородскую и Сибирскую губернии).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kumimoji="1" lang="ru-RU" sz="1800" dirty="0" smtClean="0">
                <a:solidFill>
                  <a:srgbClr val="993300"/>
                </a:solidFill>
              </a:rPr>
              <a:t>    </a:t>
            </a:r>
            <a:r>
              <a:rPr kumimoji="1" lang="ru-RU" sz="1800" dirty="0" smtClean="0">
                <a:solidFill>
                  <a:srgbClr val="993300"/>
                </a:solidFill>
                <a:latin typeface="Monotype Corsiva" pitchFamily="66" charset="0"/>
              </a:rPr>
              <a:t>Великий государь указал, по именному своему великого государя указу в своем великого государя Велико Российским государстве для всенародной пользы учинить восемь губерний и к ним </a:t>
            </a:r>
            <a:r>
              <a:rPr kumimoji="1" lang="ru-RU" sz="1800" dirty="0" err="1" smtClean="0">
                <a:solidFill>
                  <a:srgbClr val="993300"/>
                </a:solidFill>
                <a:latin typeface="Monotype Corsiva" pitchFamily="66" charset="0"/>
              </a:rPr>
              <a:t>росписать</a:t>
            </a:r>
            <a:r>
              <a:rPr kumimoji="1" lang="ru-RU" sz="1800" dirty="0" smtClean="0">
                <a:solidFill>
                  <a:srgbClr val="993300"/>
                </a:solidFill>
                <a:latin typeface="Monotype Corsiva" pitchFamily="66" charset="0"/>
              </a:rPr>
              <a:t> города.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kumimoji="1" lang="ru-RU" sz="1800" dirty="0" smtClean="0">
                <a:solidFill>
                  <a:srgbClr val="993300"/>
                </a:solidFill>
                <a:latin typeface="Monotype Corsiva" pitchFamily="66" charset="0"/>
              </a:rPr>
              <a:t>     И по тому... именному указу те губернии и к ним принадлежащие города в Ближней канцелярии расписаны и табели за подписанием его, го­сударевой, руки, начальствующим тех губерний которые прилучились быть в армии розданы...</a:t>
            </a:r>
          </a:p>
          <a:p>
            <a:pPr eaLnBrk="1" hangingPunct="1">
              <a:lnSpc>
                <a:spcPct val="80000"/>
              </a:lnSpc>
              <a:defRPr/>
            </a:pPr>
            <a:endParaRPr kumimoji="1" lang="ru-RU" sz="1800" i="1" dirty="0" smtClean="0">
              <a:solidFill>
                <a:srgbClr val="9933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kumimoji="1" lang="ru-RU" sz="1800" i="1" dirty="0" smtClean="0">
                <a:solidFill>
                  <a:srgbClr val="993300"/>
                </a:solidFill>
                <a:latin typeface="Monotype Corsiva" pitchFamily="66" charset="0"/>
              </a:rPr>
              <a:t>Указ Петра </a:t>
            </a:r>
            <a:r>
              <a:rPr kumimoji="1" lang="en-US" sz="1800" i="1" dirty="0" smtClean="0">
                <a:solidFill>
                  <a:srgbClr val="993300"/>
                </a:solidFill>
                <a:latin typeface="Monotype Corsiva" pitchFamily="66" charset="0"/>
              </a:rPr>
              <a:t>I</a:t>
            </a:r>
            <a:r>
              <a:rPr kumimoji="1" lang="ru-RU" sz="1800" i="1" dirty="0" smtClean="0">
                <a:solidFill>
                  <a:srgbClr val="993300"/>
                </a:solidFill>
                <a:latin typeface="Monotype Corsiva" pitchFamily="66" charset="0"/>
              </a:rPr>
              <a:t>. Не ранее 3 февраля 1709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kumimoji="1" lang="ru-RU" sz="1800" i="1" dirty="0" smtClean="0">
              <a:solidFill>
                <a:srgbClr val="993300"/>
              </a:solidFill>
              <a:latin typeface="Monotype Corsiva" pitchFamily="66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143875" cy="7858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Государственное управление после реформ Петра</a:t>
            </a:r>
            <a:r>
              <a:rPr lang="en-US" sz="2800" b="1" dirty="0"/>
              <a:t> I</a:t>
            </a:r>
            <a:r>
              <a:rPr lang="ru-RU" sz="2800" b="1" dirty="0"/>
              <a:t>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00035" y="1214423"/>
            <a:ext cx="8358245" cy="521497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57563" y="1285875"/>
            <a:ext cx="2857500" cy="785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effectLst/>
              </a:rPr>
              <a:t>Царь </a:t>
            </a:r>
          </a:p>
          <a:p>
            <a:pPr algn="ctr"/>
            <a:r>
              <a:rPr lang="ru-RU" b="1" dirty="0">
                <a:effectLst/>
              </a:rPr>
              <a:t>( с 1721 г. император)</a:t>
            </a:r>
          </a:p>
        </p:txBody>
      </p:sp>
      <p:sp>
        <p:nvSpPr>
          <p:cNvPr id="21509" name="Rectangle 15"/>
          <p:cNvSpPr>
            <a:spLocks noChangeArrowheads="1"/>
          </p:cNvSpPr>
          <p:nvPr/>
        </p:nvSpPr>
        <p:spPr bwMode="auto">
          <a:xfrm>
            <a:off x="1428750" y="2428875"/>
            <a:ext cx="1785938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effectLst/>
              </a:rPr>
              <a:t>Синод с 1721</a:t>
            </a:r>
            <a:r>
              <a:rPr lang="ru-RU" b="1" dirty="0">
                <a:effectLst/>
              </a:rPr>
              <a:t> г</a:t>
            </a:r>
          </a:p>
        </p:txBody>
      </p:sp>
      <p:sp>
        <p:nvSpPr>
          <p:cNvPr id="21510" name="Rectangle 16"/>
          <p:cNvSpPr>
            <a:spLocks noChangeArrowheads="1"/>
          </p:cNvSpPr>
          <p:nvPr/>
        </p:nvSpPr>
        <p:spPr bwMode="auto">
          <a:xfrm>
            <a:off x="1428750" y="3000375"/>
            <a:ext cx="1785938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effectLst/>
              </a:rPr>
              <a:t>обер-прокурор</a:t>
            </a:r>
          </a:p>
        </p:txBody>
      </p:sp>
      <p:sp>
        <p:nvSpPr>
          <p:cNvPr id="21511" name="Rectangle 17"/>
          <p:cNvSpPr>
            <a:spLocks noChangeArrowheads="1"/>
          </p:cNvSpPr>
          <p:nvPr/>
        </p:nvSpPr>
        <p:spPr bwMode="auto">
          <a:xfrm>
            <a:off x="3786188" y="2286000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effectLst/>
              </a:rPr>
              <a:t>Сенат с 1711 г</a:t>
            </a:r>
            <a:r>
              <a:rPr lang="ru-RU" b="1" dirty="0">
                <a:effectLst/>
              </a:rPr>
              <a:t>.</a:t>
            </a:r>
          </a:p>
          <a:p>
            <a:pPr algn="ctr"/>
            <a:endParaRPr lang="ru-RU" dirty="0">
              <a:effectLst/>
            </a:endParaRPr>
          </a:p>
        </p:txBody>
      </p:sp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3786188" y="2714625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 dirty="0">
                <a:effectLst/>
              </a:rPr>
              <a:t>генерал-прокурор</a:t>
            </a:r>
          </a:p>
          <a:p>
            <a:pPr algn="ctr"/>
            <a:endParaRPr lang="ru-RU" sz="1400" dirty="0">
              <a:effectLst/>
            </a:endParaRPr>
          </a:p>
        </p:txBody>
      </p:sp>
      <p:sp>
        <p:nvSpPr>
          <p:cNvPr id="21513" name="Rectangle 19"/>
          <p:cNvSpPr>
            <a:spLocks noChangeArrowheads="1"/>
          </p:cNvSpPr>
          <p:nvPr/>
        </p:nvSpPr>
        <p:spPr bwMode="auto">
          <a:xfrm>
            <a:off x="3786188" y="3357563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 dirty="0">
                <a:effectLst/>
              </a:rPr>
              <a:t>Коллегии с 1718 г.</a:t>
            </a:r>
          </a:p>
          <a:p>
            <a:pPr algn="ctr"/>
            <a:endParaRPr lang="ru-RU" sz="1400" dirty="0">
              <a:effectLst/>
            </a:endParaRPr>
          </a:p>
        </p:txBody>
      </p:sp>
      <p:sp>
        <p:nvSpPr>
          <p:cNvPr id="21514" name="Rectangle 20"/>
          <p:cNvSpPr>
            <a:spLocks noChangeArrowheads="1"/>
          </p:cNvSpPr>
          <p:nvPr/>
        </p:nvSpPr>
        <p:spPr bwMode="auto">
          <a:xfrm>
            <a:off x="6858000" y="3429000"/>
            <a:ext cx="1890713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effectLst/>
              </a:rPr>
              <a:t>Местное управление</a:t>
            </a:r>
          </a:p>
        </p:txBody>
      </p:sp>
      <p:sp>
        <p:nvSpPr>
          <p:cNvPr id="21515" name="Rectangle 21"/>
          <p:cNvSpPr>
            <a:spLocks noChangeArrowheads="1"/>
          </p:cNvSpPr>
          <p:nvPr/>
        </p:nvSpPr>
        <p:spPr bwMode="auto">
          <a:xfrm>
            <a:off x="6929438" y="4005263"/>
            <a:ext cx="17859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effectLst/>
              </a:rPr>
              <a:t>Губернии с 1708 г</a:t>
            </a:r>
          </a:p>
        </p:txBody>
      </p:sp>
      <p:sp>
        <p:nvSpPr>
          <p:cNvPr id="21516" name="Rectangle 22"/>
          <p:cNvSpPr>
            <a:spLocks noChangeArrowheads="1"/>
          </p:cNvSpPr>
          <p:nvPr/>
        </p:nvSpPr>
        <p:spPr bwMode="auto">
          <a:xfrm>
            <a:off x="6929438" y="4581525"/>
            <a:ext cx="181927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effectLst/>
              </a:rPr>
              <a:t>провинции</a:t>
            </a:r>
          </a:p>
        </p:txBody>
      </p:sp>
      <p:sp>
        <p:nvSpPr>
          <p:cNvPr id="21517" name="Rectangle 23"/>
          <p:cNvSpPr>
            <a:spLocks noChangeArrowheads="1"/>
          </p:cNvSpPr>
          <p:nvPr/>
        </p:nvSpPr>
        <p:spPr bwMode="auto">
          <a:xfrm>
            <a:off x="6929438" y="5157788"/>
            <a:ext cx="1819275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effectLst/>
              </a:rPr>
              <a:t>уезды</a:t>
            </a:r>
          </a:p>
        </p:txBody>
      </p:sp>
      <p:sp>
        <p:nvSpPr>
          <p:cNvPr id="21518" name="Line 24"/>
          <p:cNvSpPr>
            <a:spLocks noChangeShapeType="1"/>
          </p:cNvSpPr>
          <p:nvPr/>
        </p:nvSpPr>
        <p:spPr bwMode="auto">
          <a:xfrm>
            <a:off x="4786313" y="2071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19" name="Line 25"/>
          <p:cNvSpPr>
            <a:spLocks noChangeShapeType="1"/>
          </p:cNvSpPr>
          <p:nvPr/>
        </p:nvSpPr>
        <p:spPr bwMode="auto">
          <a:xfrm flipH="1">
            <a:off x="2286000" y="2071688"/>
            <a:ext cx="1077913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0" name="Line 26"/>
          <p:cNvSpPr>
            <a:spLocks noChangeShapeType="1"/>
          </p:cNvSpPr>
          <p:nvPr/>
        </p:nvSpPr>
        <p:spPr bwMode="auto">
          <a:xfrm>
            <a:off x="4786313" y="3143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3786188" y="3929063"/>
            <a:ext cx="22860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Военная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Адмиралтейская 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Иностранных дел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Камер-коллегия</a:t>
            </a:r>
          </a:p>
          <a:p>
            <a:pPr lvl="1" algn="ctr"/>
            <a:r>
              <a:rPr lang="ru-RU" sz="1200" b="1" dirty="0" err="1">
                <a:solidFill>
                  <a:srgbClr val="000000"/>
                </a:solidFill>
                <a:effectLst/>
              </a:rPr>
              <a:t>Штатс-контр-коллегия</a:t>
            </a:r>
            <a:endParaRPr lang="ru-RU" sz="1200" b="1" dirty="0">
              <a:solidFill>
                <a:srgbClr val="000000"/>
              </a:solidFill>
              <a:effectLst/>
            </a:endParaRP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effectLst/>
              </a:rPr>
              <a:t>Ревизион-коллегия</a:t>
            </a:r>
            <a:endParaRPr lang="ru-RU" sz="1200" b="1" dirty="0">
              <a:solidFill>
                <a:srgbClr val="000000"/>
              </a:solidFill>
              <a:effectLst/>
            </a:endParaRP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Мануфактур-коллегия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Берг-коллегия 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Коммерц-коллегия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Юстиц-коллегия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effectLst/>
              </a:rPr>
              <a:t>Вотчиннная</a:t>
            </a:r>
            <a:r>
              <a:rPr lang="ru-RU" sz="1200" b="1" dirty="0">
                <a:solidFill>
                  <a:srgbClr val="000000"/>
                </a:solidFill>
                <a:effectLst/>
              </a:rPr>
              <a:t> </a:t>
            </a:r>
          </a:p>
          <a:p>
            <a:pPr algn="ctr"/>
            <a:endParaRPr lang="ru-RU" sz="1200" b="1" dirty="0">
              <a:effectLst/>
            </a:endParaRPr>
          </a:p>
        </p:txBody>
      </p:sp>
      <p:sp>
        <p:nvSpPr>
          <p:cNvPr id="21522" name="Line 28"/>
          <p:cNvSpPr>
            <a:spLocks noChangeShapeType="1"/>
          </p:cNvSpPr>
          <p:nvPr/>
        </p:nvSpPr>
        <p:spPr bwMode="auto">
          <a:xfrm>
            <a:off x="4786313" y="37861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7740650" y="37163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4" name="Line 30"/>
          <p:cNvSpPr>
            <a:spLocks noChangeShapeType="1"/>
          </p:cNvSpPr>
          <p:nvPr/>
        </p:nvSpPr>
        <p:spPr bwMode="auto">
          <a:xfrm>
            <a:off x="7740650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5" name="Line 31"/>
          <p:cNvSpPr>
            <a:spLocks noChangeShapeType="1"/>
          </p:cNvSpPr>
          <p:nvPr/>
        </p:nvSpPr>
        <p:spPr bwMode="auto">
          <a:xfrm>
            <a:off x="7740650" y="49418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build="p" animBg="1"/>
      <p:bldP spid="21515" grpId="0" build="p" animBg="1"/>
      <p:bldP spid="21516" grpId="0" build="p" animBg="1"/>
      <p:bldP spid="2151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Итоги реформ</a:t>
            </a:r>
            <a:r>
              <a:rPr lang="ru-RU" smtClean="0"/>
              <a:t>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Tx/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-Произошла бюрократизация управления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Tx/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-Государственный аппарат значительно усилился и стал профессиональным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-Церковь превратилась в государственное учреждение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-Произошло окончательное установление абсолютизма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Tx/>
              <a:buFontTx/>
              <a:buChar char="•"/>
              <a:defRPr/>
            </a:pPr>
            <a:endParaRPr lang="ru-RU" sz="2800" b="1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Tx/>
              <a:buFontTx/>
              <a:buChar char="•"/>
              <a:defRPr/>
            </a:pPr>
            <a:endParaRPr lang="ru-RU" sz="2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89586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Взамен устаревшей системы приказов в 1718 году было создано 12_____________коллегий, каждая из которых ведала определенной отраслью и сферой управления.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1708 году была начата перестройка органов власти и управления на местах. Страна была разделена на 8 ___________ 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00042"/>
            <a:ext cx="61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Проверь себя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000240"/>
            <a:ext cx="207170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коллегий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4000504"/>
            <a:ext cx="192882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губерний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9963" y="1785927"/>
            <a:ext cx="7655830" cy="171451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/>
              <a:t>РЕФОРМЫ ПЕТРА </a:t>
            </a:r>
            <a:r>
              <a:rPr lang="en-US" sz="7200" dirty="0"/>
              <a:t>I</a:t>
            </a:r>
            <a:endParaRPr lang="ru-RU" sz="7200" dirty="0"/>
          </a:p>
        </p:txBody>
      </p:sp>
      <p:sp>
        <p:nvSpPr>
          <p:cNvPr id="6147" name="Rectangle 8"/>
          <p:cNvSpPr>
            <a:spLocks noGrp="1"/>
          </p:cNvSpPr>
          <p:nvPr>
            <p:ph idx="4294967295"/>
          </p:nvPr>
        </p:nvSpPr>
        <p:spPr>
          <a:xfrm>
            <a:off x="457200" y="4292600"/>
            <a:ext cx="8229600" cy="2160588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sz="1800" b="1" smtClean="0">
                <a:solidFill>
                  <a:srgbClr val="0000CC"/>
                </a:solidFill>
                <a:latin typeface="Monotype Corsiva" pitchFamily="66" charset="0"/>
              </a:rPr>
              <a:t>Презентация учителя истории</a:t>
            </a:r>
          </a:p>
          <a:p>
            <a:pPr algn="r">
              <a:buFont typeface="Wingdings 2" pitchFamily="18" charset="2"/>
              <a:buNone/>
            </a:pPr>
            <a:r>
              <a:rPr lang="ru-RU" sz="1800" b="1" smtClean="0">
                <a:solidFill>
                  <a:srgbClr val="0000CC"/>
                </a:solidFill>
                <a:latin typeface="Monotype Corsiva" pitchFamily="66" charset="0"/>
              </a:rPr>
              <a:t>                    МОУ «Средняя общеобразовательная </a:t>
            </a:r>
          </a:p>
          <a:p>
            <a:pPr algn="r">
              <a:buFont typeface="Wingdings 2" pitchFamily="18" charset="2"/>
              <a:buNone/>
            </a:pPr>
            <a:r>
              <a:rPr lang="ru-RU" sz="1800" b="1" smtClean="0">
                <a:solidFill>
                  <a:srgbClr val="0000CC"/>
                </a:solidFill>
                <a:latin typeface="Monotype Corsiva" pitchFamily="66" charset="0"/>
              </a:rPr>
              <a:t>школа п. Белоярский Новобурасского района </a:t>
            </a:r>
          </a:p>
          <a:p>
            <a:pPr algn="r">
              <a:buFont typeface="Wingdings 2" pitchFamily="18" charset="2"/>
              <a:buNone/>
            </a:pPr>
            <a:r>
              <a:rPr lang="ru-RU" sz="1800" b="1" smtClean="0">
                <a:solidFill>
                  <a:srgbClr val="0000CC"/>
                </a:solidFill>
                <a:latin typeface="Monotype Corsiva" pitchFamily="66" charset="0"/>
              </a:rPr>
              <a:t>Саратовской области» Юркиной</a:t>
            </a:r>
          </a:p>
          <a:p>
            <a:pPr algn="r">
              <a:buFont typeface="Wingdings 2" pitchFamily="18" charset="2"/>
              <a:buNone/>
            </a:pPr>
            <a:r>
              <a:rPr lang="ru-RU" sz="1800" b="1" smtClean="0">
                <a:solidFill>
                  <a:srgbClr val="0000CC"/>
                </a:solidFill>
                <a:latin typeface="Monotype Corsiva" pitchFamily="66" charset="0"/>
              </a:rPr>
              <a:t> Светланы Анатольевны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785794"/>
            <a:ext cx="7215188" cy="1428760"/>
          </a:xfrm>
        </p:spPr>
        <p:txBody>
          <a:bodyPr/>
          <a:lstStyle/>
          <a:p>
            <a:pPr algn="ctr" eaLnBrk="1" hangingPunct="1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Заполни таблицу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1519" name="Group 79"/>
          <p:cNvGraphicFramePr>
            <a:graphicFrameLocks noGrp="1"/>
          </p:cNvGraphicFramePr>
          <p:nvPr>
            <p:ph type="tbl" idx="1"/>
          </p:nvPr>
        </p:nvGraphicFramePr>
        <p:xfrm>
          <a:off x="357188" y="1600200"/>
          <a:ext cx="8482044" cy="4131882"/>
        </p:xfrm>
        <a:graphic>
          <a:graphicData uri="http://schemas.openxmlformats.org/drawingml/2006/table">
            <a:tbl>
              <a:tblPr/>
              <a:tblGrid>
                <a:gridCol w="2120511"/>
                <a:gridCol w="2120511"/>
                <a:gridCol w="2120511"/>
                <a:gridCol w="2120511"/>
              </a:tblGrid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Название реформы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Старые 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Новые 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Значение преобразования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Реформа высших органов власти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Местное управление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Церковная реформа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57224" y="1600200"/>
            <a:ext cx="7981976" cy="4495800"/>
          </a:xfrm>
        </p:spPr>
      </p:sp>
      <p:sp>
        <p:nvSpPr>
          <p:cNvPr id="4" name="Прямоугольник 3"/>
          <p:cNvSpPr/>
          <p:nvPr/>
        </p:nvSpPr>
        <p:spPr>
          <a:xfrm>
            <a:off x="249958" y="2967335"/>
            <a:ext cx="86440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 § 15,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вопросы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28600"/>
            <a:ext cx="7767637" cy="1057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Aharoni" pitchFamily="2" charset="-79"/>
              </a:rPr>
              <a:t>Государственное управление </a:t>
            </a:r>
            <a:r>
              <a:rPr lang="ru-RU" sz="3200" b="1" dirty="0" smtClean="0">
                <a:solidFill>
                  <a:schemeClr val="tx1"/>
                </a:solidFill>
                <a:cs typeface="Aharoni" pitchFamily="2" charset="-79"/>
              </a:rPr>
              <a:t> России в </a:t>
            </a:r>
            <a:r>
              <a:rPr lang="en-US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XVII</a:t>
            </a:r>
            <a:r>
              <a:rPr lang="ru-RU" sz="3200" b="1" dirty="0">
                <a:solidFill>
                  <a:schemeClr val="tx1"/>
                </a:solidFill>
                <a:cs typeface="Aharoni" pitchFamily="2" charset="-79"/>
              </a:rPr>
              <a:t> в.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7171" name="Rectangle 7"/>
          <p:cNvSpPr>
            <a:spLocks noGrp="1" noChangeArrowheads="1" noTextEdit="1"/>
          </p:cNvSpPr>
          <p:nvPr>
            <p:ph type="dgm" idx="1"/>
          </p:nvPr>
        </p:nvSpPr>
        <p:spPr>
          <a:xfrm>
            <a:off x="2071688" y="1600200"/>
            <a:ext cx="6286500" cy="4495800"/>
          </a:xfrm>
        </p:spPr>
      </p:sp>
      <p:sp>
        <p:nvSpPr>
          <p:cNvPr id="501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214438"/>
            <a:ext cx="6858000" cy="535781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b="1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b="1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b="1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b="1" dirty="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071813" y="1643063"/>
            <a:ext cx="2500312" cy="642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effectLst/>
              </a:rPr>
              <a:t>Царь 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857875" y="2857500"/>
            <a:ext cx="200025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effectLst/>
              </a:rPr>
              <a:t>Земские соборы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500188" y="2852738"/>
            <a:ext cx="16430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effectLst/>
              </a:rPr>
              <a:t>Патриарх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214688" y="3286125"/>
            <a:ext cx="22860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effectLst/>
              </a:rPr>
              <a:t>Боярская дума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214688" y="3929063"/>
            <a:ext cx="22860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effectLst/>
              </a:rPr>
              <a:t>Приказы 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214688" y="4643438"/>
            <a:ext cx="2357437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effectLst/>
              </a:rPr>
              <a:t>Местное управление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3214688" y="5357813"/>
            <a:ext cx="23574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effectLst/>
              </a:rPr>
              <a:t>Уезды (воеводы)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500688" y="2286000"/>
            <a:ext cx="92868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50185" idx="0"/>
          </p:cNvCxnSpPr>
          <p:nvPr/>
        </p:nvCxnSpPr>
        <p:spPr>
          <a:xfrm rot="10800000" flipV="1">
            <a:off x="2320925" y="2286000"/>
            <a:ext cx="1036638" cy="566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3858419" y="2785269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4217194" y="3783807"/>
            <a:ext cx="2825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4180682" y="4463256"/>
            <a:ext cx="355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6200000" flipH="1">
            <a:off x="4179094" y="5179219"/>
            <a:ext cx="357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214688" y="6143625"/>
            <a:ext cx="2357437" cy="357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/>
              </a:rPr>
              <a:t>Волости и станы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4180682" y="5963444"/>
            <a:ext cx="354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0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build="p" animBg="1"/>
      <p:bldP spid="50185" grpId="0" build="p" animBg="1"/>
      <p:bldP spid="50186" grpId="0" build="p" animBg="1"/>
      <p:bldP spid="50187" grpId="0" build="p" animBg="1"/>
      <p:bldP spid="50188" grpId="0" build="p" animBg="1"/>
      <p:bldP spid="50198" grpId="0" build="p" animBg="1"/>
      <p:bldP spid="5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14375"/>
            <a:ext cx="8229600" cy="785813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РЕФОРМА ЦЕНТРАЛЬНОГО УПРАВЛЕНИЯ</a:t>
            </a:r>
          </a:p>
        </p:txBody>
      </p:sp>
      <p:pic>
        <p:nvPicPr>
          <p:cNvPr id="819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628775"/>
            <a:ext cx="3714750" cy="4464050"/>
          </a:xfrm>
          <a:noFill/>
        </p:spPr>
      </p:pic>
      <p:sp>
        <p:nvSpPr>
          <p:cNvPr id="21515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9188" y="1571625"/>
            <a:ext cx="3929062" cy="45243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1699</a:t>
            </a:r>
            <a:r>
              <a:rPr lang="ru-RU" sz="2400" b="1" dirty="0">
                <a:solidFill>
                  <a:schemeClr val="tx2"/>
                </a:solidFill>
              </a:rPr>
              <a:t> – </a:t>
            </a:r>
            <a:r>
              <a:rPr lang="ru-RU" sz="2400" b="1" dirty="0" smtClean="0">
                <a:solidFill>
                  <a:schemeClr val="tx2"/>
                </a:solidFill>
              </a:rPr>
              <a:t>Боярскую думу заменили </a:t>
            </a:r>
            <a:r>
              <a:rPr lang="ru-RU" sz="2400" b="1" dirty="0">
                <a:solidFill>
                  <a:schemeClr val="tx2"/>
                </a:solidFill>
              </a:rPr>
              <a:t>Ближней канцелярией, переименованной в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1708</a:t>
            </a:r>
            <a:r>
              <a:rPr lang="ru-RU" sz="2400" b="1" dirty="0">
                <a:solidFill>
                  <a:schemeClr val="tx2"/>
                </a:solidFill>
              </a:rPr>
              <a:t> году в </a:t>
            </a:r>
            <a:r>
              <a:rPr lang="ru-RU" sz="2400" b="1" dirty="0" smtClean="0">
                <a:solidFill>
                  <a:schemeClr val="tx2"/>
                </a:solidFill>
              </a:rPr>
              <a:t>«</a:t>
            </a:r>
            <a:r>
              <a:rPr lang="ru-RU" sz="2400" b="1" dirty="0" err="1" smtClean="0">
                <a:solidFill>
                  <a:schemeClr val="tx2"/>
                </a:solidFill>
              </a:rPr>
              <a:t>Консилию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министров»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1711 </a:t>
            </a:r>
            <a:r>
              <a:rPr lang="ru-RU" sz="2400" b="1" dirty="0" smtClean="0">
                <a:solidFill>
                  <a:schemeClr val="tx2"/>
                </a:solidFill>
              </a:rPr>
              <a:t>- </a:t>
            </a:r>
            <a:r>
              <a:rPr lang="ru-RU" sz="2400" b="1" dirty="0">
                <a:solidFill>
                  <a:schemeClr val="tx2"/>
                </a:solidFill>
              </a:rPr>
              <a:t>создан Правительствующий сенат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563"/>
            <a:ext cx="9144000" cy="85725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РЕФОРМА ЦЕНТРАЛЬНОГО УПРАВЛЕНИЯ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35163"/>
            <a:ext cx="9144000" cy="492283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Функции Сената: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Законодательная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-Распорядительная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-Судебная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-Контролировал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работу государственного аппарата в центре и на местах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143875" cy="7858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Государственное управление после реформ Петра</a:t>
            </a:r>
            <a:r>
              <a:rPr lang="en-US" sz="2800" b="1" dirty="0"/>
              <a:t> I</a:t>
            </a:r>
            <a:r>
              <a:rPr lang="ru-RU" sz="2800" b="1" dirty="0"/>
              <a:t>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00035" y="1214423"/>
            <a:ext cx="8358245" cy="521497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57563" y="1285875"/>
            <a:ext cx="2857500" cy="785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effectLst/>
              </a:rPr>
              <a:t>Царь </a:t>
            </a:r>
          </a:p>
          <a:p>
            <a:pPr algn="ctr"/>
            <a:r>
              <a:rPr lang="ru-RU" b="1" dirty="0">
                <a:effectLst/>
              </a:rPr>
              <a:t>( с 1721 г. император)</a:t>
            </a:r>
          </a:p>
        </p:txBody>
      </p:sp>
      <p:sp>
        <p:nvSpPr>
          <p:cNvPr id="21511" name="Rectangle 17"/>
          <p:cNvSpPr>
            <a:spLocks noChangeArrowheads="1"/>
          </p:cNvSpPr>
          <p:nvPr/>
        </p:nvSpPr>
        <p:spPr bwMode="auto">
          <a:xfrm>
            <a:off x="3786188" y="2286000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600" b="1">
                <a:effectLst/>
              </a:rPr>
              <a:t>Сенат с 1711 г</a:t>
            </a:r>
            <a:r>
              <a:rPr lang="ru-RU" b="1">
                <a:effectLst/>
              </a:rPr>
              <a:t>.</a:t>
            </a:r>
          </a:p>
          <a:p>
            <a:pPr algn="ctr"/>
            <a:endParaRPr lang="ru-RU">
              <a:effectLst/>
            </a:endParaRPr>
          </a:p>
        </p:txBody>
      </p:sp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3786188" y="2714625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 dirty="0">
                <a:effectLst/>
              </a:rPr>
              <a:t>генерал-прокурор</a:t>
            </a:r>
          </a:p>
          <a:p>
            <a:pPr algn="ctr"/>
            <a:endParaRPr lang="ru-RU" sz="1400" dirty="0">
              <a:effectLst/>
            </a:endParaRPr>
          </a:p>
        </p:txBody>
      </p:sp>
      <p:sp>
        <p:nvSpPr>
          <p:cNvPr id="21518" name="Line 24"/>
          <p:cNvSpPr>
            <a:spLocks noChangeShapeType="1"/>
          </p:cNvSpPr>
          <p:nvPr/>
        </p:nvSpPr>
        <p:spPr bwMode="auto">
          <a:xfrm>
            <a:off x="4786313" y="2071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nimBg="1"/>
      <p:bldP spid="21511" grpId="0" build="p" animBg="1"/>
      <p:bldP spid="215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РЕФОРМА ЦЕНТРАЛЬНОГО УПРАВЛЕНИЯ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20848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КОЛЛЕГИИ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u="sng" dirty="0" smtClean="0">
                <a:solidFill>
                  <a:schemeClr val="bg2">
                    <a:lumMod val="25000"/>
                  </a:schemeClr>
                </a:solidFill>
              </a:rPr>
              <a:t>1718-1720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002060"/>
                </a:solidFill>
              </a:rPr>
              <a:t>создание коллегий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u="sng" dirty="0">
                <a:solidFill>
                  <a:schemeClr val="bg2">
                    <a:lumMod val="25000"/>
                  </a:schemeClr>
                </a:solidFill>
              </a:rPr>
              <a:t>Коллегии</a:t>
            </a:r>
            <a:r>
              <a:rPr lang="ru-RU" sz="2800" u="sng" dirty="0">
                <a:solidFill>
                  <a:schemeClr val="tx2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002060"/>
                </a:solidFill>
              </a:rPr>
              <a:t>центральные государственные учреждения введенные Петром </a:t>
            </a:r>
            <a:r>
              <a:rPr lang="en-US" sz="2800" dirty="0">
                <a:solidFill>
                  <a:srgbClr val="002060"/>
                </a:solidFill>
              </a:rPr>
              <a:t>I</a:t>
            </a:r>
            <a:r>
              <a:rPr lang="ru-RU" sz="2800" dirty="0">
                <a:solidFill>
                  <a:srgbClr val="002060"/>
                </a:solidFill>
              </a:rPr>
              <a:t> вместо приказов. Основной принцип функционирования коллегиальность.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28600"/>
            <a:ext cx="6429375" cy="896938"/>
          </a:xfrm>
        </p:spPr>
        <p:txBody>
          <a:bodyPr/>
          <a:lstStyle/>
          <a:p>
            <a:pPr algn="ctr" eaLnBrk="1" hangingPunct="1"/>
            <a:endParaRPr lang="ru-RU" dirty="0" smtClean="0"/>
          </a:p>
        </p:txBody>
      </p:sp>
      <p:graphicFrame>
        <p:nvGraphicFramePr>
          <p:cNvPr id="32826" name="Group 58"/>
          <p:cNvGraphicFramePr>
            <a:graphicFrameLocks noGrp="1"/>
          </p:cNvGraphicFramePr>
          <p:nvPr>
            <p:ph type="tbl" idx="1"/>
          </p:nvPr>
        </p:nvGraphicFramePr>
        <p:xfrm>
          <a:off x="1071563" y="1071563"/>
          <a:ext cx="6400800" cy="5447348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Название коллегии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Функции коллегии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Коллегия иностранных дел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Внешняя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Воинская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Сухопутной армией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Юстиц-коллегия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Гражданским и уголовным судом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Берг-коллегия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Горно-заводской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промышленностью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Мануфактур-коллегия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Мануфактурной промышленностью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Духовная коллегия (Правительствую-щий Синод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Управление церковными делами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2"/>
          <p:cNvSpPr>
            <a:spLocks noGrp="1" noChangeArrowheads="1"/>
          </p:cNvSpPr>
          <p:nvPr>
            <p:ph type="title"/>
          </p:nvPr>
        </p:nvSpPr>
        <p:spPr>
          <a:xfrm>
            <a:off x="1643063" y="228600"/>
            <a:ext cx="7196137" cy="12192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ВОПРОС:</a:t>
            </a:r>
          </a:p>
        </p:txBody>
      </p:sp>
      <p:sp>
        <p:nvSpPr>
          <p:cNvPr id="34900" name="Rectangle 8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2071688"/>
            <a:ext cx="3124200" cy="2714625"/>
          </a:xfrm>
        </p:spPr>
        <p:txBody>
          <a:bodyPr>
            <a:normAutofit fontScale="6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700" b="1" dirty="0" smtClean="0">
                <a:solidFill>
                  <a:schemeClr val="tx2"/>
                </a:solidFill>
                <a:cs typeface="Aharoni" pitchFamily="2" charset="-79"/>
              </a:rPr>
              <a:t>В </a:t>
            </a:r>
            <a:r>
              <a:rPr lang="ru-RU" sz="4700" b="1" dirty="0">
                <a:solidFill>
                  <a:schemeClr val="tx2"/>
                </a:solidFill>
                <a:cs typeface="Aharoni" pitchFamily="2" charset="-79"/>
              </a:rPr>
              <a:t>чем </a:t>
            </a:r>
            <a:endParaRPr lang="ru-RU" sz="4700" b="1" dirty="0" smtClean="0">
              <a:solidFill>
                <a:schemeClr val="tx2"/>
              </a:solidFill>
              <a:cs typeface="Aharoni" pitchFamily="2" charset="-79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700" b="1" dirty="0" smtClean="0">
                <a:solidFill>
                  <a:schemeClr val="tx2"/>
                </a:solidFill>
                <a:cs typeface="Aharoni" pitchFamily="2" charset="-79"/>
              </a:rPr>
              <a:t>состояли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700" b="1" dirty="0" smtClean="0">
                <a:solidFill>
                  <a:schemeClr val="tx2"/>
                </a:solidFill>
                <a:cs typeface="Aharoni" pitchFamily="2" charset="-79"/>
              </a:rPr>
              <a:t>отличия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700" b="1" dirty="0" smtClean="0">
                <a:solidFill>
                  <a:schemeClr val="tx2"/>
                </a:solidFill>
                <a:cs typeface="Aharoni" pitchFamily="2" charset="-79"/>
              </a:rPr>
              <a:t>коллегий  </a:t>
            </a:r>
            <a:r>
              <a:rPr lang="ru-RU" sz="4700" b="1" dirty="0">
                <a:solidFill>
                  <a:schemeClr val="tx2"/>
                </a:solidFill>
                <a:cs typeface="Aharoni" pitchFamily="2" charset="-79"/>
              </a:rPr>
              <a:t>от </a:t>
            </a:r>
            <a:endParaRPr lang="ru-RU" sz="4700" b="1" dirty="0" smtClean="0">
              <a:solidFill>
                <a:schemeClr val="tx2"/>
              </a:solidFill>
              <a:cs typeface="Aharoni" pitchFamily="2" charset="-79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700" b="1" dirty="0" smtClean="0">
                <a:solidFill>
                  <a:schemeClr val="tx2"/>
                </a:solidFill>
                <a:cs typeface="Aharoni" pitchFamily="2" charset="-79"/>
              </a:rPr>
              <a:t>приказов</a:t>
            </a:r>
            <a:r>
              <a:rPr lang="ru-RU" sz="4700" b="1" dirty="0">
                <a:solidFill>
                  <a:schemeClr val="tx2"/>
                </a:solidFill>
                <a:cs typeface="Aharoni" pitchFamily="2" charset="-79"/>
              </a:rPr>
              <a:t>?</a:t>
            </a:r>
          </a:p>
        </p:txBody>
      </p:sp>
      <p:pic>
        <p:nvPicPr>
          <p:cNvPr id="34877" name="petr1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4294967295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0" y="5010150"/>
            <a:ext cx="0" cy="0"/>
          </a:xfrm>
        </p:spPr>
      </p:pic>
      <p:pic>
        <p:nvPicPr>
          <p:cNvPr id="34884" name="petr1.avi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848100"/>
            <a:ext cx="0" cy="0"/>
          </a:xfrm>
        </p:spPr>
      </p:pic>
      <p:pic>
        <p:nvPicPr>
          <p:cNvPr id="34897" name="petr1.avi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1628775"/>
            <a:ext cx="4071938" cy="4248150"/>
          </a:xfrm>
        </p:spPr>
      </p:pic>
      <p:sp>
        <p:nvSpPr>
          <p:cNvPr id="13319" name="Содержимое 9"/>
          <p:cNvSpPr>
            <a:spLocks noGrp="1"/>
          </p:cNvSpPr>
          <p:nvPr>
            <p:ph sz="half" idx="1"/>
          </p:nvPr>
        </p:nvSpPr>
        <p:spPr>
          <a:xfrm>
            <a:off x="1071563" y="1600200"/>
            <a:ext cx="4143375" cy="4257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48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77"/>
                  </p:tgtEl>
                </p:cond>
              </p:nextCondLst>
            </p:seq>
            <p:video fullScrn="1">
              <p:cMediaNode vol="85000">
                <p:cTn id="3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77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48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84"/>
                  </p:tgtEl>
                </p:cond>
              </p:nextCondLst>
            </p:seq>
            <p:video fullScrn="1">
              <p:cMediaNode vol="85000">
                <p:cTn id="3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84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34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97"/>
                  </p:tgtEl>
                </p:cond>
              </p:nextCondLst>
            </p:seq>
            <p:video fullScrn="1">
              <p:cMediaNode vol="85000">
                <p:cTn id="45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97"/>
                </p:tgtEl>
              </p:cMediaNode>
            </p:video>
          </p:childTnLst>
        </p:cTn>
      </p:par>
    </p:tnLst>
    <p:bldLst>
      <p:bldP spid="3490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643</Words>
  <Application>Microsoft Office PowerPoint</Application>
  <PresentationFormat>Экран (4:3)</PresentationFormat>
  <Paragraphs>158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РЕФОРМЫ ПЕТРА I</vt:lpstr>
      <vt:lpstr>Государственное управление  России в XVII в. </vt:lpstr>
      <vt:lpstr>РЕФОРМА ЦЕНТРАЛЬНОГО УПРАВЛЕНИЯ</vt:lpstr>
      <vt:lpstr>РЕФОРМА ЦЕНТРАЛЬНОГО УПРАВЛЕНИЯ</vt:lpstr>
      <vt:lpstr> Государственное управление после реформ Петра I. </vt:lpstr>
      <vt:lpstr>РЕФОРМА ЦЕНТРАЛЬНОГО УПРАВЛЕНИЯ</vt:lpstr>
      <vt:lpstr>Слайд 8</vt:lpstr>
      <vt:lpstr>ВОПРОС:</vt:lpstr>
      <vt:lpstr> Государственное управление после реформ Петра I. </vt:lpstr>
      <vt:lpstr>ТАБЕЛЬ  О РАНГАХ</vt:lpstr>
      <vt:lpstr>УКАЗ О ЕДИНОНАСЛЕДИИ</vt:lpstr>
      <vt:lpstr>ЦЕРКОВНАЯ РЕФОРМА</vt:lpstr>
      <vt:lpstr> Государственное управление после реформ Петра I. </vt:lpstr>
      <vt:lpstr> Губернская реформа  </vt:lpstr>
      <vt:lpstr>Реформа местного управления</vt:lpstr>
      <vt:lpstr> Государственное управление после реформ Петра I. </vt:lpstr>
      <vt:lpstr>Итоги реформ:</vt:lpstr>
      <vt:lpstr>Слайд 19</vt:lpstr>
      <vt:lpstr>    Заполни таблицу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User777</dc:creator>
  <cp:lastModifiedBy>User777</cp:lastModifiedBy>
  <cp:revision>23</cp:revision>
  <dcterms:created xsi:type="dcterms:W3CDTF">1601-01-01T00:00:00Z</dcterms:created>
  <dcterms:modified xsi:type="dcterms:W3CDTF">2012-03-24T20:09:17Z</dcterms:modified>
</cp:coreProperties>
</file>