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71F6-8781-4288-A96B-F7DAB03AA0B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29F02-56AA-4886-ABFA-50BE08F3B6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71F6-8781-4288-A96B-F7DAB03AA0B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9F02-56AA-4886-ABFA-50BE08F3B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71F6-8781-4288-A96B-F7DAB03AA0B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9F02-56AA-4886-ABFA-50BE08F3B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71F6-8781-4288-A96B-F7DAB03AA0B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9F02-56AA-4886-ABFA-50BE08F3B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71F6-8781-4288-A96B-F7DAB03AA0B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9F02-56AA-4886-ABFA-50BE08F3B6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71F6-8781-4288-A96B-F7DAB03AA0B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9F02-56AA-4886-ABFA-50BE08F3B6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71F6-8781-4288-A96B-F7DAB03AA0B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9F02-56AA-4886-ABFA-50BE08F3B6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71F6-8781-4288-A96B-F7DAB03AA0B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9F02-56AA-4886-ABFA-50BE08F3B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71F6-8781-4288-A96B-F7DAB03AA0B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9F02-56AA-4886-ABFA-50BE08F3B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71F6-8781-4288-A96B-F7DAB03AA0B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9F02-56AA-4886-ABFA-50BE08F3B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71F6-8781-4288-A96B-F7DAB03AA0B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9F02-56AA-4886-ABFA-50BE08F3B6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5A71F6-8781-4288-A96B-F7DAB03AA0B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8029F02-56AA-4886-ABFA-50BE08F3B6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Chevrolet_Aveo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/index.php?title=Volkswagen_Group_Rus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 52rus\Desktop\1202746282_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" y="1294849"/>
            <a:ext cx="9144000" cy="555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356875"/>
            <a:ext cx="5604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Го́рьковский</a:t>
            </a:r>
            <a:r>
              <a:rPr lang="ru-RU" sz="2800" b="1" dirty="0"/>
              <a:t> </a:t>
            </a:r>
            <a:r>
              <a:rPr lang="ru-RU" sz="2800" b="1" dirty="0" err="1"/>
              <a:t>автомоби́льный</a:t>
            </a:r>
            <a:r>
              <a:rPr lang="ru-RU" sz="2800" b="1" dirty="0"/>
              <a:t> </a:t>
            </a:r>
            <a:r>
              <a:rPr lang="ru-RU" sz="2800" b="1" dirty="0" err="1"/>
              <a:t>заво́д</a:t>
            </a:r>
            <a:r>
              <a:rPr lang="ru-RU" sz="2800" dirty="0"/>
              <a:t> (сокращённо </a:t>
            </a:r>
            <a:r>
              <a:rPr lang="ru-RU" sz="2800" b="1" dirty="0"/>
              <a:t>«ГАЗ»</a:t>
            </a:r>
            <a:r>
              <a:rPr lang="ru-RU" sz="2800" dirty="0"/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42735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 52rus\Desktop\219242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8792"/>
            <a:ext cx="5073162" cy="68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80728"/>
            <a:ext cx="3707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Завод был основан в 1932 году как </a:t>
            </a:r>
            <a:r>
              <a:rPr lang="ru-RU" b="1" dirty="0"/>
              <a:t>Нижегородский автомобильный завод имени В. М. Молотова</a:t>
            </a:r>
            <a:r>
              <a:rPr lang="ru-RU" dirty="0"/>
              <a:t>. Находится в Нижнем Новгороде (с 1932 по 1990 годы — Горький). Входил в состав ОАО «ГАЗ», но в 2005 году в ходе реструктуризации сборочные производства легковых и грузовых автомобилей выделены в отдельное дочернее общество — ООО Автомобильный завод «ГАЗ». В августе 2009 года, после сокращений, на ОАО «Горьковский автомобильный завод» и ООО Автомобильный завод «ГАЗ» работало 27 тыс. </a:t>
            </a:r>
            <a:r>
              <a:rPr lang="ru-RU" dirty="0" smtClean="0"/>
              <a:t>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2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 52rus\Desktop\295642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436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74" y="655844"/>
            <a:ext cx="3563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31 мая 1929 года ВСНХ СССР и американская фирма </a:t>
            </a:r>
            <a:r>
              <a:rPr lang="ru-RU" i="1" dirty="0" err="1"/>
              <a:t>Ford</a:t>
            </a:r>
            <a:r>
              <a:rPr lang="ru-RU" i="1" dirty="0"/>
              <a:t> </a:t>
            </a:r>
            <a:r>
              <a:rPr lang="ru-RU" i="1" dirty="0" err="1"/>
              <a:t>Motor</a:t>
            </a:r>
            <a:r>
              <a:rPr lang="ru-RU" i="1" dirty="0"/>
              <a:t> </a:t>
            </a:r>
            <a:r>
              <a:rPr lang="ru-RU" i="1" dirty="0" err="1"/>
              <a:t>Company</a:t>
            </a:r>
            <a:r>
              <a:rPr lang="ru-RU" dirty="0"/>
              <a:t> заключили соглашение о технической помощи по организации и налаживанию массового производства легковых и грузовых автомобилей. Основой производственной программы были выбраны модели </a:t>
            </a:r>
            <a:r>
              <a:rPr lang="ru-RU" dirty="0" err="1"/>
              <a:t>Ford</a:t>
            </a:r>
            <a:r>
              <a:rPr lang="ru-RU" dirty="0"/>
              <a:t>-A и </a:t>
            </a:r>
            <a:r>
              <a:rPr lang="ru-RU" dirty="0" err="1"/>
              <a:t>Ford</a:t>
            </a:r>
            <a:r>
              <a:rPr lang="ru-RU" dirty="0"/>
              <a:t>-АА.</a:t>
            </a:r>
          </a:p>
          <a:p>
            <a:r>
              <a:rPr lang="ru-RU" dirty="0"/>
              <a:t>Нижегородский автомобильный завод (НАЗ) вступил в строй 1 января 1932 и в этом же году с его конвейера сошёл первый 1,5-тонный грузовик НАЗ-АА (с 1933 года — ГАЗ-АА). В декабре того же года началась сборка легкового автомобиля ГАЗ-А с открытым 5-местным кузовом «фаэтон».</a:t>
            </a:r>
          </a:p>
        </p:txBody>
      </p:sp>
    </p:spTree>
    <p:extLst>
      <p:ext uri="{BB962C8B-B14F-4D97-AF65-F5344CB8AC3E}">
        <p14:creationId xmlns:p14="http://schemas.microsoft.com/office/powerpoint/2010/main" val="16132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 52rus\Desktop\2b5f1019f607a7b49c35db0f5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5508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6512" y="620688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годы Великой Отечественной войны предприятие было целиком переориентировано на выпуск военной техники.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593" y="1727180"/>
            <a:ext cx="34692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годы Великой Отечественной войны было выпущено:</a:t>
            </a:r>
          </a:p>
          <a:p>
            <a:r>
              <a:rPr lang="ru-RU" dirty="0"/>
              <a:t>автомобилей — 176 221 шт. (включая сборку из ленд-лизовских комплектов грузовиков </a:t>
            </a:r>
            <a:r>
              <a:rPr lang="ru-RU" dirty="0" err="1"/>
              <a:t>Ford</a:t>
            </a:r>
            <a:r>
              <a:rPr lang="ru-RU" dirty="0"/>
              <a:t> G8T и </a:t>
            </a:r>
            <a:r>
              <a:rPr lang="ru-RU" dirty="0" err="1"/>
              <a:t>Chevrolet</a:t>
            </a:r>
            <a:r>
              <a:rPr lang="ru-RU" dirty="0"/>
              <a:t> G7107);</a:t>
            </a:r>
          </a:p>
          <a:p>
            <a:r>
              <a:rPr lang="ru-RU" dirty="0"/>
              <a:t>танков — около 12 000 шт.;</a:t>
            </a:r>
          </a:p>
          <a:p>
            <a:r>
              <a:rPr lang="ru-RU" dirty="0"/>
              <a:t>самоходных установок — более 9 000 шт.;</a:t>
            </a:r>
          </a:p>
          <a:p>
            <a:r>
              <a:rPr lang="ru-RU" dirty="0"/>
              <a:t>миномётов — 24 000 шт.;</a:t>
            </a:r>
          </a:p>
          <a:p>
            <a:r>
              <a:rPr lang="ru-RU" dirty="0"/>
              <a:t>автомобильных моторов — 232 000 шт.;</a:t>
            </a:r>
          </a:p>
          <a:p>
            <a:r>
              <a:rPr lang="ru-RU" dirty="0"/>
              <a:t>снарядов для ракетной установки «Катюша» — 30 000 шт.</a:t>
            </a:r>
          </a:p>
        </p:txBody>
      </p:sp>
    </p:spTree>
    <p:extLst>
      <p:ext uri="{BB962C8B-B14F-4D97-AF65-F5344CB8AC3E}">
        <p14:creationId xmlns:p14="http://schemas.microsoft.com/office/powerpoint/2010/main" val="10541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 52rus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00" y="1"/>
            <a:ext cx="4595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 окончании Великой Отечественной войны на заводе была проведена работа по замене всего довоенного модельного </a:t>
            </a:r>
            <a:r>
              <a:rPr lang="ru-RU" dirty="0" smtClean="0"/>
              <a:t>ряда.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4" y="239688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Работам коллектива конструкторов и дизайнеров завода ГАЗ, таким как ГАЗ-21 «Волга», ГАЗ-13 «Чайка» и грузовик ГАЗ-52 на Всемирной выставке в Брюсселе в 1958 </a:t>
            </a:r>
            <a:r>
              <a:rPr lang="ru-RU" dirty="0" smtClean="0"/>
              <a:t>году</a:t>
            </a:r>
            <a:r>
              <a:rPr lang="ru-RU" dirty="0"/>
              <a:t> была присуждена высшая награда — Гран-при.</a:t>
            </a:r>
          </a:p>
          <a:p>
            <a:r>
              <a:rPr lang="ru-RU" dirty="0"/>
              <a:t>Во второй половине 1950-х ведётся подготовка производства третьего поколения грузовых </a:t>
            </a:r>
            <a:r>
              <a:rPr lang="ru-RU" dirty="0" smtClean="0"/>
              <a:t>автомобилей.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9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ндрей 52rus\Desktop\g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41" y="620688"/>
            <a:ext cx="513395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087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марте 1981 года с конвейера завода сошёл 10-миллионный автомобиль ГАЗ.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7031" y="152186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Дизелизация</a:t>
            </a:r>
            <a:r>
              <a:rPr lang="ru-RU" dirty="0"/>
              <a:t> в 1980-х годах стала приоритетным направлением развития предприятия. Проводимая в связи с этой программой реконструкция оказалась самой значительной за всю историю </a:t>
            </a:r>
            <a:r>
              <a:rPr lang="ru-RU" dirty="0" smtClean="0"/>
              <a:t>завода 714 дней. </a:t>
            </a:r>
            <a:r>
              <a:rPr lang="ru-RU" dirty="0"/>
              <a:t>Строительство завода дизельных двигателей началось в 1984 году, но пуск завода автомобильных моторов ГАЗ произошёл уже в 1993 году.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3346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Проектная мощность и выпуск автомобилей заводом к концу советского периода превышали 200 тысяч в год, около половины из числа которых составляли легковые автомобили.</a:t>
            </a:r>
          </a:p>
        </p:txBody>
      </p:sp>
    </p:spTree>
    <p:extLst>
      <p:ext uri="{BB962C8B-B14F-4D97-AF65-F5344CB8AC3E}">
        <p14:creationId xmlns:p14="http://schemas.microsoft.com/office/powerpoint/2010/main" val="1223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 52rus\Desktop\61e7fc4eae4d7576628dfd811367e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07" y="116632"/>
            <a:ext cx="38011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распада СССР промышленность Российской Федерации погрузилась в глубокий системный кризис. ГАЗ стал одним из первых крупных предприятий страны, попытавшихся адаптироваться к новым рыночным условиям. В ноябре 1992 года Горьковский автомобильный завод был преобразован в акционерное общество открытого типа (ОАО). Президентом ОАО «ГАЗ» был избран Н. А. </a:t>
            </a:r>
            <a:r>
              <a:rPr lang="ru-RU" dirty="0" err="1"/>
              <a:t>Пугин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9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ндрей 52rus\Desktop\b1df03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55684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75" y="404664"/>
            <a:ext cx="3563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1990-е годы ГАЗ развернул сотрудничество с мировыми производителями оборудования и </a:t>
            </a:r>
            <a:r>
              <a:rPr lang="ru-RU" dirty="0" err="1"/>
              <a:t>автокомпонентов</a:t>
            </a:r>
            <a:r>
              <a:rPr lang="ru-RU" dirty="0"/>
              <a:t>:</a:t>
            </a:r>
          </a:p>
          <a:p>
            <a:r>
              <a:rPr lang="ru-RU" dirty="0" err="1"/>
              <a:t>Lucas</a:t>
            </a:r>
            <a:r>
              <a:rPr lang="ru-RU" dirty="0"/>
              <a:t> — производство тормозных систем и прочих комплектующих;</a:t>
            </a:r>
          </a:p>
          <a:p>
            <a:r>
              <a:rPr lang="ru-RU" dirty="0"/>
              <a:t>INGERSOLL-RAND — производство высококачественного инструмента;</a:t>
            </a:r>
          </a:p>
          <a:p>
            <a:r>
              <a:rPr lang="ru-RU" dirty="0" err="1"/>
              <a:t>Haden</a:t>
            </a:r>
            <a:r>
              <a:rPr lang="ru-RU" dirty="0"/>
              <a:t> — производство окрасочных комплексов;</a:t>
            </a:r>
          </a:p>
          <a:p>
            <a:r>
              <a:rPr lang="ru-RU" dirty="0"/>
              <a:t>CZ — производство турбокомпрессоров для дизельных двигателей;</a:t>
            </a:r>
          </a:p>
          <a:p>
            <a:r>
              <a:rPr lang="ru-RU" dirty="0" err="1"/>
              <a:t>Bosch</a:t>
            </a:r>
            <a:r>
              <a:rPr lang="ru-RU" dirty="0"/>
              <a:t> — производство электрооборудования для автомобилей;</a:t>
            </a:r>
          </a:p>
          <a:p>
            <a:r>
              <a:rPr lang="ru-RU" dirty="0" err="1"/>
              <a:t>Lear</a:t>
            </a:r>
            <a:r>
              <a:rPr lang="ru-RU" dirty="0"/>
              <a:t> — производство сидений.</a:t>
            </a:r>
          </a:p>
        </p:txBody>
      </p:sp>
    </p:spTree>
    <p:extLst>
      <p:ext uri="{BB962C8B-B14F-4D97-AF65-F5344CB8AC3E}">
        <p14:creationId xmlns:p14="http://schemas.microsoft.com/office/powerpoint/2010/main" val="3992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 52rus\Desktop\1217922_1b24b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791" y="43522"/>
            <a:ext cx="5580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24" y="43082"/>
            <a:ext cx="355086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начале февраля 2011 года «Группа ГАЗ» и американский концерн GM подписали соглашение о контрактной сборке на мощностях ГАЗ нового поколения модели </a:t>
            </a:r>
            <a:r>
              <a:rPr lang="ru-RU" dirty="0" err="1">
                <a:hlinkClick r:id="rId3" tooltip="Chevrolet Aveo"/>
              </a:rPr>
              <a:t>Chevrolet</a:t>
            </a:r>
            <a:r>
              <a:rPr lang="ru-RU" dirty="0">
                <a:hlinkClick r:id="rId3" tooltip="Chevrolet Aveo"/>
              </a:rPr>
              <a:t> </a:t>
            </a:r>
            <a:r>
              <a:rPr lang="ru-RU" dirty="0" err="1">
                <a:hlinkClick r:id="rId3" tooltip="Chevrolet Aveo"/>
              </a:rPr>
              <a:t>Aveo</a:t>
            </a:r>
            <a:r>
              <a:rPr lang="ru-RU" dirty="0"/>
              <a:t>. Начало сборки предполагается с лета 2012 года.</a:t>
            </a:r>
          </a:p>
          <a:p>
            <a:r>
              <a:rPr lang="ru-RU" dirty="0"/>
              <a:t>В середине июня 2011 года </a:t>
            </a:r>
            <a:r>
              <a:rPr lang="ru-RU" dirty="0" err="1">
                <a:hlinkClick r:id="rId4" tooltip="Volkswagen Group Rus (страница отсутствует)"/>
              </a:rPr>
              <a:t>Volkswagen</a:t>
            </a:r>
            <a:r>
              <a:rPr lang="ru-RU" dirty="0">
                <a:hlinkClick r:id="rId4" tooltip="Volkswagen Group Rus (страница отсутствует)"/>
              </a:rPr>
              <a:t> </a:t>
            </a:r>
            <a:r>
              <a:rPr lang="ru-RU" dirty="0" err="1">
                <a:hlinkClick r:id="rId4" tooltip="Volkswagen Group Rus (страница отсутствует)"/>
              </a:rPr>
              <a:t>Group</a:t>
            </a:r>
            <a:r>
              <a:rPr lang="ru-RU" dirty="0">
                <a:hlinkClick r:id="rId4" tooltip="Volkswagen Group Rus (страница отсутствует)"/>
              </a:rPr>
              <a:t> </a:t>
            </a:r>
            <a:r>
              <a:rPr lang="ru-RU" dirty="0" err="1">
                <a:hlinkClick r:id="rId4" tooltip="Volkswagen Group Rus (страница отсутствует)"/>
              </a:rPr>
              <a:t>Rus</a:t>
            </a:r>
            <a:r>
              <a:rPr lang="ru-RU" dirty="0"/>
              <a:t> и группа ГАЗ подписали </a:t>
            </a:r>
            <a:r>
              <a:rPr lang="ru-RU" dirty="0" err="1"/>
              <a:t>cоглашение</a:t>
            </a:r>
            <a:r>
              <a:rPr lang="ru-RU" dirty="0"/>
              <a:t> на восемь лет о контрактной сборке 110 000 легковых автомобилей в год на мощностях </a:t>
            </a:r>
            <a:r>
              <a:rPr lang="ru-RU" dirty="0" err="1"/>
              <a:t>ГАЗа</a:t>
            </a:r>
            <a:r>
              <a:rPr lang="ru-RU" dirty="0"/>
              <a:t>. Соглашение подписано в рамках перехода </a:t>
            </a:r>
            <a:r>
              <a:rPr lang="ru-RU" dirty="0" err="1"/>
              <a:t>Volkswagen</a:t>
            </a:r>
            <a:r>
              <a:rPr lang="ru-RU" dirty="0"/>
              <a:t> на новый режим </a:t>
            </a:r>
            <a:r>
              <a:rPr lang="ru-RU" dirty="0" err="1"/>
              <a:t>промсборки</a:t>
            </a:r>
            <a:r>
              <a:rPr lang="ru-RU" dirty="0"/>
              <a:t> автомобилей в </a:t>
            </a:r>
            <a:r>
              <a:rPr lang="ru-RU" dirty="0" smtClean="0"/>
              <a:t>России. </a:t>
            </a:r>
            <a:r>
              <a:rPr lang="ru-RU" dirty="0"/>
              <a:t>Производство легковых моделей собственной разработки в ближайшее время пока не предполагается.</a:t>
            </a:r>
          </a:p>
        </p:txBody>
      </p:sp>
    </p:spTree>
    <p:extLst>
      <p:ext uri="{BB962C8B-B14F-4D97-AF65-F5344CB8AC3E}">
        <p14:creationId xmlns:p14="http://schemas.microsoft.com/office/powerpoint/2010/main" val="9421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39</TotalTime>
  <Words>180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52rus</dc:creator>
  <cp:lastModifiedBy>Андрей 52rus</cp:lastModifiedBy>
  <cp:revision>4</cp:revision>
  <dcterms:created xsi:type="dcterms:W3CDTF">2013-02-13T14:33:18Z</dcterms:created>
  <dcterms:modified xsi:type="dcterms:W3CDTF">2013-02-13T15:13:16Z</dcterms:modified>
</cp:coreProperties>
</file>